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33" r:id="rId2"/>
    <p:sldId id="3242" r:id="rId3"/>
    <p:sldId id="3365" r:id="rId4"/>
    <p:sldId id="3176" r:id="rId5"/>
    <p:sldId id="3239" r:id="rId6"/>
    <p:sldId id="351" r:id="rId7"/>
    <p:sldId id="3240" r:id="rId8"/>
    <p:sldId id="3183" r:id="rId9"/>
    <p:sldId id="3367" r:id="rId10"/>
    <p:sldId id="334" r:id="rId11"/>
    <p:sldId id="3241" r:id="rId12"/>
    <p:sldId id="3198" r:id="rId13"/>
    <p:sldId id="3369" r:id="rId14"/>
    <p:sldId id="3370" r:id="rId15"/>
    <p:sldId id="3265" r:id="rId16"/>
    <p:sldId id="3093" r:id="rId17"/>
    <p:sldId id="3244" r:id="rId18"/>
    <p:sldId id="3267" r:id="rId19"/>
    <p:sldId id="3271" r:id="rId20"/>
    <p:sldId id="3270" r:id="rId21"/>
    <p:sldId id="3362" r:id="rId22"/>
    <p:sldId id="3371" r:id="rId23"/>
    <p:sldId id="3296" r:id="rId24"/>
    <p:sldId id="3372" r:id="rId25"/>
    <p:sldId id="3373" r:id="rId26"/>
    <p:sldId id="3358" r:id="rId27"/>
    <p:sldId id="3300" r:id="rId28"/>
    <p:sldId id="3356" r:id="rId29"/>
    <p:sldId id="3279" r:id="rId30"/>
    <p:sldId id="3363" r:id="rId31"/>
    <p:sldId id="264" r:id="rId32"/>
    <p:sldId id="3230" r:id="rId33"/>
    <p:sldId id="361" r:id="rId34"/>
    <p:sldId id="3099" r:id="rId35"/>
    <p:sldId id="3375" r:id="rId36"/>
    <p:sldId id="3374"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fan"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E2A84"/>
    <a:srgbClr val="4E2A85"/>
    <a:srgbClr val="FF0000"/>
    <a:srgbClr val="FFC000"/>
    <a:srgbClr val="A041ED"/>
    <a:srgbClr val="4C196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0" autoAdjust="0"/>
    <p:restoredTop sz="96240" autoAdjust="0"/>
  </p:normalViewPr>
  <p:slideViewPr>
    <p:cSldViewPr snapToGrid="0">
      <p:cViewPr varScale="1">
        <p:scale>
          <a:sx n="120" d="100"/>
          <a:sy n="120" d="100"/>
        </p:scale>
        <p:origin x="792" y="184"/>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1" d="1"/>
        <a:sy n="1" d="1"/>
      </p:scale>
      <p:origin x="0" y="0"/>
    </p:cViewPr>
  </p:sorter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3A009-624C-4987-BFCF-16538AB9835C}" type="datetimeFigureOut">
              <a:rPr lang="zh-CN" altLang="en-US" smtClean="0"/>
              <a:t>2025/9/3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C9741-EB93-463F-83BB-CEB41B4D331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rive.google.com/file/d/1W4XtIu279xSLR362QAhvYZVKDWgJyHDh/view"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researchgate.net/figure/Integrated-Computational-Materials-Engineering-ICME-Model-Generator-Material-modeling_fig3_34258620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researchgate.net/figure/Integrated-Computational-Materials-Engineering-ICME-Model-Generator-Material-modeling_fig3_342586204"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226 - Machine Learning-Based Modeling, Prediction, and Optimization in Advanced Manufacturing and </a:t>
            </a:r>
            <a:r>
              <a:rPr lang="en-US" sz="1200" b="0" i="0" kern="1200" dirty="0" err="1">
                <a:solidFill>
                  <a:schemeClr val="tx1"/>
                </a:solidFill>
                <a:effectLst/>
                <a:latin typeface="+mn-lt"/>
                <a:ea typeface="+mn-ea"/>
                <a:cs typeface="+mn-cs"/>
              </a:rPr>
              <a:t>Multiphysical</a:t>
            </a:r>
            <a:r>
              <a:rPr lang="en-US" sz="1200" b="0" i="0" kern="1200" dirty="0">
                <a:solidFill>
                  <a:schemeClr val="tx1"/>
                </a:solidFill>
                <a:effectLst/>
                <a:latin typeface="+mn-lt"/>
                <a:ea typeface="+mn-ea"/>
                <a:cs typeface="+mn-cs"/>
              </a:rPr>
              <a:t> Properties of Materials, </a:t>
            </a:r>
          </a:p>
          <a:p>
            <a:r>
              <a:rPr lang="en-US" sz="1200" b="0" i="0" kern="1200" dirty="0" err="1">
                <a:solidFill>
                  <a:schemeClr val="tx1"/>
                </a:solidFill>
                <a:effectLst/>
                <a:latin typeface="+mn-lt"/>
                <a:ea typeface="+mn-ea"/>
                <a:cs typeface="+mn-cs"/>
              </a:rPr>
              <a:t>Zhongshu</a:t>
            </a:r>
            <a:r>
              <a:rPr lang="en-US" sz="1200" b="0" i="0" kern="1200" dirty="0">
                <a:solidFill>
                  <a:schemeClr val="tx1"/>
                </a:solidFill>
                <a:effectLst/>
                <a:latin typeface="+mn-lt"/>
                <a:ea typeface="+mn-ea"/>
                <a:cs typeface="+mn-cs"/>
              </a:rPr>
              <a:t> Ren, </a:t>
            </a:r>
            <a:r>
              <a:rPr lang="en-US" sz="1200" b="0" i="0" kern="1200" dirty="0" err="1">
                <a:solidFill>
                  <a:schemeClr val="tx1"/>
                </a:solidFill>
                <a:effectLst/>
                <a:latin typeface="+mn-lt"/>
                <a:ea typeface="+mn-ea"/>
                <a:cs typeface="+mn-cs"/>
              </a:rPr>
              <a:t>Qingchang</a:t>
            </a:r>
            <a:r>
              <a:rPr lang="en-US" sz="1200" b="0" i="0" kern="1200" dirty="0">
                <a:solidFill>
                  <a:schemeClr val="tx1"/>
                </a:solidFill>
                <a:effectLst/>
                <a:latin typeface="+mn-lt"/>
                <a:ea typeface="+mn-ea"/>
                <a:cs typeface="+mn-cs"/>
              </a:rPr>
              <a:t> Liu, </a:t>
            </a:r>
            <a:r>
              <a:rPr lang="en-US" sz="1200" b="0" i="0" kern="1200" dirty="0" err="1">
                <a:solidFill>
                  <a:schemeClr val="tx1"/>
                </a:solidFill>
                <a:effectLst/>
                <a:latin typeface="+mn-lt"/>
                <a:ea typeface="+mn-ea"/>
                <a:cs typeface="+mn-cs"/>
              </a:rPr>
              <a:t>Zhengtao</a:t>
            </a:r>
            <a:r>
              <a:rPr lang="en-US" sz="1200" b="0" i="0" kern="1200" dirty="0">
                <a:solidFill>
                  <a:schemeClr val="tx1"/>
                </a:solidFill>
                <a:effectLst/>
                <a:latin typeface="+mn-lt"/>
                <a:ea typeface="+mn-ea"/>
                <a:cs typeface="+mn-cs"/>
              </a:rPr>
              <a:t> Gan, Moon-ki Choi, Yue Zhang, Sourav Saha, Yu Pan, Ning Liu (</a:t>
            </a:r>
            <a:r>
              <a:rPr lang="en-US" sz="1200" b="0" i="0" kern="1200" dirty="0">
                <a:solidFill>
                  <a:schemeClr val="tx1"/>
                </a:solidFill>
                <a:effectLst/>
                <a:latin typeface="+mn-lt"/>
                <a:ea typeface="+mn-ea"/>
                <a:cs typeface="+mn-cs"/>
                <a:hlinkClick r:id="rId3"/>
              </a:rPr>
              <a:t>https://drive.google.com/file/d/1W4XtIu279xSLR362QAhvYZVKDWgJyHDh/view</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Thank</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very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much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opportunity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giving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keynote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talk</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summarize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recent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work</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collaborators’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work</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 past two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years.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motivation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work</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following,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know,</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material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properties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very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microstructure-driven.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 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common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practice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look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microstructure and try to predict property, right?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Now</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ask</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question</a:t>
            </a:r>
            <a:endParaRPr lang="en-US" sz="1200" b="0" i="0" kern="1200" dirty="0">
              <a:solidFill>
                <a:schemeClr val="tx1"/>
              </a:solidFill>
              <a:effectLst/>
              <a:latin typeface="+mn-lt"/>
              <a:ea typeface="+mn-ea"/>
              <a:cs typeface="+mn-cs"/>
            </a:endParaRP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1</a:t>
            </a:fld>
            <a:endParaRPr lang="zh-CN" altLang="en-US"/>
          </a:p>
        </p:txBody>
      </p:sp>
    </p:spTree>
    <p:extLst>
      <p:ext uri="{BB962C8B-B14F-4D97-AF65-F5344CB8AC3E}">
        <p14:creationId xmlns:p14="http://schemas.microsoft.com/office/powerpoint/2010/main" val="1083754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a:t>
            </a:r>
            <a:r>
              <a:rPr lang="zh-CN" altLang="en-US" dirty="0"/>
              <a:t> </a:t>
            </a:r>
            <a:r>
              <a:rPr lang="en-US" altLang="zh-CN" dirty="0"/>
              <a:t>compare</a:t>
            </a:r>
            <a:r>
              <a:rPr lang="zh-CN" altLang="en-US" dirty="0"/>
              <a:t> </a:t>
            </a:r>
            <a:r>
              <a:rPr lang="en-US" altLang="zh-CN" dirty="0"/>
              <a:t>it</a:t>
            </a:r>
            <a:r>
              <a:rPr lang="zh-CN" altLang="en-US" dirty="0"/>
              <a:t> </a:t>
            </a:r>
            <a:r>
              <a:rPr lang="en-US" altLang="zh-CN" dirty="0"/>
              <a:t>with</a:t>
            </a:r>
            <a:r>
              <a:rPr lang="zh-CN" altLang="en-US" dirty="0"/>
              <a:t> </a:t>
            </a:r>
            <a:r>
              <a:rPr lang="en-US" altLang="zh-CN" dirty="0"/>
              <a:t>the</a:t>
            </a:r>
            <a:r>
              <a:rPr lang="zh-CN" altLang="en-US" dirty="0"/>
              <a:t> </a:t>
            </a:r>
            <a:r>
              <a:rPr lang="en-US" altLang="zh-CN" dirty="0"/>
              <a:t>another</a:t>
            </a:r>
            <a:r>
              <a:rPr lang="zh-CN" altLang="en-US" dirty="0"/>
              <a:t> </a:t>
            </a:r>
            <a:r>
              <a:rPr lang="en-US" altLang="zh-CN" dirty="0"/>
              <a:t>open</a:t>
            </a:r>
            <a:r>
              <a:rPr lang="zh-CN" altLang="en-US" dirty="0"/>
              <a:t> </a:t>
            </a:r>
            <a:r>
              <a:rPr lang="en-US" altLang="zh-CN" dirty="0"/>
              <a:t>source</a:t>
            </a:r>
            <a:r>
              <a:rPr lang="zh-CN" altLang="en-US" dirty="0"/>
              <a:t> </a:t>
            </a:r>
            <a:r>
              <a:rPr lang="en-US" altLang="zh-CN" dirty="0"/>
              <a:t>code</a:t>
            </a:r>
            <a:r>
              <a:rPr lang="zh-CN" altLang="en-US" dirty="0"/>
              <a:t> </a:t>
            </a:r>
            <a:r>
              <a:rPr lang="en-US" altLang="zh-CN" dirty="0"/>
              <a:t>MOOSE.</a:t>
            </a:r>
            <a:r>
              <a:rPr lang="zh-CN" altLang="en-US" dirty="0"/>
              <a:t> </a:t>
            </a:r>
            <a:r>
              <a:rPr lang="en-US" altLang="zh-CN" dirty="0"/>
              <a:t>It</a:t>
            </a:r>
            <a:r>
              <a:rPr lang="zh-CN" altLang="en-US" dirty="0"/>
              <a:t> </a:t>
            </a:r>
            <a:r>
              <a:rPr lang="en-US" altLang="zh-CN" dirty="0"/>
              <a:t>matched</a:t>
            </a:r>
            <a:r>
              <a:rPr lang="zh-CN" altLang="en-US" dirty="0"/>
              <a:t> </a:t>
            </a:r>
            <a:r>
              <a:rPr lang="en-US" altLang="zh-CN" dirty="0"/>
              <a:t>pretty</a:t>
            </a:r>
            <a:r>
              <a:rPr lang="zh-CN" altLang="en-US" dirty="0"/>
              <a:t> </a:t>
            </a:r>
            <a:r>
              <a:rPr lang="en-US" altLang="zh-CN" dirty="0"/>
              <a:t>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a:t>
            </a:r>
            <a:r>
              <a:rPr lang="zh-CN" altLang="en-US" dirty="0"/>
              <a:t> </a:t>
            </a:r>
            <a:r>
              <a:rPr lang="en-US" altLang="zh-CN" dirty="0"/>
              <a:t>the</a:t>
            </a:r>
            <a:r>
              <a:rPr lang="zh-CN" altLang="en-US" dirty="0"/>
              <a:t> </a:t>
            </a:r>
            <a:r>
              <a:rPr lang="en-US" altLang="zh-CN" dirty="0"/>
              <a:t>time</a:t>
            </a:r>
            <a:r>
              <a:rPr lang="zh-CN" altLang="en-US" dirty="0"/>
              <a:t> </a:t>
            </a:r>
            <a:r>
              <a:rPr lang="en-US" altLang="zh-CN" dirty="0"/>
              <a:t>that</a:t>
            </a:r>
            <a:r>
              <a:rPr lang="zh-CN" altLang="en-US" dirty="0"/>
              <a:t> </a:t>
            </a:r>
            <a:r>
              <a:rPr lang="en-US" altLang="zh-CN" dirty="0"/>
              <a:t>we</a:t>
            </a:r>
            <a:r>
              <a:rPr lang="zh-CN" altLang="en-US" dirty="0"/>
              <a:t> </a:t>
            </a:r>
            <a:r>
              <a:rPr lang="en-US" altLang="zh-CN" dirty="0"/>
              <a:t>have</a:t>
            </a:r>
            <a:r>
              <a:rPr lang="zh-CN" altLang="en-US" dirty="0"/>
              <a:t> </a:t>
            </a:r>
            <a:r>
              <a:rPr lang="en-US" altLang="zh-CN" dirty="0"/>
              <a:t>is</a:t>
            </a:r>
            <a:r>
              <a:rPr lang="zh-CN" altLang="en-US" dirty="0"/>
              <a:t> </a:t>
            </a:r>
            <a:r>
              <a:rPr lang="en-US" altLang="zh-CN" dirty="0"/>
              <a:t>lots</a:t>
            </a:r>
            <a:r>
              <a:rPr lang="zh-CN" altLang="en-US" dirty="0"/>
              <a:t> </a:t>
            </a:r>
            <a:r>
              <a:rPr lang="en-US" altLang="zh-CN" dirty="0"/>
              <a:t>of</a:t>
            </a:r>
            <a:r>
              <a:rPr lang="zh-CN" altLang="en-US" dirty="0"/>
              <a:t> </a:t>
            </a:r>
            <a:r>
              <a:rPr lang="en-US" altLang="zh-CN" dirty="0"/>
              <a:t>advantages</a:t>
            </a:r>
            <a:r>
              <a:rPr lang="zh-CN" altLang="en-US" dirty="0"/>
              <a:t> </a:t>
            </a:r>
            <a:r>
              <a:rPr lang="en-US" altLang="zh-CN" dirty="0"/>
              <a:t>when</a:t>
            </a:r>
            <a:r>
              <a:rPr lang="zh-CN" altLang="en-US" dirty="0"/>
              <a:t> </a:t>
            </a:r>
            <a:r>
              <a:rPr lang="en-US" altLang="zh-CN" dirty="0"/>
              <a:t>you</a:t>
            </a:r>
            <a:r>
              <a:rPr lang="zh-CN" altLang="en-US" dirty="0"/>
              <a:t> </a:t>
            </a:r>
            <a:r>
              <a:rPr lang="en-US" altLang="zh-CN" dirty="0"/>
              <a:t>have</a:t>
            </a:r>
            <a:r>
              <a:rPr lang="zh-CN" altLang="en-US" dirty="0"/>
              <a:t> </a:t>
            </a:r>
            <a:r>
              <a:rPr lang="en-US" altLang="zh-CN" dirty="0"/>
              <a:t>more</a:t>
            </a:r>
            <a:r>
              <a:rPr lang="zh-CN" altLang="en-US" dirty="0"/>
              <a:t> </a:t>
            </a:r>
            <a:r>
              <a:rPr lang="en-US" altLang="zh-CN" dirty="0"/>
              <a:t>degrees</a:t>
            </a:r>
            <a:r>
              <a:rPr lang="zh-CN" altLang="en-US" dirty="0"/>
              <a:t> </a:t>
            </a:r>
            <a:r>
              <a:rPr lang="en-US" altLang="zh-CN" dirty="0"/>
              <a:t>of</a:t>
            </a:r>
            <a:r>
              <a:rPr lang="zh-CN" altLang="en-US" dirty="0"/>
              <a:t> </a:t>
            </a:r>
            <a:r>
              <a:rPr lang="en-US" altLang="zh-CN" dirty="0"/>
              <a:t>freedom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a:t>
            </a:r>
            <a:r>
              <a:rPr lang="zh-CN" altLang="en-US" dirty="0"/>
              <a:t> </a:t>
            </a:r>
            <a:r>
              <a:rPr lang="en-US" altLang="zh-CN" dirty="0"/>
              <a:t>five</a:t>
            </a:r>
            <a:r>
              <a:rPr lang="zh-CN" altLang="en-US" dirty="0"/>
              <a:t> </a:t>
            </a:r>
            <a:r>
              <a:rPr lang="en-US" altLang="zh-CN" dirty="0"/>
              <a:t>by</a:t>
            </a:r>
            <a:r>
              <a:rPr lang="zh-CN" altLang="en-US" dirty="0"/>
              <a:t> </a:t>
            </a:r>
            <a:r>
              <a:rPr lang="en-US" altLang="zh-CN" dirty="0"/>
              <a:t>five</a:t>
            </a:r>
            <a:r>
              <a:rPr lang="zh-CN" altLang="en-US" dirty="0"/>
              <a:t> </a:t>
            </a:r>
            <a:r>
              <a:rPr lang="en-US" altLang="zh-CN" dirty="0"/>
              <a:t>by</a:t>
            </a:r>
            <a:r>
              <a:rPr lang="zh-CN" altLang="en-US" dirty="0"/>
              <a:t> </a:t>
            </a:r>
            <a:r>
              <a:rPr lang="en-US" altLang="zh-CN" dirty="0"/>
              <a:t>five,</a:t>
            </a:r>
            <a:r>
              <a:rPr lang="zh-CN" altLang="en-US" dirty="0"/>
              <a:t> </a:t>
            </a:r>
            <a:r>
              <a:rPr lang="en-US" altLang="zh-CN" dirty="0"/>
              <a:t>it</a:t>
            </a:r>
            <a:r>
              <a:rPr lang="zh-CN" altLang="en-US" dirty="0"/>
              <a:t> </a:t>
            </a:r>
            <a:r>
              <a:rPr lang="en-US" altLang="zh-CN" dirty="0"/>
              <a:t>is</a:t>
            </a:r>
            <a:r>
              <a:rPr lang="zh-CN" altLang="en-US" dirty="0"/>
              <a:t> </a:t>
            </a:r>
            <a:r>
              <a:rPr lang="en-US" altLang="zh-CN" dirty="0"/>
              <a:t>probably</a:t>
            </a:r>
            <a:r>
              <a:rPr lang="zh-CN" altLang="en-US" dirty="0"/>
              <a:t> </a:t>
            </a:r>
            <a:r>
              <a:rPr lang="en-US" altLang="zh-CN" dirty="0"/>
              <a:t>computational</a:t>
            </a:r>
            <a:r>
              <a:rPr lang="zh-CN" altLang="en-US" dirty="0"/>
              <a:t> </a:t>
            </a:r>
            <a:r>
              <a:rPr lang="en-US" altLang="zh-CN" dirty="0"/>
              <a:t>time</a:t>
            </a:r>
            <a:r>
              <a:rPr lang="zh-CN" altLang="en-US" dirty="0"/>
              <a:t> </a:t>
            </a:r>
            <a:r>
              <a:rPr lang="en-US" altLang="zh-CN" dirty="0"/>
              <a:t>very</a:t>
            </a:r>
            <a:r>
              <a:rPr lang="zh-CN" altLang="en-US" dirty="0"/>
              <a:t> </a:t>
            </a:r>
            <a:r>
              <a:rPr lang="en-US" altLang="zh-CN" dirty="0"/>
              <a:t>similar.</a:t>
            </a:r>
            <a:r>
              <a:rPr lang="zh-CN" altLang="en-US" dirty="0"/>
              <a:t> </a:t>
            </a:r>
            <a:r>
              <a:rPr lang="en-US" altLang="zh-CN" dirty="0"/>
              <a:t>But</a:t>
            </a:r>
            <a:r>
              <a:rPr lang="zh-CN" altLang="en-US" dirty="0"/>
              <a:t> </a:t>
            </a:r>
            <a:r>
              <a:rPr lang="en-US" altLang="zh-CN" dirty="0"/>
              <a:t>once</a:t>
            </a:r>
            <a:r>
              <a:rPr lang="zh-CN" altLang="en-US" dirty="0"/>
              <a:t> </a:t>
            </a:r>
            <a:r>
              <a:rPr lang="en-US" altLang="zh-CN" dirty="0"/>
              <a:t>you</a:t>
            </a:r>
            <a:r>
              <a:rPr lang="zh-CN" altLang="en-US" dirty="0"/>
              <a:t> </a:t>
            </a:r>
            <a:r>
              <a:rPr lang="en-US" altLang="zh-CN" dirty="0"/>
              <a:t>go</a:t>
            </a:r>
            <a:r>
              <a:rPr lang="zh-CN" altLang="en-US" dirty="0"/>
              <a:t> </a:t>
            </a:r>
            <a:r>
              <a:rPr lang="en-US" altLang="zh-CN" dirty="0"/>
              <a:t>beyond,</a:t>
            </a:r>
            <a:r>
              <a:rPr lang="zh-CN" altLang="en-US" dirty="0"/>
              <a:t> </a:t>
            </a:r>
            <a:r>
              <a:rPr lang="en-US" altLang="zh-CN" dirty="0"/>
              <a:t>more</a:t>
            </a:r>
            <a:r>
              <a:rPr lang="zh-CN" altLang="en-US" dirty="0"/>
              <a:t> </a:t>
            </a:r>
            <a:r>
              <a:rPr lang="en-US" altLang="zh-CN" dirty="0"/>
              <a:t>and</a:t>
            </a:r>
            <a:r>
              <a:rPr lang="zh-CN" altLang="en-US" dirty="0"/>
              <a:t> </a:t>
            </a:r>
            <a:r>
              <a:rPr lang="en-US" altLang="zh-CN" dirty="0"/>
              <a:t>more,</a:t>
            </a:r>
            <a:r>
              <a:rPr lang="zh-CN" altLang="en-US" dirty="0"/>
              <a:t> </a:t>
            </a:r>
            <a:r>
              <a:rPr lang="en-US" altLang="zh-CN" dirty="0"/>
              <a:t>as</a:t>
            </a:r>
            <a:r>
              <a:rPr lang="zh-CN" altLang="en-US" dirty="0"/>
              <a:t> </a:t>
            </a:r>
            <a:r>
              <a:rPr lang="en-US" altLang="zh-CN" dirty="0"/>
              <a:t>you</a:t>
            </a:r>
            <a:r>
              <a:rPr lang="zh-CN" altLang="en-US" dirty="0"/>
              <a:t> </a:t>
            </a:r>
            <a:r>
              <a:rPr lang="en-US" altLang="zh-CN" dirty="0"/>
              <a:t>can</a:t>
            </a:r>
            <a:r>
              <a:rPr lang="zh-CN" altLang="en-US" dirty="0"/>
              <a:t> </a:t>
            </a:r>
            <a:r>
              <a:rPr lang="en-US" altLang="zh-CN" dirty="0"/>
              <a:t>see,</a:t>
            </a:r>
            <a:r>
              <a:rPr lang="zh-CN" altLang="en-US" dirty="0"/>
              <a:t> </a:t>
            </a:r>
            <a:r>
              <a:rPr lang="en-US" altLang="zh-CN" dirty="0"/>
              <a:t>JAX-CPFEM</a:t>
            </a:r>
            <a:r>
              <a:rPr lang="zh-CN" altLang="en-US" dirty="0"/>
              <a:t> </a:t>
            </a:r>
            <a:r>
              <a:rPr lang="en-US" altLang="zh-CN" dirty="0"/>
              <a:t>is</a:t>
            </a:r>
            <a:r>
              <a:rPr lang="zh-CN" altLang="en-US" dirty="0"/>
              <a:t> </a:t>
            </a:r>
            <a:r>
              <a:rPr lang="en-US" altLang="zh-CN" dirty="0"/>
              <a:t>down</a:t>
            </a:r>
            <a:r>
              <a:rPr lang="zh-CN" altLang="en-US" dirty="0"/>
              <a:t> </a:t>
            </a:r>
            <a:r>
              <a:rPr lang="en-US" altLang="zh-CN" dirty="0"/>
              <a: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i="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1" dirty="0">
                <a:latin typeface="Times New Roman" panose="02020603050405020304" pitchFamily="18" charset="0"/>
                <a:cs typeface="Times New Roman" panose="02020603050405020304" pitchFamily="18" charset="0"/>
              </a:rPr>
              <a:t>JAX-CPFEM</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(CPU</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GPU)</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is</a:t>
            </a:r>
            <a:r>
              <a:rPr lang="zh-CN" altLang="en-US" sz="1200" i="1" dirty="0">
                <a:latin typeface="Times New Roman" panose="02020603050405020304" pitchFamily="18" charset="0"/>
                <a:cs typeface="Times New Roman" panose="02020603050405020304" pitchFamily="18" charset="0"/>
              </a:rPr>
              <a:t> </a:t>
            </a:r>
            <a:r>
              <a:rPr lang="en-US" altLang="zh-CN" sz="1200" b="1" i="1" dirty="0">
                <a:solidFill>
                  <a:schemeClr val="accent6">
                    <a:lumMod val="75000"/>
                  </a:schemeClr>
                </a:solidFill>
                <a:latin typeface="Times New Roman" panose="02020603050405020304" pitchFamily="18" charset="0"/>
                <a:cs typeface="Times New Roman" panose="02020603050405020304" pitchFamily="18" charset="0"/>
              </a:rPr>
              <a:t>12.8</a:t>
            </a:r>
            <a:r>
              <a:rPr lang="en-US" sz="1200" b="1" dirty="0">
                <a:solidFill>
                  <a:schemeClr val="accent6">
                    <a:lumMod val="75000"/>
                  </a:schemeClr>
                </a:solidFill>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1200" b="1" i="1" dirty="0">
                <a:solidFill>
                  <a:srgbClr val="FF0000"/>
                </a:solidFill>
                <a:latin typeface="Times New Roman" panose="02020603050405020304" pitchFamily="18" charset="0"/>
                <a:cs typeface="Times New Roman" panose="02020603050405020304" pitchFamily="18" charset="0"/>
              </a:rPr>
              <a:t> </a:t>
            </a:r>
            <a:r>
              <a:rPr lang="en-US" altLang="zh-CN" sz="1200" b="1" i="1" dirty="0">
                <a:latin typeface="Times New Roman" panose="02020603050405020304" pitchFamily="18" charset="0"/>
                <a:cs typeface="Times New Roman" panose="02020603050405020304" pitchFamily="18" charset="0"/>
              </a:rPr>
              <a:t>/</a:t>
            </a:r>
            <a:r>
              <a:rPr lang="zh-CN" altLang="en-US" sz="1200" b="1" i="1" dirty="0">
                <a:latin typeface="Times New Roman" panose="02020603050405020304" pitchFamily="18" charset="0"/>
                <a:cs typeface="Times New Roman" panose="02020603050405020304" pitchFamily="18" charset="0"/>
              </a:rPr>
              <a:t> </a:t>
            </a:r>
            <a:r>
              <a:rPr lang="en-US" altLang="zh-CN" sz="1200" b="1" i="1" dirty="0">
                <a:solidFill>
                  <a:srgbClr val="C00000"/>
                </a:solidFill>
                <a:highlight>
                  <a:srgbClr val="FFFF00"/>
                </a:highlight>
                <a:latin typeface="Times New Roman" panose="02020603050405020304" pitchFamily="18" charset="0"/>
                <a:cs typeface="Times New Roman" panose="02020603050405020304" pitchFamily="18" charset="0"/>
              </a:rPr>
              <a:t>39.0</a:t>
            </a:r>
            <a:r>
              <a:rPr lang="en-US" sz="1200" b="1" dirty="0">
                <a:solidFill>
                  <a:srgbClr val="C00000"/>
                </a:solidFill>
                <a:highlight>
                  <a:srgbClr val="FFFF00"/>
                </a:highligh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1200" b="1" dirty="0">
                <a:solidFill>
                  <a:srgbClr val="FF0000"/>
                </a:solidFill>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faster</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than</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MOOSE</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(CPU MPI 8)</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for</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the</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52.7</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thousand</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degree</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of</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freedoms</a:t>
            </a: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problem</a:t>
            </a:r>
            <a:r>
              <a:rPr lang="zh-CN" altLang="en-US" sz="1200" i="1"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[1]</a:t>
            </a:r>
            <a:endParaRPr lang="en-US" sz="1200" i="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10</a:t>
            </a:fld>
            <a:endParaRPr lang="zh-CN" altLang="en-US"/>
          </a:p>
        </p:txBody>
      </p:sp>
    </p:spTree>
    <p:extLst>
      <p:ext uri="{BB962C8B-B14F-4D97-AF65-F5344CB8AC3E}">
        <p14:creationId xmlns:p14="http://schemas.microsoft.com/office/powerpoint/2010/main" val="1894686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 </a:t>
            </a:r>
            <a:r>
              <a:rPr lang="en-US" altLang="zh-CN" dirty="0"/>
              <a:t>Differentiable</a:t>
            </a:r>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11</a:t>
            </a:fld>
            <a:endParaRPr lang="zh-CN" altLang="en-US"/>
          </a:p>
        </p:txBody>
      </p:sp>
    </p:spTree>
    <p:extLst>
      <p:ext uri="{BB962C8B-B14F-4D97-AF65-F5344CB8AC3E}">
        <p14:creationId xmlns:p14="http://schemas.microsoft.com/office/powerpoint/2010/main" val="3126025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12</a:t>
            </a:fld>
            <a:endParaRPr lang="zh-CN" altLang="en-US"/>
          </a:p>
        </p:txBody>
      </p:sp>
    </p:spTree>
    <p:extLst>
      <p:ext uri="{BB962C8B-B14F-4D97-AF65-F5344CB8AC3E}">
        <p14:creationId xmlns:p14="http://schemas.microsoft.com/office/powerpoint/2010/main" val="2655541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C00BF-81EF-054C-96AB-C43A7D83C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57ECC-5E96-DFB9-A326-D2AF24F05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05D149-6DE8-676A-80DA-57A077D6EE73}"/>
              </a:ext>
            </a:extLst>
          </p:cNvPr>
          <p:cNvSpPr>
            <a:spLocks noGrp="1"/>
          </p:cNvSpPr>
          <p:nvPr>
            <p:ph type="body" idx="1"/>
          </p:nvPr>
        </p:nvSpPr>
        <p:spPr/>
        <p:txBody>
          <a:bodyPr/>
          <a:lstStyle/>
          <a:p>
            <a:pPr marL="0" marR="0" algn="just">
              <a:lnSpc>
                <a:spcPct val="150000"/>
              </a:lnSpc>
            </a:pPr>
            <a:r>
              <a:rPr lang="en-US" altLang="zh-CN" sz="1200" dirty="0">
                <a:effectLst/>
                <a:latin typeface="Times New Roman" panose="02020603050405020304" pitchFamily="18" charset="0"/>
                <a:ea typeface="Times New Roman" panose="02020603050405020304" pitchFamily="18" charset="0"/>
              </a:rPr>
              <a:t>Note:</a:t>
            </a:r>
            <a:r>
              <a:rPr lang="zh-CN" altLang="en-US" sz="1200" dirty="0">
                <a:effectLst/>
                <a:latin typeface="Times New Roman" panose="02020603050405020304" pitchFamily="18" charset="0"/>
                <a:ea typeface="Times New Roman" panose="02020603050405020304" pitchFamily="18" charset="0"/>
              </a:rPr>
              <a:t> ～</a:t>
            </a:r>
            <a:r>
              <a:rPr lang="en-US" altLang="zh-CN" sz="1200" dirty="0">
                <a:effectLst/>
                <a:latin typeface="Times New Roman" panose="02020603050405020304" pitchFamily="18" charset="0"/>
                <a:ea typeface="Times New Roman" panose="02020603050405020304" pitchFamily="18" charset="0"/>
              </a:rPr>
              <a:t>17</a:t>
            </a:r>
            <a:r>
              <a:rPr lang="zh-CN" altLang="en-US" sz="1200" dirty="0">
                <a:effectLst/>
                <a:latin typeface="Times New Roman" panose="02020603050405020304" pitchFamily="18" charset="0"/>
                <a:ea typeface="Times New Roman" panose="02020603050405020304" pitchFamily="18" charset="0"/>
              </a:rPr>
              <a:t> </a:t>
            </a:r>
            <a:r>
              <a:rPr lang="en-US" altLang="zh-CN" sz="1200" dirty="0">
                <a:effectLst/>
                <a:latin typeface="Times New Roman" panose="02020603050405020304" pitchFamily="18" charset="0"/>
                <a:ea typeface="Times New Roman" panose="02020603050405020304" pitchFamily="18" charset="0"/>
              </a:rPr>
              <a:t>mins</a:t>
            </a:r>
            <a:endParaRPr lang="en-US" sz="1200" dirty="0">
              <a:effectLst/>
              <a:latin typeface="Times New Roman" panose="02020603050405020304" pitchFamily="18" charset="0"/>
              <a:ea typeface="Times New Roman" panose="02020603050405020304" pitchFamily="18" charset="0"/>
            </a:endParaRPr>
          </a:p>
          <a:p>
            <a:pPr marL="0" marR="0" algn="just">
              <a:lnSpc>
                <a:spcPct val="150000"/>
              </a:lnSpc>
            </a:pPr>
            <a:endParaRPr lang="en-US" sz="1200" dirty="0">
              <a:effectLst/>
              <a:latin typeface="Times New Roman" panose="02020603050405020304" pitchFamily="18" charset="0"/>
              <a:ea typeface="Times New Roman" panose="02020603050405020304" pitchFamily="18" charset="0"/>
            </a:endParaRPr>
          </a:p>
          <a:p>
            <a:pPr marL="0" marR="0" algn="just">
              <a:lnSpc>
                <a:spcPct val="150000"/>
              </a:lnSpc>
            </a:pPr>
            <a:r>
              <a:rPr lang="en-US" sz="1200" dirty="0">
                <a:effectLst/>
                <a:latin typeface="Times New Roman" panose="02020603050405020304" pitchFamily="18" charset="0"/>
                <a:ea typeface="Times New Roman" panose="02020603050405020304" pitchFamily="18" charset="0"/>
              </a:rPr>
              <a:t>We want to emphasize the following three features that differential </a:t>
            </a:r>
            <a:r>
              <a:rPr lang="en-US" sz="1200" dirty="0">
                <a:effectLst/>
                <a:latin typeface="Courier New" panose="02070309020205020404" pitchFamily="49" charset="0"/>
                <a:ea typeface="Times New Roman" panose="02020603050405020304" pitchFamily="18" charset="0"/>
              </a:rPr>
              <a:t>JAX-CPFEM</a:t>
            </a:r>
            <a:r>
              <a:rPr lang="en-US" sz="1200" dirty="0">
                <a:effectLst/>
                <a:latin typeface="Times New Roman" panose="02020603050405020304" pitchFamily="18" charset="0"/>
                <a:ea typeface="Times New Roman" panose="02020603050405020304" pitchFamily="18" charset="0"/>
              </a:rPr>
              <a:t> differ from other CPFEM software:</a:t>
            </a:r>
          </a:p>
          <a:p>
            <a:pPr marL="342900" marR="0" lvl="0" indent="-342900" algn="just">
              <a:lnSpc>
                <a:spcPct val="150000"/>
              </a:lnSpc>
              <a:buFont typeface="+mj-lt"/>
              <a:buAutoNum type="arabicPeriod"/>
            </a:pPr>
            <a:r>
              <a:rPr lang="en-US" sz="1200" dirty="0">
                <a:effectLst/>
                <a:latin typeface="Times New Roman" panose="02020603050405020304" pitchFamily="18" charset="0"/>
                <a:ea typeface="Times New Roman" panose="02020603050405020304" pitchFamily="18" charset="0"/>
              </a:rPr>
              <a:t>Automatic Constitutive Laws: Free to realize different deformation mechanics represented by constitutive materials laws by evaluating the case-by-case Jacobian matrix using automatic differentiation.</a:t>
            </a:r>
          </a:p>
          <a:p>
            <a:pPr marL="342900" marR="0" lvl="0" indent="-342900" algn="just">
              <a:lnSpc>
                <a:spcPct val="150000"/>
              </a:lnSpc>
              <a:buFont typeface="+mj-lt"/>
              <a:buAutoNum type="arabicPeriod"/>
            </a:pPr>
            <a:r>
              <a:rPr lang="en-US" sz="1200" dirty="0">
                <a:solidFill>
                  <a:srgbClr val="000000"/>
                </a:solidFill>
                <a:effectLst/>
                <a:latin typeface="Times New Roman" panose="02020603050405020304" pitchFamily="18" charset="0"/>
                <a:ea typeface="Times New Roman" panose="02020603050405020304" pitchFamily="18" charset="0"/>
              </a:rPr>
              <a:t>Automatic Sensitivity: </a:t>
            </a:r>
            <a:r>
              <a:rPr lang="en-US" sz="1200" dirty="0">
                <a:effectLst/>
                <a:latin typeface="Times New Roman" panose="02020603050405020304" pitchFamily="18" charset="0"/>
                <a:ea typeface="Times New Roman" panose="02020603050405020304" pitchFamily="18" charset="0"/>
              </a:rPr>
              <a:t>Differential simulation for sensitivity analysis with respect to design parameters used in single crystal or polycrystal, which can be seamlessly integrated with inverse design.</a:t>
            </a:r>
          </a:p>
          <a:p>
            <a:pPr marL="342900" marR="0" lvl="0" indent="-342900" algn="just">
              <a:lnSpc>
                <a:spcPct val="150000"/>
              </a:lnSpc>
              <a:buFont typeface="+mj-lt"/>
              <a:buAutoNum type="arabicPeriod"/>
            </a:pPr>
            <a:r>
              <a:rPr lang="en-US" sz="1200" dirty="0">
                <a:solidFill>
                  <a:srgbClr val="000000"/>
                </a:solidFill>
                <a:effectLst/>
                <a:latin typeface="Times New Roman" panose="02020603050405020304" pitchFamily="18" charset="0"/>
                <a:ea typeface="Times New Roman" panose="02020603050405020304" pitchFamily="18" charset="0"/>
              </a:rPr>
              <a:t>GPU-acceleration: </a:t>
            </a:r>
            <a:r>
              <a:rPr lang="en-US" sz="1200" dirty="0">
                <a:effectLst/>
                <a:latin typeface="Times New Roman" panose="02020603050405020304" pitchFamily="18" charset="0"/>
                <a:ea typeface="Times New Roman" panose="02020603050405020304" pitchFamily="18" charset="0"/>
              </a:rPr>
              <a:t>Efficient solution to forward CPFEM (involving complicated nonlinear relations) with GPU acceleration based on array programming style and matrix formulation.</a:t>
            </a:r>
          </a:p>
          <a:p>
            <a:pPr marL="342900" marR="0" lvl="0" indent="-342900" algn="just">
              <a:lnSpc>
                <a:spcPct val="150000"/>
              </a:lnSpc>
              <a:buFont typeface="+mj-lt"/>
              <a:buAutoNum type="arabicPeriod"/>
            </a:pPr>
            <a:endParaRPr lang="en-US" altLang="zh-CN" sz="12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F28B2C42-FBB5-74A2-AD4A-27194F8AF36A}"/>
              </a:ext>
            </a:extLst>
          </p:cNvPr>
          <p:cNvSpPr>
            <a:spLocks noGrp="1"/>
          </p:cNvSpPr>
          <p:nvPr>
            <p:ph type="sldNum" sz="quarter" idx="5"/>
          </p:nvPr>
        </p:nvSpPr>
        <p:spPr/>
        <p:txBody>
          <a:bodyPr/>
          <a:lstStyle/>
          <a:p>
            <a:fld id="{B0AC9741-EB93-463F-83BB-CEB41B4D3313}" type="slidenum">
              <a:rPr lang="zh-CN" altLang="en-US" smtClean="0"/>
              <a:t>13</a:t>
            </a:fld>
            <a:endParaRPr lang="zh-CN" altLang="en-US"/>
          </a:p>
        </p:txBody>
      </p:sp>
    </p:spTree>
    <p:extLst>
      <p:ext uri="{BB962C8B-B14F-4D97-AF65-F5344CB8AC3E}">
        <p14:creationId xmlns:p14="http://schemas.microsoft.com/office/powerpoint/2010/main" val="4144372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74405-9E7E-B36D-49D8-5DD5BA374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C6046-E7B6-3C72-9B33-73EC5B2DA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9192F-7AD4-0FCB-E3D9-EEFEAA7C9CD7}"/>
              </a:ext>
            </a:extLst>
          </p:cNvPr>
          <p:cNvSpPr>
            <a:spLocks noGrp="1"/>
          </p:cNvSpPr>
          <p:nvPr>
            <p:ph type="body" idx="1"/>
          </p:nvPr>
        </p:nvSpPr>
        <p:spPr/>
        <p:txBody>
          <a:bodyPr/>
          <a:lstStyle/>
          <a:p>
            <a:pPr algn="l">
              <a:lnSpc>
                <a:spcPct val="150000"/>
              </a:lnSpc>
            </a:pPr>
            <a:r>
              <a:rPr lang="en-US" altLang="zh-CN" sz="1200" b="0" kern="0" dirty="0">
                <a:solidFill>
                  <a:srgbClr val="C00000"/>
                </a:solidFill>
                <a:latin typeface="Helvetica" pitchFamily="2" charset="0"/>
              </a:rPr>
              <a:t>C</a:t>
            </a:r>
            <a:r>
              <a:rPr lang="en-US" sz="1200" b="0" kern="0" dirty="0">
                <a:solidFill>
                  <a:srgbClr val="C00000"/>
                </a:solidFill>
                <a:effectLst/>
                <a:latin typeface="Helvetica" pitchFamily="2" charset="0"/>
                <a:ea typeface="Times New Roman" panose="02020603050405020304" pitchFamily="18" charset="0"/>
              </a:rPr>
              <a:t>alibration</a:t>
            </a:r>
            <a:r>
              <a:rPr lang="en-US" sz="1200" b="0" kern="0" dirty="0">
                <a:effectLst/>
                <a:latin typeface="Helvetica" pitchFamily="2" charset="0"/>
                <a:ea typeface="Times New Roman" panose="02020603050405020304" pitchFamily="18" charset="0"/>
              </a:rPr>
              <a:t> of </a:t>
            </a:r>
            <a:r>
              <a:rPr lang="en-US" altLang="zh-CN" sz="1200" b="0" kern="0" dirty="0">
                <a:effectLst/>
                <a:latin typeface="Helvetica" pitchFamily="2" charset="0"/>
                <a:ea typeface="Times New Roman" panose="02020603050405020304" pitchFamily="18" charset="0"/>
              </a:rPr>
              <a:t>CPFEM</a:t>
            </a:r>
            <a:r>
              <a:rPr lang="en-US" sz="1200" b="0" kern="0" dirty="0">
                <a:effectLst/>
                <a:latin typeface="Helvetica" pitchFamily="2" charset="0"/>
                <a:ea typeface="Times New Roman" panose="02020603050405020304" pitchFamily="18" charset="0"/>
              </a:rPr>
              <a:t> </a:t>
            </a:r>
            <a:r>
              <a:rPr lang="en-US" altLang="zh-CN" sz="1200" b="0" kern="0" dirty="0">
                <a:solidFill>
                  <a:srgbClr val="C00000"/>
                </a:solidFill>
                <a:effectLst/>
                <a:latin typeface="Helvetica" pitchFamily="2" charset="0"/>
                <a:ea typeface="Times New Roman" panose="02020603050405020304" pitchFamily="18" charset="0"/>
              </a:rPr>
              <a:t>material</a:t>
            </a:r>
            <a:r>
              <a:rPr lang="zh-CN" altLang="en-US" sz="1200" b="0" kern="0" dirty="0">
                <a:solidFill>
                  <a:srgbClr val="C00000"/>
                </a:solidFill>
                <a:effectLst/>
                <a:latin typeface="Helvetica" pitchFamily="2" charset="0"/>
                <a:ea typeface="Times New Roman" panose="02020603050405020304" pitchFamily="18" charset="0"/>
              </a:rPr>
              <a:t> </a:t>
            </a:r>
            <a:r>
              <a:rPr lang="en-US" sz="1200" b="0" kern="0" dirty="0">
                <a:solidFill>
                  <a:srgbClr val="C00000"/>
                </a:solidFill>
                <a:effectLst/>
                <a:latin typeface="Helvetica" pitchFamily="2" charset="0"/>
                <a:ea typeface="Times New Roman" panose="02020603050405020304" pitchFamily="18" charset="0"/>
              </a:rPr>
              <a:t>parameters </a:t>
            </a:r>
            <a:r>
              <a:rPr lang="en-US" sz="1200" b="0" kern="0" dirty="0">
                <a:effectLst/>
                <a:latin typeface="Helvetica" pitchFamily="2" charset="0"/>
                <a:ea typeface="Times New Roman" panose="02020603050405020304" pitchFamily="18" charset="0"/>
              </a:rPr>
              <a:t>by multi-objective optimization with </a:t>
            </a:r>
            <a:r>
              <a:rPr lang="en-US" altLang="zh-CN" sz="1200" b="0" kern="0" dirty="0">
                <a:effectLst/>
                <a:latin typeface="Helvetica" pitchFamily="2" charset="0"/>
                <a:ea typeface="Times New Roman" panose="02020603050405020304" pitchFamily="18" charset="0"/>
              </a:rPr>
              <a:t>AD</a:t>
            </a:r>
            <a:r>
              <a:rPr lang="en-US" sz="1200" b="0" kern="0" dirty="0">
                <a:effectLst/>
                <a:latin typeface="Helvetica" pitchFamily="2" charset="0"/>
                <a:ea typeface="Times New Roman" panose="02020603050405020304" pitchFamily="18" charset="0"/>
              </a:rPr>
              <a:t>‐based sensitivities</a:t>
            </a:r>
            <a:r>
              <a:rPr lang="en-US" sz="1200" b="0" dirty="0">
                <a:latin typeface="Helvetica" pitchFamily="2" charset="0"/>
              </a:rPr>
              <a:t> </a:t>
            </a:r>
            <a:endParaRPr lang="en-US" sz="1200" dirty="0">
              <a:latin typeface="Helvetica" pitchFamily="2" charset="0"/>
            </a:endParaRPr>
          </a:p>
        </p:txBody>
      </p:sp>
      <p:sp>
        <p:nvSpPr>
          <p:cNvPr id="4" name="Slide Number Placeholder 3">
            <a:extLst>
              <a:ext uri="{FF2B5EF4-FFF2-40B4-BE49-F238E27FC236}">
                <a16:creationId xmlns:a16="http://schemas.microsoft.com/office/drawing/2014/main" id="{23068327-0FEF-1BF5-A577-2D3D73606A79}"/>
              </a:ext>
            </a:extLst>
          </p:cNvPr>
          <p:cNvSpPr>
            <a:spLocks noGrp="1"/>
          </p:cNvSpPr>
          <p:nvPr>
            <p:ph type="sldNum" sz="quarter" idx="5"/>
          </p:nvPr>
        </p:nvSpPr>
        <p:spPr/>
        <p:txBody>
          <a:bodyPr/>
          <a:lstStyle/>
          <a:p>
            <a:fld id="{B0AC9741-EB93-463F-83BB-CEB41B4D3313}" type="slidenum">
              <a:rPr lang="zh-CN" altLang="en-US" smtClean="0"/>
              <a:t>14</a:t>
            </a:fld>
            <a:endParaRPr lang="zh-CN" altLang="en-US"/>
          </a:p>
        </p:txBody>
      </p:sp>
    </p:spTree>
    <p:extLst>
      <p:ext uri="{BB962C8B-B14F-4D97-AF65-F5344CB8AC3E}">
        <p14:creationId xmlns:p14="http://schemas.microsoft.com/office/powerpoint/2010/main" val="3320529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C6968-C45A-5D6A-8EDA-A76CBE576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B80082-A4AB-D8EB-7ADD-1E0022CE9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D60E4-9B4F-09A3-46FD-5FCF639CD0FB}"/>
              </a:ext>
            </a:extLst>
          </p:cNvPr>
          <p:cNvSpPr>
            <a:spLocks noGrp="1"/>
          </p:cNvSpPr>
          <p:nvPr>
            <p:ph type="body" idx="1"/>
          </p:nvPr>
        </p:nvSpPr>
        <p:spPr/>
        <p:txBody>
          <a:bodyPr/>
          <a:lstStyle/>
          <a:p>
            <a:r>
              <a:rPr lang="en-US" altLang="zh-CN" dirty="0"/>
              <a:t>Similar</a:t>
            </a:r>
            <a:r>
              <a:rPr lang="zh-CN" altLang="en-US" dirty="0"/>
              <a:t> </a:t>
            </a:r>
            <a:r>
              <a:rPr lang="en-US" altLang="zh-CN" dirty="0"/>
              <a:t>figures</a:t>
            </a:r>
          </a:p>
        </p:txBody>
      </p:sp>
      <p:sp>
        <p:nvSpPr>
          <p:cNvPr id="4" name="Slide Number Placeholder 3">
            <a:extLst>
              <a:ext uri="{FF2B5EF4-FFF2-40B4-BE49-F238E27FC236}">
                <a16:creationId xmlns:a16="http://schemas.microsoft.com/office/drawing/2014/main" id="{82F8BEEE-8B19-2C09-498B-DB0ACA32509E}"/>
              </a:ext>
            </a:extLst>
          </p:cNvPr>
          <p:cNvSpPr>
            <a:spLocks noGrp="1"/>
          </p:cNvSpPr>
          <p:nvPr>
            <p:ph type="sldNum" sz="quarter" idx="5"/>
          </p:nvPr>
        </p:nvSpPr>
        <p:spPr/>
        <p:txBody>
          <a:bodyPr/>
          <a:lstStyle/>
          <a:p>
            <a:fld id="{B0AC9741-EB93-463F-83BB-CEB41B4D3313}" type="slidenum">
              <a:rPr lang="zh-CN" altLang="en-US" smtClean="0"/>
              <a:t>15</a:t>
            </a:fld>
            <a:endParaRPr lang="zh-CN" altLang="en-US"/>
          </a:p>
        </p:txBody>
      </p:sp>
    </p:spTree>
    <p:extLst>
      <p:ext uri="{BB962C8B-B14F-4D97-AF65-F5344CB8AC3E}">
        <p14:creationId xmlns:p14="http://schemas.microsoft.com/office/powerpoint/2010/main" val="1753576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 </a:t>
            </a:r>
            <a:r>
              <a:rPr lang="en-US" altLang="zh-CN" dirty="0"/>
              <a:t>Backup3</a:t>
            </a:r>
            <a:r>
              <a:rPr lang="zh-CN" altLang="en-US" dirty="0"/>
              <a:t> </a:t>
            </a:r>
            <a:r>
              <a:rPr lang="en-US" altLang="zh-CN" dirty="0"/>
              <a:t>calibration</a:t>
            </a:r>
            <a:r>
              <a:rPr lang="zh-CN" altLang="en-US" dirty="0"/>
              <a:t> </a:t>
            </a:r>
            <a:r>
              <a:rPr lang="en-US" altLang="zh-CN" dirty="0"/>
              <a:t>pipeline</a:t>
            </a:r>
          </a:p>
          <a:p>
            <a:endParaRPr lang="en-US" dirty="0"/>
          </a:p>
          <a:p>
            <a:r>
              <a:rPr lang="en-US" altLang="zh-CN" dirty="0"/>
              <a:t>This</a:t>
            </a:r>
            <a:r>
              <a:rPr lang="zh-CN" altLang="en-US" dirty="0"/>
              <a:t> </a:t>
            </a:r>
            <a:r>
              <a:rPr lang="en-US" altLang="zh-CN" dirty="0"/>
              <a:t>is</a:t>
            </a:r>
            <a:r>
              <a:rPr lang="zh-CN" altLang="en-US" dirty="0"/>
              <a:t> </a:t>
            </a:r>
            <a:r>
              <a:rPr lang="en-US" altLang="zh-CN" dirty="0"/>
              <a:t>where</a:t>
            </a:r>
            <a:r>
              <a:rPr lang="zh-CN" altLang="en-US" dirty="0"/>
              <a:t> </a:t>
            </a:r>
            <a:r>
              <a:rPr lang="en-US" altLang="zh-CN" dirty="0"/>
              <a:t>the</a:t>
            </a:r>
            <a:r>
              <a:rPr lang="zh-CN" altLang="en-US" dirty="0"/>
              <a:t> </a:t>
            </a:r>
            <a:r>
              <a:rPr lang="en-US" altLang="zh-CN" dirty="0"/>
              <a:t>JAX-CPFEM</a:t>
            </a:r>
            <a:r>
              <a:rPr lang="zh-CN" altLang="en-US" dirty="0"/>
              <a:t> </a:t>
            </a:r>
            <a:r>
              <a:rPr lang="en-US" altLang="zh-CN" dirty="0"/>
              <a:t>come</a:t>
            </a:r>
            <a:r>
              <a:rPr lang="zh-CN" altLang="en-US" dirty="0"/>
              <a:t> </a:t>
            </a:r>
            <a:r>
              <a:rPr lang="en-US" altLang="zh-CN" dirty="0"/>
              <a:t>in.</a:t>
            </a:r>
          </a:p>
          <a:p>
            <a:endParaRPr lang="en-US" dirty="0"/>
          </a:p>
          <a:p>
            <a:endParaRPr lang="en-US" dirty="0"/>
          </a:p>
          <a:p>
            <a:r>
              <a:rPr lang="en-US" altLang="zh-CN" dirty="0"/>
              <a:t>Nano-</a:t>
            </a:r>
            <a:r>
              <a:rPr lang="en-US" altLang="zh-CN" dirty="0" err="1"/>
              <a:t>indetor</a:t>
            </a:r>
            <a:endParaRPr lang="en-US"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3:</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GB</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results</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Dual</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phase</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P37</a:t>
            </a:r>
          </a:p>
          <a:p>
            <a:endParaRPr lang="en-US"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17</a:t>
            </a:fld>
            <a:endParaRPr lang="zh-CN" altLang="en-US"/>
          </a:p>
        </p:txBody>
      </p:sp>
    </p:spTree>
    <p:extLst>
      <p:ext uri="{BB962C8B-B14F-4D97-AF65-F5344CB8AC3E}">
        <p14:creationId xmlns:p14="http://schemas.microsoft.com/office/powerpoint/2010/main" val="4223466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DD589-29FA-1248-E1CB-EB1F481DFE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2D035-8286-8180-8EEA-D2E7750BC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A040A-3815-3D96-2EA8-E6105AEDF3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3:</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GB</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results</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P36</a:t>
            </a:r>
          </a:p>
        </p:txBody>
      </p:sp>
      <p:sp>
        <p:nvSpPr>
          <p:cNvPr id="4" name="Slide Number Placeholder 3">
            <a:extLst>
              <a:ext uri="{FF2B5EF4-FFF2-40B4-BE49-F238E27FC236}">
                <a16:creationId xmlns:a16="http://schemas.microsoft.com/office/drawing/2014/main" id="{D904EB3E-BA5F-9204-EBC1-A0ED6AD562AC}"/>
              </a:ext>
            </a:extLst>
          </p:cNvPr>
          <p:cNvSpPr>
            <a:spLocks noGrp="1"/>
          </p:cNvSpPr>
          <p:nvPr>
            <p:ph type="sldNum" sz="quarter" idx="5"/>
          </p:nvPr>
        </p:nvSpPr>
        <p:spPr/>
        <p:txBody>
          <a:bodyPr/>
          <a:lstStyle/>
          <a:p>
            <a:fld id="{B0AC9741-EB93-463F-83BB-CEB41B4D3313}" type="slidenum">
              <a:rPr lang="zh-CN" altLang="en-US" smtClean="0"/>
              <a:t>18</a:t>
            </a:fld>
            <a:endParaRPr lang="zh-CN" altLang="en-US"/>
          </a:p>
        </p:txBody>
      </p:sp>
    </p:spTree>
    <p:extLst>
      <p:ext uri="{BB962C8B-B14F-4D97-AF65-F5344CB8AC3E}">
        <p14:creationId xmlns:p14="http://schemas.microsoft.com/office/powerpoint/2010/main" val="2739630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1BAB4-1F6D-6214-FB58-C47C0927C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E190D-DEF5-FD40-5A9C-B7C4EDE51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11B68-C9FB-71CB-E67A-D76D17544BCE}"/>
              </a:ext>
            </a:extLst>
          </p:cNvPr>
          <p:cNvSpPr>
            <a:spLocks noGrp="1"/>
          </p:cNvSpPr>
          <p:nvPr>
            <p:ph type="body" idx="1"/>
          </p:nvPr>
        </p:nvSpPr>
        <p:spPr/>
        <p:txBody>
          <a:bodyPr/>
          <a:lstStyle/>
          <a:p>
            <a:endParaRPr lang="en-US" dirty="0"/>
          </a:p>
          <a:p>
            <a:r>
              <a:rPr lang="en-US" altLang="zh-CN" dirty="0"/>
              <a:t>Forward</a:t>
            </a:r>
            <a:r>
              <a:rPr lang="zh-CN" altLang="en-US" dirty="0"/>
              <a:t> </a:t>
            </a:r>
            <a:r>
              <a:rPr lang="en-US" altLang="zh-CN" dirty="0"/>
              <a:t>calls</a:t>
            </a:r>
            <a:endParaRPr lang="en-US" dirty="0"/>
          </a:p>
        </p:txBody>
      </p:sp>
      <p:sp>
        <p:nvSpPr>
          <p:cNvPr id="4" name="Slide Number Placeholder 3">
            <a:extLst>
              <a:ext uri="{FF2B5EF4-FFF2-40B4-BE49-F238E27FC236}">
                <a16:creationId xmlns:a16="http://schemas.microsoft.com/office/drawing/2014/main" id="{D70AAFF9-6390-1A1B-0959-58E979749BAA}"/>
              </a:ext>
            </a:extLst>
          </p:cNvPr>
          <p:cNvSpPr>
            <a:spLocks noGrp="1"/>
          </p:cNvSpPr>
          <p:nvPr>
            <p:ph type="sldNum" sz="quarter" idx="5"/>
          </p:nvPr>
        </p:nvSpPr>
        <p:spPr/>
        <p:txBody>
          <a:bodyPr/>
          <a:lstStyle/>
          <a:p>
            <a:fld id="{B0AC9741-EB93-463F-83BB-CEB41B4D3313}" type="slidenum">
              <a:rPr lang="zh-CN" altLang="en-US" smtClean="0"/>
              <a:t>19</a:t>
            </a:fld>
            <a:endParaRPr lang="zh-CN" altLang="en-US"/>
          </a:p>
        </p:txBody>
      </p:sp>
    </p:spTree>
    <p:extLst>
      <p:ext uri="{BB962C8B-B14F-4D97-AF65-F5344CB8AC3E}">
        <p14:creationId xmlns:p14="http://schemas.microsoft.com/office/powerpoint/2010/main" val="385841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Times New Roman" panose="02020603050405020304" pitchFamily="18" charset="0"/>
                <a:ea typeface="Times New Roman" panose="02020603050405020304" pitchFamily="18" charset="0"/>
              </a:rPr>
              <a:t>##</a:t>
            </a:r>
            <a:r>
              <a:rPr lang="zh-CN" altLang="en-US" sz="1800" kern="0" dirty="0">
                <a:effectLst/>
                <a:latin typeface="Times New Roman" panose="02020603050405020304" pitchFamily="18" charset="0"/>
                <a:ea typeface="Times New Roman" panose="02020603050405020304" pitchFamily="18" charset="0"/>
              </a:rPr>
              <a:t> </a:t>
            </a:r>
            <a:r>
              <a:rPr lang="en-US" sz="2800" b="0" i="0" u="none" strike="noStrike" dirty="0">
                <a:effectLst/>
                <a:latin typeface="Google Sans"/>
                <a:hlinkClick r:id="rId3"/>
              </a:rPr>
              <a:t>Integrated Computational Materials Engineering (ICME)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Here is where the forward simulation comes in.  However, for smart manufacturing, what we really care about is the property. So can we actually use inverse design to design materials microstructure and/or processing path to get the property.</a:t>
            </a:r>
            <a:endParaRPr lang="en-US" sz="2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In this talk, the content of Inverse design means, I have a target property or several target properties as input to derive the initial blank geometry, initial microstructure, and subsequent manufacturing process 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2</a:t>
            </a:fld>
            <a:endParaRPr lang="zh-CN" altLang="en-US"/>
          </a:p>
        </p:txBody>
      </p:sp>
    </p:spTree>
    <p:extLst>
      <p:ext uri="{BB962C8B-B14F-4D97-AF65-F5344CB8AC3E}">
        <p14:creationId xmlns:p14="http://schemas.microsoft.com/office/powerpoint/2010/main" val="2082454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C49AE-B453-19AB-A776-FDEA88F5C3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9176DA-BD25-A5B1-165C-A7D017ACA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8A732-8059-6A38-55BD-362DAB299602}"/>
              </a:ext>
            </a:extLst>
          </p:cNvPr>
          <p:cNvSpPr>
            <a:spLocks noGrp="1"/>
          </p:cNvSpPr>
          <p:nvPr>
            <p:ph type="body" idx="1"/>
          </p:nvPr>
        </p:nvSpPr>
        <p:spPr/>
        <p:txBody>
          <a:bodyPr/>
          <a:lstStyle/>
          <a:p>
            <a:r>
              <a:rPr lang="en-US" altLang="zh-CN" dirty="0"/>
              <a:t>##</a:t>
            </a:r>
            <a:r>
              <a:rPr lang="zh-CN" altLang="en-US" dirty="0"/>
              <a:t> </a:t>
            </a:r>
            <a:r>
              <a:rPr lang="en-US" altLang="zh-CN" dirty="0"/>
              <a:t>Backup</a:t>
            </a:r>
            <a:r>
              <a:rPr lang="zh-CN" altLang="en-US" dirty="0"/>
              <a:t> </a:t>
            </a:r>
            <a:r>
              <a:rPr lang="en-US" altLang="zh-CN" dirty="0"/>
              <a:t>4:</a:t>
            </a:r>
            <a:r>
              <a:rPr lang="zh-CN" altLang="en-US" dirty="0"/>
              <a:t> </a:t>
            </a:r>
            <a:r>
              <a:rPr lang="en-US" altLang="zh-CN" dirty="0"/>
              <a:t>GO</a:t>
            </a:r>
            <a:r>
              <a:rPr lang="zh-CN" altLang="en-US" dirty="0"/>
              <a:t> </a:t>
            </a:r>
            <a:r>
              <a:rPr lang="en-US" altLang="zh-CN" dirty="0"/>
              <a:t>scenario</a:t>
            </a:r>
          </a:p>
          <a:p>
            <a:endParaRPr lang="en-US" dirty="0"/>
          </a:p>
          <a:p>
            <a:r>
              <a:rPr lang="en-US" altLang="zh-CN" dirty="0" err="1"/>
              <a:t>matrics</a:t>
            </a:r>
            <a:endParaRPr lang="en-US" dirty="0"/>
          </a:p>
        </p:txBody>
      </p:sp>
      <p:sp>
        <p:nvSpPr>
          <p:cNvPr id="4" name="Slide Number Placeholder 3">
            <a:extLst>
              <a:ext uri="{FF2B5EF4-FFF2-40B4-BE49-F238E27FC236}">
                <a16:creationId xmlns:a16="http://schemas.microsoft.com/office/drawing/2014/main" id="{88215664-F37C-0C70-FCAF-2E0762DCE184}"/>
              </a:ext>
            </a:extLst>
          </p:cNvPr>
          <p:cNvSpPr>
            <a:spLocks noGrp="1"/>
          </p:cNvSpPr>
          <p:nvPr>
            <p:ph type="sldNum" sz="quarter" idx="5"/>
          </p:nvPr>
        </p:nvSpPr>
        <p:spPr/>
        <p:txBody>
          <a:bodyPr/>
          <a:lstStyle/>
          <a:p>
            <a:fld id="{B0AC9741-EB93-463F-83BB-CEB41B4D3313}" type="slidenum">
              <a:rPr lang="zh-CN" altLang="en-US" smtClean="0"/>
              <a:t>20</a:t>
            </a:fld>
            <a:endParaRPr lang="zh-CN" altLang="en-US"/>
          </a:p>
        </p:txBody>
      </p:sp>
    </p:spTree>
    <p:extLst>
      <p:ext uri="{BB962C8B-B14F-4D97-AF65-F5344CB8AC3E}">
        <p14:creationId xmlns:p14="http://schemas.microsoft.com/office/powerpoint/2010/main" val="58260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8BFEC-A212-825F-3C63-01E11E753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45F00-BC88-87A1-A64A-BB7974D5B4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A3FD1-8C8D-06FF-0BCF-B7CF22AC8543}"/>
              </a:ext>
            </a:extLst>
          </p:cNvPr>
          <p:cNvSpPr>
            <a:spLocks noGrp="1"/>
          </p:cNvSpPr>
          <p:nvPr>
            <p:ph type="body" idx="1"/>
          </p:nvPr>
        </p:nvSpPr>
        <p:spPr/>
        <p:txBody>
          <a:bodyPr/>
          <a:lstStyle/>
          <a:p>
            <a:r>
              <a:rPr lang="en-US" altLang="zh-CN" dirty="0"/>
              <a:t>##</a:t>
            </a:r>
            <a:r>
              <a:rPr lang="zh-CN" altLang="en-US" dirty="0"/>
              <a:t> </a:t>
            </a:r>
            <a:r>
              <a:rPr lang="en-US" altLang="zh-CN" dirty="0"/>
              <a:t>Backup</a:t>
            </a:r>
            <a:r>
              <a:rPr lang="zh-CN" altLang="en-US" dirty="0"/>
              <a:t> </a:t>
            </a:r>
            <a:r>
              <a:rPr lang="en-US" altLang="zh-CN" dirty="0"/>
              <a:t>4:</a:t>
            </a:r>
            <a:r>
              <a:rPr lang="zh-CN" altLang="en-US" dirty="0"/>
              <a:t> </a:t>
            </a:r>
            <a:r>
              <a:rPr lang="en-US" altLang="zh-CN" dirty="0"/>
              <a:t>GO</a:t>
            </a:r>
            <a:r>
              <a:rPr lang="zh-CN" altLang="en-US" dirty="0"/>
              <a:t> </a:t>
            </a:r>
            <a:r>
              <a:rPr lang="en-US" altLang="zh-CN" dirty="0"/>
              <a:t>scenario</a:t>
            </a:r>
            <a:r>
              <a:rPr lang="zh-CN" altLang="en-US" dirty="0"/>
              <a:t> </a:t>
            </a:r>
            <a:r>
              <a:rPr lang="en-US" altLang="zh-CN" dirty="0"/>
              <a:t>~23</a:t>
            </a:r>
            <a:r>
              <a:rPr lang="zh-CN" altLang="en-US" dirty="0"/>
              <a:t> </a:t>
            </a:r>
            <a:r>
              <a:rPr lang="en-US" altLang="zh-CN" dirty="0"/>
              <a:t>min</a:t>
            </a:r>
            <a:endParaRPr lang="en-US" dirty="0"/>
          </a:p>
          <a:p>
            <a:endParaRPr lang="en-US" dirty="0"/>
          </a:p>
        </p:txBody>
      </p:sp>
      <p:sp>
        <p:nvSpPr>
          <p:cNvPr id="4" name="Slide Number Placeholder 3">
            <a:extLst>
              <a:ext uri="{FF2B5EF4-FFF2-40B4-BE49-F238E27FC236}">
                <a16:creationId xmlns:a16="http://schemas.microsoft.com/office/drawing/2014/main" id="{373293CA-042E-8CE3-DE54-A14B8846B6DB}"/>
              </a:ext>
            </a:extLst>
          </p:cNvPr>
          <p:cNvSpPr>
            <a:spLocks noGrp="1"/>
          </p:cNvSpPr>
          <p:nvPr>
            <p:ph type="sldNum" sz="quarter" idx="5"/>
          </p:nvPr>
        </p:nvSpPr>
        <p:spPr/>
        <p:txBody>
          <a:bodyPr/>
          <a:lstStyle/>
          <a:p>
            <a:fld id="{B0AC9741-EB93-463F-83BB-CEB41B4D3313}" type="slidenum">
              <a:rPr lang="zh-CN" altLang="en-US" smtClean="0"/>
              <a:t>21</a:t>
            </a:fld>
            <a:endParaRPr lang="zh-CN" altLang="en-US"/>
          </a:p>
        </p:txBody>
      </p:sp>
    </p:spTree>
    <p:extLst>
      <p:ext uri="{BB962C8B-B14F-4D97-AF65-F5344CB8AC3E}">
        <p14:creationId xmlns:p14="http://schemas.microsoft.com/office/powerpoint/2010/main" val="1057039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97719-02EB-9E93-2981-CD2FEBE08B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E6786-40B4-B21A-01FD-3CA84D8591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3ABBE-6A56-3485-AD7C-7E506B91EFB3}"/>
              </a:ext>
            </a:extLst>
          </p:cNvPr>
          <p:cNvSpPr>
            <a:spLocks noGrp="1"/>
          </p:cNvSpPr>
          <p:nvPr>
            <p:ph type="body" idx="1"/>
          </p:nvPr>
        </p:nvSpPr>
        <p:spPr/>
        <p:txBody>
          <a:bodyPr/>
          <a:lstStyle/>
          <a:p>
            <a:pPr algn="l">
              <a:lnSpc>
                <a:spcPct val="150000"/>
              </a:lnSpc>
            </a:pPr>
            <a:r>
              <a:rPr lang="en-US" altLang="zh-CN" sz="1200" kern="0" dirty="0">
                <a:latin typeface="Helvetica" pitchFamily="2" charset="0"/>
              </a:rPr>
              <a:t>Case</a:t>
            </a:r>
            <a:r>
              <a:rPr lang="zh-CN" altLang="en-US" sz="1200" kern="0" dirty="0">
                <a:latin typeface="Helvetica" pitchFamily="2" charset="0"/>
              </a:rPr>
              <a:t> </a:t>
            </a:r>
            <a:r>
              <a:rPr lang="en-US" altLang="zh-CN" sz="1200" kern="0" dirty="0">
                <a:latin typeface="Helvetica" pitchFamily="2" charset="0"/>
              </a:rPr>
              <a:t>Study</a:t>
            </a:r>
            <a:r>
              <a:rPr lang="zh-CN" altLang="en-US" sz="1200" kern="0" dirty="0">
                <a:latin typeface="Helvetica" pitchFamily="2" charset="0"/>
              </a:rPr>
              <a:t> </a:t>
            </a:r>
            <a:r>
              <a:rPr lang="en-US" altLang="zh-CN" sz="1200" kern="0" dirty="0">
                <a:latin typeface="Helvetica" pitchFamily="2" charset="0"/>
              </a:rPr>
              <a:t>1:</a:t>
            </a:r>
            <a:r>
              <a:rPr lang="zh-CN" altLang="en-US" sz="1200" kern="0" dirty="0">
                <a:latin typeface="Helvetica" pitchFamily="2" charset="0"/>
              </a:rPr>
              <a:t> </a:t>
            </a:r>
            <a:r>
              <a:rPr lang="en-US" altLang="zh-CN" sz="1200" kern="0" dirty="0">
                <a:latin typeface="Helvetica" pitchFamily="2" charset="0"/>
              </a:rPr>
              <a:t>Property-targeted</a:t>
            </a:r>
            <a:r>
              <a:rPr lang="zh-CN" altLang="en-US" sz="1200" kern="0" dirty="0">
                <a:latin typeface="Helvetica" pitchFamily="2" charset="0"/>
              </a:rPr>
              <a:t> </a:t>
            </a:r>
            <a:r>
              <a:rPr lang="en-US" altLang="zh-CN" sz="1200" kern="0" dirty="0">
                <a:latin typeface="Helvetica" pitchFamily="2" charset="0"/>
              </a:rPr>
              <a:t>microstructure/</a:t>
            </a:r>
            <a:r>
              <a:rPr lang="en-US" altLang="zh-CN" sz="1200" kern="0" dirty="0">
                <a:solidFill>
                  <a:srgbClr val="C00000"/>
                </a:solidFill>
                <a:latin typeface="Helvetica" pitchFamily="2" charset="0"/>
              </a:rPr>
              <a:t>material</a:t>
            </a:r>
            <a:r>
              <a:rPr lang="zh-CN" altLang="en-US" sz="1200" kern="0" dirty="0">
                <a:solidFill>
                  <a:srgbClr val="C00000"/>
                </a:solidFill>
                <a:latin typeface="Helvetica" pitchFamily="2" charset="0"/>
              </a:rPr>
              <a:t> </a:t>
            </a:r>
            <a:r>
              <a:rPr lang="en-US" altLang="zh-CN" sz="1200" kern="0" dirty="0">
                <a:solidFill>
                  <a:srgbClr val="C00000"/>
                </a:solidFill>
                <a:latin typeface="Helvetica" pitchFamily="2" charset="0"/>
              </a:rPr>
              <a:t>design</a:t>
            </a:r>
          </a:p>
        </p:txBody>
      </p:sp>
      <p:sp>
        <p:nvSpPr>
          <p:cNvPr id="4" name="Slide Number Placeholder 3">
            <a:extLst>
              <a:ext uri="{FF2B5EF4-FFF2-40B4-BE49-F238E27FC236}">
                <a16:creationId xmlns:a16="http://schemas.microsoft.com/office/drawing/2014/main" id="{D5F54914-7B3E-8CA6-37C4-95852B161289}"/>
              </a:ext>
            </a:extLst>
          </p:cNvPr>
          <p:cNvSpPr>
            <a:spLocks noGrp="1"/>
          </p:cNvSpPr>
          <p:nvPr>
            <p:ph type="sldNum" sz="quarter" idx="5"/>
          </p:nvPr>
        </p:nvSpPr>
        <p:spPr/>
        <p:txBody>
          <a:bodyPr/>
          <a:lstStyle/>
          <a:p>
            <a:fld id="{B0AC9741-EB93-463F-83BB-CEB41B4D3313}" type="slidenum">
              <a:rPr lang="zh-CN" altLang="en-US" smtClean="0"/>
              <a:t>22</a:t>
            </a:fld>
            <a:endParaRPr lang="zh-CN" altLang="en-US"/>
          </a:p>
        </p:txBody>
      </p:sp>
    </p:spTree>
    <p:extLst>
      <p:ext uri="{BB962C8B-B14F-4D97-AF65-F5344CB8AC3E}">
        <p14:creationId xmlns:p14="http://schemas.microsoft.com/office/powerpoint/2010/main" val="1103723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DDDD-CD58-E6F3-7795-ACE5DE745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4CA0D-DF72-C105-4832-90C60C718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D35A0A-60FE-D37F-BB9D-C47A59C4D04F}"/>
              </a:ext>
            </a:extLst>
          </p:cNvPr>
          <p:cNvSpPr>
            <a:spLocks noGrp="1"/>
          </p:cNvSpPr>
          <p:nvPr>
            <p:ph type="body" idx="1"/>
          </p:nvPr>
        </p:nvSpPr>
        <p:spPr/>
        <p:txBody>
          <a:bodyPr/>
          <a:lstStyle/>
          <a:p>
            <a:r>
              <a:rPr lang="en-US" b="0" i="0" dirty="0">
                <a:solidFill>
                  <a:srgbClr val="222222"/>
                </a:solidFill>
                <a:effectLst/>
                <a:latin typeface="Arial" panose="020B0604020202020204" pitchFamily="34" charset="0"/>
              </a:rPr>
              <a:t>~1.18 hours (4231 secs) for 32 iterations on DM GPU @ RTX 8000.</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~26min</a:t>
            </a:r>
            <a:endParaRPr lang="en-US" b="0" i="0" dirty="0">
              <a:solidFill>
                <a:srgbClr val="222222"/>
              </a:solidFill>
              <a:effectLst/>
              <a:latin typeface="Arial" panose="020B0604020202020204" pitchFamily="34" charset="0"/>
            </a:endParaRPr>
          </a:p>
          <a:p>
            <a:endParaRPr lang="en-US" b="0" i="0" dirty="0">
              <a:solidFill>
                <a:srgbClr val="222222"/>
              </a:solidFill>
              <a:effectLst/>
              <a:latin typeface="Arial" panose="020B0604020202020204" pitchFamily="34" charset="0"/>
            </a:endParaRPr>
          </a:p>
          <a:p>
            <a:r>
              <a:rPr lang="en-US" altLang="zh-CN" b="0" i="0" dirty="0">
                <a:solidFill>
                  <a:srgbClr val="222222"/>
                </a:solidFill>
                <a:effectLst/>
                <a:latin typeface="Arial" panose="020B0604020202020204" pitchFamily="34" charset="0"/>
              </a:rPr>
              <a:t>Let’s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see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you</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know,</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have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material</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and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really</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want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to</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have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certain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yield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stress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and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also</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really</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want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to</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have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certain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energy</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absorption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capability.</a:t>
            </a:r>
          </a:p>
          <a:p>
            <a:endParaRPr lang="en-US" b="0" i="0" dirty="0">
              <a:solidFill>
                <a:srgbClr val="222222"/>
              </a:solidFill>
              <a:effectLst/>
              <a:latin typeface="Arial" panose="020B0604020202020204" pitchFamily="34" charset="0"/>
            </a:endParaRPr>
          </a:p>
          <a:p>
            <a:r>
              <a:rPr lang="en-US" altLang="zh-CN" b="0" i="0" dirty="0">
                <a:solidFill>
                  <a:srgbClr val="222222"/>
                </a:solidFill>
                <a:effectLst/>
                <a:latin typeface="Arial" panose="020B0604020202020204" pitchFamily="34" charset="0"/>
              </a:rPr>
              <a:t>This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where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desired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stress-strain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curve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comes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If</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you</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wan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to</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have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one,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dotted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one,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what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the</a:t>
            </a:r>
            <a:r>
              <a:rPr lang="zh-CN" altLang="en-US" b="0" i="0" dirty="0">
                <a:solidFill>
                  <a:srgbClr val="222222"/>
                </a:solidFill>
                <a:effectLst/>
                <a:latin typeface="Arial" panose="020B0604020202020204" pitchFamily="34" charset="0"/>
              </a:rPr>
              <a:t> </a:t>
            </a:r>
            <a:r>
              <a:rPr lang="en-US" altLang="zh-CN" b="0" i="0" dirty="0" err="1">
                <a:solidFill>
                  <a:srgbClr val="222222"/>
                </a:solidFill>
                <a:effectLst/>
                <a:latin typeface="Arial" panose="020B0604020202020204" pitchFamily="34" charset="0"/>
              </a:rPr>
              <a:t>microstruture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you</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need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to</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give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you</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that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behavior,</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right?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So</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you</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can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start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with</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Euler</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angle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with</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very</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constant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ones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across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grid.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And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each</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one,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if</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you</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do</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inverse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pole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figure,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which</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here.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And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it’s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red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line.</a:t>
            </a:r>
          </a:p>
          <a:p>
            <a:endParaRPr lang="en-US" altLang="zh-CN" b="0" i="0" dirty="0">
              <a:solidFill>
                <a:srgbClr val="222222"/>
              </a:solidFill>
              <a:effectLst/>
              <a:latin typeface="Arial" panose="020B0604020202020204" pitchFamily="34" charset="0"/>
            </a:endParaRPr>
          </a:p>
          <a:p>
            <a:r>
              <a:rPr lang="en-US" altLang="zh-CN" b="0" i="0" dirty="0">
                <a:solidFill>
                  <a:srgbClr val="222222"/>
                </a:solidFill>
                <a:effectLst/>
                <a:latin typeface="Arial" panose="020B0604020202020204" pitchFamily="34" charset="0"/>
              </a:rPr>
              <a:t>So</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question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can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find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out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microstructure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that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will</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give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us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dotted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line,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which</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basically</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use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JAX-CPFEM</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and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put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optimization,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and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after</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you</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run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around</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31</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iterations.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You</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can</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see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that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each</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cell</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that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block</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actually</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giving</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you</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different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phase.</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So</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it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ends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up</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with</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this</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final</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microstructure.</a:t>
            </a:r>
          </a:p>
          <a:p>
            <a:endParaRPr lang="en-US" b="0" i="0" dirty="0">
              <a:solidFill>
                <a:srgbClr val="222222"/>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2B83096-6570-CDEB-B95C-EB0F46B0988F}"/>
              </a:ext>
            </a:extLst>
          </p:cNvPr>
          <p:cNvSpPr>
            <a:spLocks noGrp="1"/>
          </p:cNvSpPr>
          <p:nvPr>
            <p:ph type="sldNum" sz="quarter" idx="5"/>
          </p:nvPr>
        </p:nvSpPr>
        <p:spPr/>
        <p:txBody>
          <a:bodyPr/>
          <a:lstStyle/>
          <a:p>
            <a:fld id="{B0AC9741-EB93-463F-83BB-CEB41B4D3313}" type="slidenum">
              <a:rPr lang="zh-CN" altLang="en-US" smtClean="0"/>
              <a:t>23</a:t>
            </a:fld>
            <a:endParaRPr lang="zh-CN" altLang="en-US"/>
          </a:p>
        </p:txBody>
      </p:sp>
    </p:spTree>
    <p:extLst>
      <p:ext uri="{BB962C8B-B14F-4D97-AF65-F5344CB8AC3E}">
        <p14:creationId xmlns:p14="http://schemas.microsoft.com/office/powerpoint/2010/main" val="3161186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12481-C067-B2CF-7B72-F881CC9B0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9EE52-74E1-E7F5-A381-3547287D1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6668C-544E-C488-2E6C-A0689F5D8143}"/>
              </a:ext>
            </a:extLst>
          </p:cNvPr>
          <p:cNvSpPr>
            <a:spLocks noGrp="1"/>
          </p:cNvSpPr>
          <p:nvPr>
            <p:ph type="body" idx="1"/>
          </p:nvPr>
        </p:nvSpPr>
        <p:spPr/>
        <p:txBody>
          <a:bodyPr/>
          <a:lstStyle/>
          <a:p>
            <a:pPr algn="l">
              <a:lnSpc>
                <a:spcPct val="150000"/>
              </a:lnSpc>
            </a:pPr>
            <a:r>
              <a:rPr lang="en-US" altLang="zh-CN" sz="1200" kern="0" dirty="0">
                <a:latin typeface="Helvetica" pitchFamily="2" charset="0"/>
              </a:rPr>
              <a:t>Case</a:t>
            </a:r>
            <a:r>
              <a:rPr lang="zh-CN" altLang="en-US" sz="1200" kern="0" dirty="0">
                <a:latin typeface="Helvetica" pitchFamily="2" charset="0"/>
              </a:rPr>
              <a:t> </a:t>
            </a:r>
            <a:r>
              <a:rPr lang="en-US" altLang="zh-CN" sz="1200" kern="0" dirty="0">
                <a:latin typeface="Helvetica" pitchFamily="2" charset="0"/>
              </a:rPr>
              <a:t>Study</a:t>
            </a:r>
            <a:r>
              <a:rPr lang="zh-CN" altLang="en-US" sz="1200" kern="0" dirty="0">
                <a:latin typeface="Helvetica" pitchFamily="2" charset="0"/>
              </a:rPr>
              <a:t> </a:t>
            </a:r>
            <a:r>
              <a:rPr lang="en-US" altLang="zh-CN" sz="1200" kern="0" dirty="0">
                <a:latin typeface="Helvetica" pitchFamily="2" charset="0"/>
              </a:rPr>
              <a:t>2:</a:t>
            </a:r>
            <a:r>
              <a:rPr lang="zh-CN" altLang="en-US" sz="1200" kern="0" dirty="0">
                <a:latin typeface="Helvetica" pitchFamily="2" charset="0"/>
              </a:rPr>
              <a:t> </a:t>
            </a:r>
            <a:r>
              <a:rPr lang="en-US" altLang="zh-CN" sz="1200" kern="0" dirty="0">
                <a:latin typeface="Helvetica" pitchFamily="2" charset="0"/>
              </a:rPr>
              <a:t>Process path design</a:t>
            </a:r>
            <a:endParaRPr lang="en-US" altLang="zh-CN" sz="1200" kern="0" dirty="0">
              <a:solidFill>
                <a:srgbClr val="C00000"/>
              </a:solidFill>
              <a:latin typeface="Helvetica" pitchFamily="2" charset="0"/>
            </a:endParaRPr>
          </a:p>
        </p:txBody>
      </p:sp>
      <p:sp>
        <p:nvSpPr>
          <p:cNvPr id="4" name="Slide Number Placeholder 3">
            <a:extLst>
              <a:ext uri="{FF2B5EF4-FFF2-40B4-BE49-F238E27FC236}">
                <a16:creationId xmlns:a16="http://schemas.microsoft.com/office/drawing/2014/main" id="{6BC647A6-FCFD-8F37-932A-F86DF9AC1B3D}"/>
              </a:ext>
            </a:extLst>
          </p:cNvPr>
          <p:cNvSpPr>
            <a:spLocks noGrp="1"/>
          </p:cNvSpPr>
          <p:nvPr>
            <p:ph type="sldNum" sz="quarter" idx="5"/>
          </p:nvPr>
        </p:nvSpPr>
        <p:spPr/>
        <p:txBody>
          <a:bodyPr/>
          <a:lstStyle/>
          <a:p>
            <a:fld id="{B0AC9741-EB93-463F-83BB-CEB41B4D3313}" type="slidenum">
              <a:rPr lang="zh-CN" altLang="en-US" smtClean="0"/>
              <a:t>24</a:t>
            </a:fld>
            <a:endParaRPr lang="zh-CN" altLang="en-US"/>
          </a:p>
        </p:txBody>
      </p:sp>
    </p:spTree>
    <p:extLst>
      <p:ext uri="{BB962C8B-B14F-4D97-AF65-F5344CB8AC3E}">
        <p14:creationId xmlns:p14="http://schemas.microsoft.com/office/powerpoint/2010/main" val="2530583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BB535-47CC-F1A0-8D3D-0E953B8B0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A7C53-9CC3-9C59-A00F-ADEC520807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23B0E-0D81-A3FA-7B0C-3DEE70ED9B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350B66-EECB-D7A0-84A8-F6E189692192}"/>
              </a:ext>
            </a:extLst>
          </p:cNvPr>
          <p:cNvSpPr>
            <a:spLocks noGrp="1"/>
          </p:cNvSpPr>
          <p:nvPr>
            <p:ph type="sldNum" sz="quarter" idx="5"/>
          </p:nvPr>
        </p:nvSpPr>
        <p:spPr/>
        <p:txBody>
          <a:bodyPr/>
          <a:lstStyle/>
          <a:p>
            <a:fld id="{B0AC9741-EB93-463F-83BB-CEB41B4D3313}" type="slidenum">
              <a:rPr lang="zh-CN" altLang="en-US" smtClean="0"/>
              <a:t>25</a:t>
            </a:fld>
            <a:endParaRPr lang="zh-CN" altLang="en-US"/>
          </a:p>
        </p:txBody>
      </p:sp>
    </p:spTree>
    <p:extLst>
      <p:ext uri="{BB962C8B-B14F-4D97-AF65-F5344CB8AC3E}">
        <p14:creationId xmlns:p14="http://schemas.microsoft.com/office/powerpoint/2010/main" val="2939206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0E477-8DE4-6ABF-44D0-0FDEF827C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89EB2-B218-7C84-DA91-22DD0D2E1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739E6-3104-53AC-7EAE-CF6E149DF0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effectLst/>
                <a:latin typeface="Times New Roman" panose="02020603050405020304" pitchFamily="18" charset="0"/>
                <a:ea typeface="Times New Roman" panose="02020603050405020304" pitchFamily="18" charset="0"/>
              </a:rPr>
              <a:t>Version 2</a:t>
            </a:r>
          </a:p>
        </p:txBody>
      </p:sp>
      <p:sp>
        <p:nvSpPr>
          <p:cNvPr id="4" name="Slide Number Placeholder 3">
            <a:extLst>
              <a:ext uri="{FF2B5EF4-FFF2-40B4-BE49-F238E27FC236}">
                <a16:creationId xmlns:a16="http://schemas.microsoft.com/office/drawing/2014/main" id="{CB45BD20-F7B5-7413-09BD-13F03E2275E9}"/>
              </a:ext>
            </a:extLst>
          </p:cNvPr>
          <p:cNvSpPr>
            <a:spLocks noGrp="1"/>
          </p:cNvSpPr>
          <p:nvPr>
            <p:ph type="sldNum" sz="quarter" idx="5"/>
          </p:nvPr>
        </p:nvSpPr>
        <p:spPr/>
        <p:txBody>
          <a:bodyPr/>
          <a:lstStyle/>
          <a:p>
            <a:fld id="{B0AC9741-EB93-463F-83BB-CEB41B4D3313}" type="slidenum">
              <a:rPr lang="zh-CN" altLang="en-US" smtClean="0"/>
              <a:t>26</a:t>
            </a:fld>
            <a:endParaRPr lang="zh-CN" altLang="en-US"/>
          </a:p>
        </p:txBody>
      </p:sp>
    </p:spTree>
    <p:extLst>
      <p:ext uri="{BB962C8B-B14F-4D97-AF65-F5344CB8AC3E}">
        <p14:creationId xmlns:p14="http://schemas.microsoft.com/office/powerpoint/2010/main" val="3674510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8F6C5-8F10-B009-AD28-6FF9D3AA2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E0A0DC-BFF0-96BA-9014-A802FF7FB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23F71-CAF2-1B22-DC33-027D3CB8B7E4}"/>
              </a:ext>
            </a:extLst>
          </p:cNvPr>
          <p:cNvSpPr>
            <a:spLocks noGrp="1"/>
          </p:cNvSpPr>
          <p:nvPr>
            <p:ph type="body" idx="1"/>
          </p:nvPr>
        </p:nvSpPr>
        <p:spPr/>
        <p:txBody>
          <a:bodyPr/>
          <a:lstStyle/>
          <a:p>
            <a:r>
              <a:rPr lang="en-US" altLang="zh-CN" dirty="0"/>
              <a:t>[1]</a:t>
            </a:r>
            <a:r>
              <a:rPr lang="zh-CN" altLang="en-US" dirty="0"/>
              <a:t> </a:t>
            </a:r>
            <a:r>
              <a:rPr lang="en-US" altLang="zh-CN" dirty="0"/>
              <a:t>PF</a:t>
            </a:r>
            <a:r>
              <a:rPr lang="zh-CN" altLang="en-US" dirty="0"/>
              <a:t> </a:t>
            </a:r>
            <a:r>
              <a:rPr lang="en-US" altLang="zh-CN" dirty="0"/>
              <a:t>provides</a:t>
            </a:r>
            <a:r>
              <a:rPr lang="zh-CN" altLang="en-US" dirty="0"/>
              <a:t> </a:t>
            </a:r>
            <a:r>
              <a:rPr lang="en-US" altLang="zh-CN" dirty="0"/>
              <a:t>microstructure</a:t>
            </a:r>
            <a:r>
              <a:rPr lang="zh-CN" altLang="en-US" dirty="0"/>
              <a:t> </a:t>
            </a:r>
            <a:r>
              <a:rPr lang="en-US" altLang="zh-CN" dirty="0"/>
              <a:t>of</a:t>
            </a:r>
            <a:r>
              <a:rPr lang="zh-CN" altLang="en-US" dirty="0"/>
              <a:t> </a:t>
            </a:r>
            <a:r>
              <a:rPr lang="en-US" altLang="zh-CN" dirty="0"/>
              <a:t>3D</a:t>
            </a:r>
            <a:r>
              <a:rPr lang="zh-CN" altLang="en-US" dirty="0"/>
              <a:t> </a:t>
            </a:r>
            <a:r>
              <a:rPr lang="en-US" altLang="zh-CN" dirty="0"/>
              <a:t>printing</a:t>
            </a:r>
            <a:r>
              <a:rPr lang="zh-CN" altLang="en-US" dirty="0"/>
              <a:t> </a:t>
            </a:r>
            <a:r>
              <a:rPr lang="en-US" altLang="zh-CN" dirty="0"/>
              <a:t>product,</a:t>
            </a:r>
            <a:r>
              <a:rPr lang="zh-CN" altLang="en-US" dirty="0"/>
              <a:t> </a:t>
            </a:r>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dirty="0"/>
              <a:t>post-processing?</a:t>
            </a:r>
          </a:p>
          <a:p>
            <a:endParaRPr lang="en-US" dirty="0"/>
          </a:p>
          <a:p>
            <a:r>
              <a:rPr lang="en-US" altLang="zh-CN" dirty="0"/>
              <a:t>[2]</a:t>
            </a:r>
            <a:r>
              <a:rPr lang="zh-CN" altLang="en-US" dirty="0"/>
              <a:t> </a:t>
            </a:r>
            <a:r>
              <a:rPr lang="en-US" altLang="zh-CN" dirty="0"/>
              <a:t>An</a:t>
            </a:r>
            <a:r>
              <a:rPr lang="zh-CN" altLang="en-US" dirty="0"/>
              <a:t> </a:t>
            </a:r>
            <a:r>
              <a:rPr lang="en-US" altLang="zh-CN" dirty="0"/>
              <a:t>inverse</a:t>
            </a:r>
            <a:r>
              <a:rPr lang="zh-CN" altLang="en-US" dirty="0"/>
              <a:t> </a:t>
            </a:r>
            <a:r>
              <a:rPr lang="en-US" altLang="zh-CN" dirty="0"/>
              <a:t>problem</a:t>
            </a:r>
            <a:endParaRPr lang="en-US" dirty="0"/>
          </a:p>
          <a:p>
            <a:endParaRPr lang="en-US" altLang="zh-CN" dirty="0"/>
          </a:p>
          <a:p>
            <a:endParaRPr lang="en-US" altLang="zh-CN" dirty="0"/>
          </a:p>
          <a:p>
            <a:r>
              <a:rPr lang="en-US" altLang="zh-CN" dirty="0"/>
              <a:t>Jin</a:t>
            </a:r>
            <a:r>
              <a:rPr lang="zh-CN" altLang="en-US" dirty="0"/>
              <a:t> </a:t>
            </a:r>
            <a:r>
              <a:rPr lang="en-US" altLang="zh-CN" dirty="0"/>
              <a:t>surrogate</a:t>
            </a:r>
          </a:p>
        </p:txBody>
      </p:sp>
      <p:sp>
        <p:nvSpPr>
          <p:cNvPr id="4" name="Slide Number Placeholder 3">
            <a:extLst>
              <a:ext uri="{FF2B5EF4-FFF2-40B4-BE49-F238E27FC236}">
                <a16:creationId xmlns:a16="http://schemas.microsoft.com/office/drawing/2014/main" id="{8324DA5C-20C3-93CE-C68C-A29959B0B1AE}"/>
              </a:ext>
            </a:extLst>
          </p:cNvPr>
          <p:cNvSpPr>
            <a:spLocks noGrp="1"/>
          </p:cNvSpPr>
          <p:nvPr>
            <p:ph type="sldNum" sz="quarter" idx="5"/>
          </p:nvPr>
        </p:nvSpPr>
        <p:spPr/>
        <p:txBody>
          <a:bodyPr/>
          <a:lstStyle/>
          <a:p>
            <a:fld id="{B0AC9741-EB93-463F-83BB-CEB41B4D3313}" type="slidenum">
              <a:rPr lang="zh-CN" altLang="en-US" smtClean="0"/>
              <a:t>27</a:t>
            </a:fld>
            <a:endParaRPr lang="zh-CN" altLang="en-US"/>
          </a:p>
        </p:txBody>
      </p:sp>
    </p:spTree>
    <p:extLst>
      <p:ext uri="{BB962C8B-B14F-4D97-AF65-F5344CB8AC3E}">
        <p14:creationId xmlns:p14="http://schemas.microsoft.com/office/powerpoint/2010/main" val="516839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E605-C5B2-B40D-2DC0-AC6799EDD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8705DA-20DC-C0B2-A238-0373A9CA6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7D503-5C60-EDE8-E3C5-F9FADA0D2CA9}"/>
              </a:ext>
            </a:extLst>
          </p:cNvPr>
          <p:cNvSpPr>
            <a:spLocks noGrp="1"/>
          </p:cNvSpPr>
          <p:nvPr>
            <p:ph type="body" idx="1"/>
          </p:nvPr>
        </p:nvSpPr>
        <p:spPr/>
        <p:txBody>
          <a:bodyPr/>
          <a:lstStyle/>
          <a:p>
            <a:r>
              <a:rPr lang="en-US" altLang="zh-CN" dirty="0"/>
              <a:t>Cut</a:t>
            </a:r>
            <a:r>
              <a:rPr lang="zh-CN" altLang="en-US" dirty="0"/>
              <a:t> </a:t>
            </a:r>
            <a:r>
              <a:rPr lang="en-US" altLang="zh-CN" dirty="0"/>
              <a:t>off</a:t>
            </a:r>
            <a:r>
              <a:rPr lang="zh-CN" altLang="en-US" dirty="0"/>
              <a:t> </a:t>
            </a:r>
            <a:r>
              <a:rPr lang="en-US" altLang="zh-CN" dirty="0"/>
              <a:t>Case</a:t>
            </a:r>
            <a:r>
              <a:rPr lang="zh-CN" altLang="en-US" dirty="0"/>
              <a:t> </a:t>
            </a:r>
            <a:r>
              <a:rPr lang="en-US" altLang="zh-CN" dirty="0"/>
              <a:t>1</a:t>
            </a:r>
          </a:p>
          <a:p>
            <a:endParaRPr lang="en-US" dirty="0"/>
          </a:p>
          <a:p>
            <a:r>
              <a:rPr lang="en-US" altLang="zh-CN" dirty="0"/>
              <a:t>Bai-</a:t>
            </a:r>
            <a:r>
              <a:rPr lang="en-US" altLang="zh-CN" dirty="0" err="1"/>
              <a:t>axiail</a:t>
            </a:r>
            <a:endParaRPr lang="en-US" dirty="0"/>
          </a:p>
        </p:txBody>
      </p:sp>
      <p:sp>
        <p:nvSpPr>
          <p:cNvPr id="4" name="Slide Number Placeholder 3">
            <a:extLst>
              <a:ext uri="{FF2B5EF4-FFF2-40B4-BE49-F238E27FC236}">
                <a16:creationId xmlns:a16="http://schemas.microsoft.com/office/drawing/2014/main" id="{4FDF0630-FF08-D086-B50E-A98ED8A9C9A2}"/>
              </a:ext>
            </a:extLst>
          </p:cNvPr>
          <p:cNvSpPr>
            <a:spLocks noGrp="1"/>
          </p:cNvSpPr>
          <p:nvPr>
            <p:ph type="sldNum" sz="quarter" idx="5"/>
          </p:nvPr>
        </p:nvSpPr>
        <p:spPr/>
        <p:txBody>
          <a:bodyPr/>
          <a:lstStyle/>
          <a:p>
            <a:fld id="{B0AC9741-EB93-463F-83BB-CEB41B4D3313}" type="slidenum">
              <a:rPr lang="zh-CN" altLang="en-US" smtClean="0"/>
              <a:t>28</a:t>
            </a:fld>
            <a:endParaRPr lang="zh-CN" altLang="en-US"/>
          </a:p>
        </p:txBody>
      </p:sp>
    </p:spTree>
    <p:extLst>
      <p:ext uri="{BB962C8B-B14F-4D97-AF65-F5344CB8AC3E}">
        <p14:creationId xmlns:p14="http://schemas.microsoft.com/office/powerpoint/2010/main" val="3039398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B6916-66D5-267A-B30C-8E416A1B1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4E4E7-22AD-D255-C36D-28241C1B9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0E901-9137-CB0E-4826-6B279DAC01C4}"/>
              </a:ext>
            </a:extLst>
          </p:cNvPr>
          <p:cNvSpPr>
            <a:spLocks noGrp="1"/>
          </p:cNvSpPr>
          <p:nvPr>
            <p:ph type="body" idx="1"/>
          </p:nvPr>
        </p:nvSpPr>
        <p:spPr/>
        <p:txBody>
          <a:bodyPr/>
          <a:lstStyle/>
          <a:p>
            <a:r>
              <a:rPr lang="en-US" altLang="zh-CN" dirty="0"/>
              <a:t>IF</a:t>
            </a:r>
            <a:r>
              <a:rPr lang="zh-CN" altLang="en-US" dirty="0"/>
              <a:t> </a:t>
            </a:r>
            <a:r>
              <a:rPr lang="en-US" altLang="zh-CN" dirty="0"/>
              <a:t>you</a:t>
            </a:r>
            <a:r>
              <a:rPr lang="zh-CN" altLang="en-US" dirty="0"/>
              <a:t> </a:t>
            </a:r>
            <a:r>
              <a:rPr lang="en-US" altLang="zh-CN" dirty="0"/>
              <a:t>want</a:t>
            </a:r>
            <a:r>
              <a:rPr lang="zh-CN" altLang="en-US" dirty="0"/>
              <a:t> </a:t>
            </a:r>
            <a:r>
              <a:rPr lang="en-US" altLang="zh-CN" dirty="0"/>
              <a:t>to</a:t>
            </a:r>
            <a:r>
              <a:rPr lang="zh-CN" altLang="en-US" dirty="0"/>
              <a:t> </a:t>
            </a:r>
            <a:r>
              <a:rPr lang="en-US" altLang="zh-CN" dirty="0"/>
              <a:t>have</a:t>
            </a:r>
            <a:r>
              <a:rPr lang="zh-CN" altLang="en-US" dirty="0"/>
              <a:t> </a:t>
            </a:r>
            <a:r>
              <a:rPr lang="en-US" altLang="zh-CN" dirty="0"/>
              <a:t>this</a:t>
            </a:r>
            <a:r>
              <a:rPr lang="zh-CN" altLang="en-US" dirty="0"/>
              <a:t> </a:t>
            </a:r>
            <a:r>
              <a:rPr lang="en-US" altLang="zh-CN" dirty="0"/>
              <a:t>kind</a:t>
            </a:r>
            <a:r>
              <a:rPr lang="zh-CN" altLang="en-US" dirty="0"/>
              <a:t> </a:t>
            </a:r>
            <a:r>
              <a:rPr lang="en-US" altLang="zh-CN" dirty="0"/>
              <a:t>of</a:t>
            </a:r>
            <a:r>
              <a:rPr lang="zh-CN" altLang="en-US" dirty="0"/>
              <a:t> </a:t>
            </a:r>
            <a:r>
              <a:rPr lang="en-US" altLang="zh-CN" dirty="0"/>
              <a:t>stress</a:t>
            </a:r>
            <a:r>
              <a:rPr lang="zh-CN" altLang="en-US" dirty="0"/>
              <a:t> </a:t>
            </a:r>
            <a:r>
              <a:rPr lang="en-US" altLang="zh-CN" dirty="0"/>
              <a:t>strain</a:t>
            </a:r>
            <a:r>
              <a:rPr lang="zh-CN" altLang="en-US" dirty="0"/>
              <a:t> </a:t>
            </a:r>
            <a:r>
              <a:rPr lang="en-US" altLang="zh-CN" dirty="0"/>
              <a:t>curve</a:t>
            </a:r>
            <a:r>
              <a:rPr lang="zh-CN" altLang="en-US" dirty="0"/>
              <a:t> </a:t>
            </a:r>
            <a:r>
              <a:rPr lang="en-US" altLang="zh-CN" dirty="0"/>
              <a:t>behavior,</a:t>
            </a:r>
            <a:r>
              <a:rPr lang="zh-CN" altLang="en-US" dirty="0"/>
              <a:t> </a:t>
            </a:r>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dirty="0"/>
              <a:t>loading</a:t>
            </a:r>
            <a:r>
              <a:rPr lang="zh-CN" altLang="en-US" dirty="0"/>
              <a:t> </a:t>
            </a:r>
            <a:r>
              <a:rPr lang="en-US" altLang="zh-CN" dirty="0"/>
              <a:t>pass?</a:t>
            </a:r>
          </a:p>
          <a:p>
            <a:endParaRPr lang="en-US" dirty="0"/>
          </a:p>
          <a:p>
            <a:r>
              <a:rPr lang="en-US" altLang="zh-CN" dirty="0"/>
              <a:t>You</a:t>
            </a:r>
            <a:r>
              <a:rPr lang="zh-CN" altLang="en-US" dirty="0"/>
              <a:t> </a:t>
            </a:r>
            <a:r>
              <a:rPr lang="en-US" altLang="zh-CN" dirty="0"/>
              <a:t>can</a:t>
            </a:r>
            <a:r>
              <a:rPr lang="zh-CN" altLang="en-US" dirty="0"/>
              <a:t> </a:t>
            </a:r>
            <a:r>
              <a:rPr lang="en-US" altLang="zh-CN" dirty="0"/>
              <a:t>do</a:t>
            </a:r>
            <a:r>
              <a:rPr lang="zh-CN" altLang="en-US" dirty="0"/>
              <a:t> </a:t>
            </a:r>
            <a:r>
              <a:rPr lang="en-US" altLang="zh-CN" dirty="0"/>
              <a:t>the</a:t>
            </a:r>
            <a:r>
              <a:rPr lang="zh-CN" altLang="en-US" dirty="0"/>
              <a:t> </a:t>
            </a:r>
            <a:r>
              <a:rPr lang="en-US" altLang="zh-CN" dirty="0"/>
              <a:t>inverse</a:t>
            </a:r>
            <a:r>
              <a:rPr lang="zh-CN" altLang="en-US" dirty="0"/>
              <a:t> </a:t>
            </a:r>
            <a:r>
              <a:rPr lang="en-US" altLang="zh-CN" dirty="0"/>
              <a:t>analysis,</a:t>
            </a:r>
            <a:r>
              <a:rPr lang="zh-CN" altLang="en-US" dirty="0"/>
              <a:t> </a:t>
            </a:r>
            <a:r>
              <a:rPr lang="en-US" altLang="zh-CN" dirty="0"/>
              <a:t>and</a:t>
            </a:r>
            <a:r>
              <a:rPr lang="zh-CN" altLang="en-US" dirty="0"/>
              <a:t> </a:t>
            </a:r>
            <a:r>
              <a:rPr lang="en-US" altLang="zh-CN" dirty="0"/>
              <a:t>then</a:t>
            </a:r>
            <a:r>
              <a:rPr lang="zh-CN" altLang="en-US" dirty="0"/>
              <a:t> </a:t>
            </a:r>
            <a:r>
              <a:rPr lang="en-US" altLang="zh-CN" dirty="0"/>
              <a:t>you</a:t>
            </a:r>
            <a:r>
              <a:rPr lang="zh-CN" altLang="en-US" dirty="0"/>
              <a:t> </a:t>
            </a:r>
            <a:r>
              <a:rPr lang="en-US" altLang="zh-CN" dirty="0"/>
              <a:t>can</a:t>
            </a:r>
            <a:r>
              <a:rPr lang="zh-CN" altLang="en-US" dirty="0"/>
              <a:t> </a:t>
            </a:r>
            <a:r>
              <a:rPr lang="en-US" altLang="zh-CN" dirty="0"/>
              <a:t>that</a:t>
            </a:r>
            <a:r>
              <a:rPr lang="zh-CN" altLang="en-US" dirty="0"/>
              <a:t> </a:t>
            </a:r>
            <a:r>
              <a:rPr lang="en-US" altLang="zh-CN" dirty="0"/>
              <a:t>you</a:t>
            </a:r>
            <a:r>
              <a:rPr lang="zh-CN" altLang="en-US" dirty="0"/>
              <a:t> </a:t>
            </a:r>
            <a:r>
              <a:rPr lang="en-US" altLang="zh-CN" dirty="0"/>
              <a:t>start</a:t>
            </a:r>
            <a:r>
              <a:rPr lang="zh-CN" altLang="en-US" dirty="0"/>
              <a:t> </a:t>
            </a:r>
            <a:r>
              <a:rPr lang="en-US" altLang="zh-CN" dirty="0"/>
              <a:t>this</a:t>
            </a:r>
            <a:r>
              <a:rPr lang="zh-CN" altLang="en-US" dirty="0"/>
              <a:t> </a:t>
            </a:r>
            <a:r>
              <a:rPr lang="en-US" altLang="zh-CN" dirty="0"/>
              <a:t>one</a:t>
            </a:r>
            <a:r>
              <a:rPr lang="zh-CN" altLang="en-US" dirty="0"/>
              <a:t> </a:t>
            </a:r>
            <a:r>
              <a:rPr lang="en-US" altLang="zh-CN" dirty="0"/>
              <a:t>and</a:t>
            </a:r>
            <a:r>
              <a:rPr lang="zh-CN" altLang="en-US" dirty="0"/>
              <a:t> </a:t>
            </a:r>
            <a:r>
              <a:rPr lang="en-US" altLang="zh-CN" dirty="0"/>
              <a:t>actually</a:t>
            </a:r>
            <a:r>
              <a:rPr lang="zh-CN" altLang="en-US" dirty="0"/>
              <a:t> </a:t>
            </a:r>
            <a:r>
              <a:rPr lang="en-US" altLang="zh-CN" dirty="0"/>
              <a:t>can</a:t>
            </a:r>
            <a:r>
              <a:rPr lang="zh-CN" altLang="en-US" dirty="0"/>
              <a:t> </a:t>
            </a:r>
            <a:r>
              <a:rPr lang="en-US" altLang="zh-CN" dirty="0"/>
              <a:t>calculate</a:t>
            </a:r>
            <a:r>
              <a:rPr lang="zh-CN" altLang="en-US" dirty="0"/>
              <a:t> </a:t>
            </a:r>
            <a:r>
              <a:rPr lang="en-US" altLang="zh-CN" dirty="0"/>
              <a:t>the</a:t>
            </a:r>
            <a:r>
              <a:rPr lang="zh-CN" altLang="en-US" dirty="0"/>
              <a:t> </a:t>
            </a:r>
            <a:r>
              <a:rPr lang="en-US" altLang="zh-CN" dirty="0"/>
              <a:t>strain</a:t>
            </a:r>
            <a:r>
              <a:rPr lang="zh-CN" altLang="en-US" dirty="0"/>
              <a:t> </a:t>
            </a:r>
            <a:r>
              <a:rPr lang="en-US" altLang="zh-CN" dirty="0"/>
              <a:t>path</a:t>
            </a:r>
            <a:r>
              <a:rPr lang="zh-CN" altLang="en-US" dirty="0"/>
              <a:t> </a:t>
            </a:r>
            <a:r>
              <a:rPr lang="en-US" altLang="zh-CN" dirty="0"/>
              <a:t>for</a:t>
            </a:r>
            <a:r>
              <a:rPr lang="zh-CN" altLang="en-US" dirty="0"/>
              <a:t> </a:t>
            </a:r>
            <a:r>
              <a:rPr lang="en-US" altLang="zh-CN" dirty="0"/>
              <a:t>you</a:t>
            </a:r>
            <a:endParaRPr lang="en-US" dirty="0"/>
          </a:p>
        </p:txBody>
      </p:sp>
      <p:sp>
        <p:nvSpPr>
          <p:cNvPr id="4" name="Slide Number Placeholder 3">
            <a:extLst>
              <a:ext uri="{FF2B5EF4-FFF2-40B4-BE49-F238E27FC236}">
                <a16:creationId xmlns:a16="http://schemas.microsoft.com/office/drawing/2014/main" id="{CF255AF9-D06D-01CC-991A-A5705713047B}"/>
              </a:ext>
            </a:extLst>
          </p:cNvPr>
          <p:cNvSpPr>
            <a:spLocks noGrp="1"/>
          </p:cNvSpPr>
          <p:nvPr>
            <p:ph type="sldNum" sz="quarter" idx="5"/>
          </p:nvPr>
        </p:nvSpPr>
        <p:spPr/>
        <p:txBody>
          <a:bodyPr/>
          <a:lstStyle/>
          <a:p>
            <a:fld id="{B0AC9741-EB93-463F-83BB-CEB41B4D3313}" type="slidenum">
              <a:rPr lang="zh-CN" altLang="en-US" smtClean="0"/>
              <a:t>29</a:t>
            </a:fld>
            <a:endParaRPr lang="zh-CN" altLang="en-US"/>
          </a:p>
        </p:txBody>
      </p:sp>
    </p:spTree>
    <p:extLst>
      <p:ext uri="{BB962C8B-B14F-4D97-AF65-F5344CB8AC3E}">
        <p14:creationId xmlns:p14="http://schemas.microsoft.com/office/powerpoint/2010/main" val="406384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A2D19-9D79-FF37-5C79-91E1873ED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67E75-5FD7-03F4-566D-77DFF687B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349D5-0E05-7F31-E7DC-456A8EDF0D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Times New Roman" panose="02020603050405020304" pitchFamily="18" charset="0"/>
                <a:ea typeface="Times New Roman" panose="02020603050405020304" pitchFamily="18" charset="0"/>
              </a:rPr>
              <a:t>##</a:t>
            </a:r>
            <a:r>
              <a:rPr lang="zh-CN" altLang="en-US" sz="1800" kern="0" dirty="0">
                <a:effectLst/>
                <a:latin typeface="Times New Roman" panose="02020603050405020304" pitchFamily="18" charset="0"/>
                <a:ea typeface="Times New Roman" panose="02020603050405020304" pitchFamily="18" charset="0"/>
              </a:rPr>
              <a:t> </a:t>
            </a:r>
            <a:r>
              <a:rPr lang="en-US" sz="2800" b="0" i="0" u="none" strike="noStrike" dirty="0">
                <a:effectLst/>
                <a:latin typeface="Google Sans"/>
                <a:hlinkClick r:id="rId3"/>
              </a:rPr>
              <a:t>Integrated Computational Materials Engineering (ICME)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Times New Roman" panose="02020603050405020304" pitchFamily="18" charset="0"/>
              </a:rPr>
              <a:t>Talke</a:t>
            </a:r>
            <a:r>
              <a:rPr lang="zh-CN" altLang="en-US" sz="1800" kern="0" dirty="0">
                <a:effectLst/>
                <a:latin typeface="Times New Roman" panose="02020603050405020304" pitchFamily="18" charset="0"/>
              </a:rPr>
              <a:t> </a:t>
            </a:r>
            <a:r>
              <a:rPr lang="en-US" altLang="zh-CN" sz="1800" kern="0" dirty="0">
                <a:effectLst/>
                <a:latin typeface="Times New Roman" panose="02020603050405020304" pitchFamily="18" charset="0"/>
              </a:rPr>
              <a:t>more</a:t>
            </a:r>
            <a:r>
              <a:rPr lang="zh-CN" altLang="en-US" sz="1800" kern="0" dirty="0">
                <a:effectLst/>
                <a:latin typeface="Times New Roman" panose="02020603050405020304" pitchFamily="18" charset="0"/>
              </a:rPr>
              <a:t> </a:t>
            </a:r>
            <a:r>
              <a:rPr lang="en-US" altLang="zh-CN" sz="1800" kern="0" dirty="0" err="1">
                <a:effectLst/>
                <a:latin typeface="Times New Roman" panose="02020603050405020304" pitchFamily="18" charset="0"/>
              </a:rPr>
              <a:t>examp</a:t>
            </a:r>
            <a:r>
              <a:rPr lang="en-US" altLang="zh-CN" sz="1800" kern="0" dirty="0">
                <a:effectLst/>
                <a:latin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Times New Roman" panose="02020603050405020304" pitchFamily="18" charset="0"/>
              </a:rPr>
              <a:t>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a:extLst>
              <a:ext uri="{FF2B5EF4-FFF2-40B4-BE49-F238E27FC236}">
                <a16:creationId xmlns:a16="http://schemas.microsoft.com/office/drawing/2014/main" id="{51A56A7E-96F7-8E1D-B803-4096A3E2A2C3}"/>
              </a:ext>
            </a:extLst>
          </p:cNvPr>
          <p:cNvSpPr>
            <a:spLocks noGrp="1"/>
          </p:cNvSpPr>
          <p:nvPr>
            <p:ph type="sldNum" sz="quarter" idx="5"/>
          </p:nvPr>
        </p:nvSpPr>
        <p:spPr/>
        <p:txBody>
          <a:bodyPr/>
          <a:lstStyle/>
          <a:p>
            <a:fld id="{B0AC9741-EB93-463F-83BB-CEB41B4D3313}" type="slidenum">
              <a:rPr lang="zh-CN" altLang="en-US" smtClean="0"/>
              <a:t>3</a:t>
            </a:fld>
            <a:endParaRPr lang="zh-CN" altLang="en-US"/>
          </a:p>
        </p:txBody>
      </p:sp>
    </p:spTree>
    <p:extLst>
      <p:ext uri="{BB962C8B-B14F-4D97-AF65-F5344CB8AC3E}">
        <p14:creationId xmlns:p14="http://schemas.microsoft.com/office/powerpoint/2010/main" val="808075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13551-779B-908C-023F-3BEE211E9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34D0F-56D2-352E-62C9-01B5B8FCE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CEEE1-DD33-A959-6D5F-4872E81554C5}"/>
              </a:ext>
            </a:extLst>
          </p:cNvPr>
          <p:cNvSpPr>
            <a:spLocks noGrp="1"/>
          </p:cNvSpPr>
          <p:nvPr>
            <p:ph type="body" idx="1"/>
          </p:nvPr>
        </p:nvSpPr>
        <p:spPr/>
        <p:txBody>
          <a:bodyPr/>
          <a:lstStyle/>
          <a:p>
            <a:r>
              <a:rPr lang="en-US" altLang="zh-CN" dirty="0"/>
              <a:t>1.</a:t>
            </a:r>
            <a:r>
              <a:rPr lang="zh-CN" altLang="en-US" dirty="0"/>
              <a:t> </a:t>
            </a:r>
            <a:r>
              <a:rPr lang="en-US" altLang="zh-CN" dirty="0"/>
              <a:t>Limitation</a:t>
            </a:r>
            <a:r>
              <a:rPr lang="zh-CN" altLang="en-US" dirty="0"/>
              <a:t> </a:t>
            </a:r>
            <a:r>
              <a:rPr lang="en-US" altLang="zh-CN" dirty="0"/>
              <a:t>of</a:t>
            </a:r>
            <a:r>
              <a:rPr lang="zh-CN" altLang="en-US" dirty="0"/>
              <a:t> </a:t>
            </a:r>
            <a:r>
              <a:rPr lang="en-US" altLang="zh-CN" dirty="0"/>
              <a:t>memory</a:t>
            </a:r>
          </a:p>
          <a:p>
            <a:r>
              <a:rPr lang="en-US" altLang="zh-CN" dirty="0"/>
              <a:t>2.</a:t>
            </a:r>
            <a:r>
              <a:rPr lang="zh-CN" altLang="en-US" dirty="0"/>
              <a:t> </a:t>
            </a:r>
            <a:r>
              <a:rPr lang="en-US" altLang="zh-CN" dirty="0"/>
              <a:t>Multi-physics</a:t>
            </a:r>
          </a:p>
          <a:p>
            <a:r>
              <a:rPr lang="en-US" altLang="zh-CN" dirty="0"/>
              <a:t>3.</a:t>
            </a:r>
            <a:r>
              <a:rPr lang="zh-CN" altLang="en-US" dirty="0"/>
              <a:t> </a:t>
            </a:r>
            <a:r>
              <a:rPr lang="en-US" altLang="zh-CN" dirty="0"/>
              <a:t>multi-scale</a:t>
            </a:r>
            <a:r>
              <a:rPr lang="zh-CN" altLang="en-US" dirty="0"/>
              <a:t> </a:t>
            </a:r>
            <a:r>
              <a:rPr lang="en-US" altLang="zh-CN" dirty="0"/>
              <a:t>–</a:t>
            </a:r>
            <a:r>
              <a:rPr lang="zh-CN" altLang="en-US" dirty="0"/>
              <a:t> </a:t>
            </a:r>
            <a:r>
              <a:rPr lang="en-US" altLang="zh-CN" dirty="0"/>
              <a:t>Phase</a:t>
            </a:r>
            <a:r>
              <a:rPr lang="zh-CN" altLang="en-US" dirty="0"/>
              <a:t> </a:t>
            </a:r>
            <a:r>
              <a:rPr lang="en-US" altLang="zh-CN" dirty="0"/>
              <a:t>transformation</a:t>
            </a:r>
            <a:endParaRPr lang="en-US" dirty="0"/>
          </a:p>
        </p:txBody>
      </p:sp>
      <p:sp>
        <p:nvSpPr>
          <p:cNvPr id="4" name="Slide Number Placeholder 3">
            <a:extLst>
              <a:ext uri="{FF2B5EF4-FFF2-40B4-BE49-F238E27FC236}">
                <a16:creationId xmlns:a16="http://schemas.microsoft.com/office/drawing/2014/main" id="{F9E6D67F-162A-ABCE-624C-54E361005128}"/>
              </a:ext>
            </a:extLst>
          </p:cNvPr>
          <p:cNvSpPr>
            <a:spLocks noGrp="1"/>
          </p:cNvSpPr>
          <p:nvPr>
            <p:ph type="sldNum" sz="quarter" idx="5"/>
          </p:nvPr>
        </p:nvSpPr>
        <p:spPr/>
        <p:txBody>
          <a:bodyPr/>
          <a:lstStyle/>
          <a:p>
            <a:fld id="{B0AC9741-EB93-463F-83BB-CEB41B4D3313}" type="slidenum">
              <a:rPr lang="zh-CN" altLang="en-US" smtClean="0"/>
              <a:t>30</a:t>
            </a:fld>
            <a:endParaRPr lang="zh-CN" altLang="en-US"/>
          </a:p>
        </p:txBody>
      </p:sp>
    </p:spTree>
    <p:extLst>
      <p:ext uri="{BB962C8B-B14F-4D97-AF65-F5344CB8AC3E}">
        <p14:creationId xmlns:p14="http://schemas.microsoft.com/office/powerpoint/2010/main" val="2002782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Backup:</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Performance</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1:</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Kalidindi’s constitutive law</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P34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2:</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b="0" dirty="0">
                <a:solidFill>
                  <a:srgbClr val="502984"/>
                </a:solidFill>
                <a:latin typeface="Arial Narrow" panose="020B0606020202030204" charset="0"/>
                <a:ea typeface="Source Han Sans Normal" panose="020B0400000000000000" pitchFamily="34" charset="-122"/>
                <a:cs typeface="Arial Narrow" panose="020B0606020202030204" charset="0"/>
              </a:rPr>
              <a:t>Automatic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s</a:t>
            </a:r>
            <a:r>
              <a:rPr lang="en-US" b="0" dirty="0">
                <a:solidFill>
                  <a:srgbClr val="502984"/>
                </a:solidFill>
                <a:latin typeface="Arial Narrow" panose="020B0606020202030204" charset="0"/>
                <a:ea typeface="Source Han Sans Normal" panose="020B0400000000000000" pitchFamily="34" charset="-122"/>
                <a:cs typeface="Arial Narrow" panose="020B0606020202030204" charset="0"/>
              </a:rPr>
              <a:t>ensitivity</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P35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3:</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GB</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results</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P36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3:</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GB</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results</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Dual</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phase</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P37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4:</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b="0" dirty="0" err="1">
                <a:solidFill>
                  <a:srgbClr val="502984"/>
                </a:solidFill>
                <a:latin typeface="Arial Narrow" panose="020B0606020202030204" charset="0"/>
                <a:ea typeface="Source Han Sans Normal" panose="020B0400000000000000" pitchFamily="34" charset="-122"/>
                <a:cs typeface="Arial Narrow" panose="020B0606020202030204" charset="0"/>
              </a:rPr>
              <a:t>Auto</a:t>
            </a:r>
            <a:r>
              <a:rPr lang="en-US" altLang="zh-CN" b="0" dirty="0" err="1">
                <a:solidFill>
                  <a:srgbClr val="502984"/>
                </a:solidFill>
                <a:latin typeface="Arial Narrow" panose="020B0606020202030204" charset="0"/>
                <a:ea typeface="Source Han Sans Normal" panose="020B0400000000000000" pitchFamily="34" charset="-122"/>
                <a:cs typeface="Arial Narrow" panose="020B0606020202030204" charset="0"/>
              </a:rPr>
              <a:t>Diff</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of</a:t>
            </a:r>
            <a:r>
              <a:rPr 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c</a:t>
            </a:r>
            <a:r>
              <a:rPr lang="en-US" b="0" dirty="0">
                <a:solidFill>
                  <a:srgbClr val="502984"/>
                </a:solidFill>
                <a:latin typeface="Arial Narrow" panose="020B0606020202030204" charset="0"/>
                <a:ea typeface="Source Han Sans Normal" panose="020B0400000000000000" pitchFamily="34" charset="-122"/>
                <a:cs typeface="Arial Narrow" panose="020B0606020202030204" charset="0"/>
              </a:rPr>
              <a:t>onstitutive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rPr>
              <a:t>l</a:t>
            </a:r>
            <a:r>
              <a:rPr lang="en-US" b="0" dirty="0">
                <a:solidFill>
                  <a:srgbClr val="502984"/>
                </a:solidFill>
                <a:latin typeface="Arial Narrow" panose="020B0606020202030204" charset="0"/>
                <a:ea typeface="Source Han Sans Normal" panose="020B0400000000000000" pitchFamily="34" charset="-122"/>
                <a:cs typeface="Arial Narrow" panose="020B0606020202030204" charset="0"/>
              </a:rPr>
              <a:t>aws </a:t>
            </a: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5: Microstructure-targeted process</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design</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P39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Backup</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7:</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Phase</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field</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model</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P45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502984"/>
                </a:solidFill>
                <a:latin typeface="Arial Narrow" panose="020B0606020202030204" charset="0"/>
                <a:ea typeface="Source Han Sans Normal" panose="020B0400000000000000" pitchFamily="34" charset="-122"/>
                <a:cs typeface="Arial Narrow" panose="020B0606020202030204" charset="0"/>
              </a:rPr>
              <a:t> </a:t>
            </a:r>
            <a:endPar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502984"/>
              </a:solidFill>
              <a:latin typeface="Arial Narrow" panose="020B0606020202030204" charset="0"/>
              <a:ea typeface="Source Han Sans Normal" panose="020B0400000000000000" pitchFamily="34" charset="-122"/>
              <a:cs typeface="Arial Narrow" panose="020B0606020202030204" charset="0"/>
            </a:endParaRPr>
          </a:p>
          <a:p>
            <a:endPar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endParaRPr>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31</a:t>
            </a:fld>
            <a:endParaRPr lang="zh-CN" altLang="en-US"/>
          </a:p>
        </p:txBody>
      </p:sp>
    </p:spTree>
    <p:extLst>
      <p:ext uri="{BB962C8B-B14F-4D97-AF65-F5344CB8AC3E}">
        <p14:creationId xmlns:p14="http://schemas.microsoft.com/office/powerpoint/2010/main" val="2311051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endParaRPr lang="en-US"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32</a:t>
            </a:fld>
            <a:endParaRPr lang="zh-CN" altLang="en-US"/>
          </a:p>
        </p:txBody>
      </p:sp>
    </p:spTree>
    <p:extLst>
      <p:ext uri="{BB962C8B-B14F-4D97-AF65-F5344CB8AC3E}">
        <p14:creationId xmlns:p14="http://schemas.microsoft.com/office/powerpoint/2010/main" val="3143839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34</a:t>
            </a:fld>
            <a:endParaRPr lang="zh-CN" altLang="en-US"/>
          </a:p>
        </p:txBody>
      </p:sp>
    </p:spTree>
    <p:extLst>
      <p:ext uri="{BB962C8B-B14F-4D97-AF65-F5344CB8AC3E}">
        <p14:creationId xmlns:p14="http://schemas.microsoft.com/office/powerpoint/2010/main" val="3168641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A0D7A-BBFD-B8FB-B8AD-E8B842B01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7D30E-5F91-0258-D234-4096B066C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8C600-55C8-CF6A-6FF7-9AE08AE5A5B1}"/>
              </a:ext>
            </a:extLst>
          </p:cNvPr>
          <p:cNvSpPr>
            <a:spLocks noGrp="1"/>
          </p:cNvSpPr>
          <p:nvPr>
            <p:ph type="body" idx="1"/>
          </p:nvPr>
        </p:nvSpPr>
        <p:spPr/>
        <p:txBody>
          <a:bodyPr/>
          <a:lstStyle/>
          <a:p>
            <a:r>
              <a:rPr lang="en-US" altLang="zh-CN" dirty="0"/>
              <a:t>Box</a:t>
            </a:r>
            <a:r>
              <a:rPr lang="zh-CN" altLang="en-US" dirty="0"/>
              <a:t> </a:t>
            </a:r>
            <a:r>
              <a:rPr lang="en-US" altLang="zh-CN" dirty="0"/>
              <a:t>for</a:t>
            </a:r>
            <a:r>
              <a:rPr lang="zh-CN" altLang="en-US" dirty="0"/>
              <a:t> </a:t>
            </a:r>
            <a:r>
              <a:rPr lang="en-US" altLang="zh-CN" dirty="0"/>
              <a:t>time</a:t>
            </a:r>
          </a:p>
          <a:p>
            <a:endParaRPr lang="en-US" altLang="zh-CN" dirty="0"/>
          </a:p>
          <a:p>
            <a:r>
              <a:rPr lang="en-US" altLang="zh-CN" dirty="0"/>
              <a:t>Units</a:t>
            </a:r>
          </a:p>
          <a:p>
            <a:r>
              <a:rPr lang="en-US" altLang="zh-CN" dirty="0" err="1"/>
              <a:t>Incre</a:t>
            </a:r>
            <a:r>
              <a:rPr lang="en-US" altLang="zh-CN" dirty="0"/>
              <a:t>.</a:t>
            </a:r>
          </a:p>
          <a:p>
            <a:endParaRPr lang="en-US" altLang="zh-CN" dirty="0"/>
          </a:p>
          <a:p>
            <a:r>
              <a:rPr lang="en-US" altLang="zh-CN" dirty="0"/>
              <a:t>Just</a:t>
            </a:r>
            <a:r>
              <a:rPr lang="zh-CN" altLang="en-US" dirty="0"/>
              <a:t> </a:t>
            </a:r>
            <a:r>
              <a:rPr lang="en-US" altLang="zh-CN" dirty="0"/>
              <a:t>1</a:t>
            </a:r>
            <a:r>
              <a:rPr lang="zh-CN" altLang="en-US" dirty="0"/>
              <a:t> </a:t>
            </a:r>
            <a:r>
              <a:rPr lang="en-US" altLang="zh-CN" dirty="0"/>
              <a:t>as</a:t>
            </a:r>
            <a:r>
              <a:rPr lang="zh-CN" altLang="en-US" dirty="0"/>
              <a:t> </a:t>
            </a:r>
            <a:r>
              <a:rPr lang="en-US" altLang="zh-CN" dirty="0"/>
              <a:t>example</a:t>
            </a:r>
          </a:p>
          <a:p>
            <a:endParaRPr lang="en-US" altLang="zh-CN" dirty="0"/>
          </a:p>
          <a:p>
            <a:r>
              <a:rPr lang="en-US" altLang="zh-CN" dirty="0"/>
              <a:t>Put</a:t>
            </a:r>
            <a:r>
              <a:rPr lang="zh-CN" altLang="en-US" dirty="0"/>
              <a:t> </a:t>
            </a:r>
            <a:r>
              <a:rPr lang="en-US" altLang="zh-CN" dirty="0"/>
              <a:t>the</a:t>
            </a:r>
            <a:r>
              <a:rPr lang="zh-CN" altLang="en-US" dirty="0"/>
              <a:t> </a:t>
            </a:r>
            <a:r>
              <a:rPr lang="en-US" altLang="zh-CN" dirty="0"/>
              <a:t>time</a:t>
            </a:r>
            <a:r>
              <a:rPr lang="zh-CN" altLang="en-US" dirty="0"/>
              <a:t> </a:t>
            </a:r>
            <a:r>
              <a:rPr lang="en-US" altLang="zh-CN" dirty="0"/>
              <a:t>out</a:t>
            </a:r>
          </a:p>
        </p:txBody>
      </p:sp>
      <p:sp>
        <p:nvSpPr>
          <p:cNvPr id="4" name="Slide Number Placeholder 3">
            <a:extLst>
              <a:ext uri="{FF2B5EF4-FFF2-40B4-BE49-F238E27FC236}">
                <a16:creationId xmlns:a16="http://schemas.microsoft.com/office/drawing/2014/main" id="{230D68B3-6C02-B20F-2B60-D71BE513BB36}"/>
              </a:ext>
            </a:extLst>
          </p:cNvPr>
          <p:cNvSpPr>
            <a:spLocks noGrp="1"/>
          </p:cNvSpPr>
          <p:nvPr>
            <p:ph type="sldNum" sz="quarter" idx="5"/>
          </p:nvPr>
        </p:nvSpPr>
        <p:spPr/>
        <p:txBody>
          <a:bodyPr/>
          <a:lstStyle/>
          <a:p>
            <a:fld id="{B0AC9741-EB93-463F-83BB-CEB41B4D3313}" type="slidenum">
              <a:rPr lang="zh-CN" altLang="en-US" smtClean="0"/>
              <a:t>35</a:t>
            </a:fld>
            <a:endParaRPr lang="zh-CN" altLang="en-US"/>
          </a:p>
        </p:txBody>
      </p:sp>
    </p:spTree>
    <p:extLst>
      <p:ext uri="{BB962C8B-B14F-4D97-AF65-F5344CB8AC3E}">
        <p14:creationId xmlns:p14="http://schemas.microsoft.com/office/powerpoint/2010/main" val="1240831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BEDE5-76E3-8F31-01E6-EB5B7E6D7C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38D76-A25B-66F8-3829-75C2EC26F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C4297-438D-1645-2941-574836151915}"/>
              </a:ext>
            </a:extLst>
          </p:cNvPr>
          <p:cNvSpPr>
            <a:spLocks noGrp="1"/>
          </p:cNvSpPr>
          <p:nvPr>
            <p:ph type="body" idx="1"/>
          </p:nvPr>
        </p:nvSpPr>
        <p:spPr/>
        <p:txBody>
          <a:bodyPr/>
          <a:lstStyle/>
          <a:p>
            <a:endParaRPr lang="en-US" altLang="zh-CN" dirty="0">
              <a:sym typeface="Wingdings" pitchFamily="2" charset="2"/>
            </a:endParaRPr>
          </a:p>
        </p:txBody>
      </p:sp>
      <p:sp>
        <p:nvSpPr>
          <p:cNvPr id="4" name="Slide Number Placeholder 3">
            <a:extLst>
              <a:ext uri="{FF2B5EF4-FFF2-40B4-BE49-F238E27FC236}">
                <a16:creationId xmlns:a16="http://schemas.microsoft.com/office/drawing/2014/main" id="{E12B8C48-381F-D1B9-E427-914268E7DCB4}"/>
              </a:ext>
            </a:extLst>
          </p:cNvPr>
          <p:cNvSpPr>
            <a:spLocks noGrp="1"/>
          </p:cNvSpPr>
          <p:nvPr>
            <p:ph type="sldNum" sz="quarter" idx="5"/>
          </p:nvPr>
        </p:nvSpPr>
        <p:spPr/>
        <p:txBody>
          <a:bodyPr/>
          <a:lstStyle/>
          <a:p>
            <a:fld id="{B0AC9741-EB93-463F-83BB-CEB41B4D3313}" type="slidenum">
              <a:rPr lang="zh-CN" altLang="en-US" smtClean="0"/>
              <a:t>36</a:t>
            </a:fld>
            <a:endParaRPr lang="zh-CN" altLang="en-US"/>
          </a:p>
        </p:txBody>
      </p:sp>
    </p:spTree>
    <p:extLst>
      <p:ext uri="{BB962C8B-B14F-4D97-AF65-F5344CB8AC3E}">
        <p14:creationId xmlns:p14="http://schemas.microsoft.com/office/powerpoint/2010/main" val="317603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t>###</a:t>
            </a:r>
            <a:r>
              <a:rPr lang="zh-CN" altLang="en-US" dirty="0"/>
              <a:t> </a:t>
            </a:r>
            <a:r>
              <a:rPr lang="en-US" altLang="zh-CN" dirty="0"/>
              <a:t>Introduction</a:t>
            </a:r>
            <a:r>
              <a:rPr lang="zh-CN" altLang="en-US" dirty="0"/>
              <a:t> </a:t>
            </a:r>
            <a:r>
              <a:rPr lang="en-US" altLang="zh-CN" dirty="0"/>
              <a:t>of</a:t>
            </a:r>
            <a:r>
              <a:rPr lang="zh-CN" altLang="en-US" dirty="0"/>
              <a:t> </a:t>
            </a:r>
            <a:r>
              <a:rPr lang="en-US" altLang="zh-CN" dirty="0"/>
              <a:t>CP</a:t>
            </a:r>
          </a:p>
          <a:p>
            <a:pPr algn="l"/>
            <a:endParaRPr lang="en-US" dirty="0"/>
          </a:p>
          <a:p>
            <a:pPr algn="l"/>
            <a:r>
              <a:rPr lang="en-US" altLang="zh-CN" dirty="0"/>
              <a:t>Undeformed</a:t>
            </a:r>
            <a:r>
              <a:rPr lang="zh-CN" altLang="en-US" dirty="0"/>
              <a:t> </a:t>
            </a:r>
            <a:r>
              <a:rPr lang="en-US" altLang="zh-CN" dirty="0"/>
              <a:t>grain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AC9741-EB93-463F-83BB-CEB41B4D331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83083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t>###</a:t>
            </a:r>
            <a:r>
              <a:rPr lang="zh-CN" altLang="en-US" dirty="0"/>
              <a:t> </a:t>
            </a:r>
            <a:r>
              <a:rPr lang="en-US" altLang="zh-CN" dirty="0"/>
              <a:t>Introduction</a:t>
            </a:r>
            <a:r>
              <a:rPr lang="zh-CN" altLang="en-US" dirty="0"/>
              <a:t> </a:t>
            </a:r>
            <a:r>
              <a:rPr lang="en-US" altLang="zh-CN" dirty="0"/>
              <a:t>of</a:t>
            </a:r>
            <a:r>
              <a:rPr lang="zh-CN" altLang="en-US" dirty="0"/>
              <a:t> </a:t>
            </a:r>
            <a:r>
              <a:rPr lang="en-US" altLang="zh-CN" dirty="0"/>
              <a:t>CPFEM</a:t>
            </a:r>
          </a:p>
          <a:p>
            <a:pPr algn="l"/>
            <a:endParaRPr lang="en-US" altLang="zh-CN" dirty="0"/>
          </a:p>
          <a:p>
            <a:pPr algn="l"/>
            <a:r>
              <a:rPr lang="en-US" altLang="zh-CN" dirty="0"/>
              <a:t>Note:</a:t>
            </a:r>
            <a:r>
              <a:rPr lang="zh-CN" altLang="en-US" dirty="0"/>
              <a:t> </a:t>
            </a:r>
            <a:r>
              <a:rPr lang="en-US" altLang="zh-CN" dirty="0"/>
              <a:t>single</a:t>
            </a:r>
            <a:r>
              <a:rPr lang="zh-CN" altLang="en-US" dirty="0"/>
              <a:t> </a:t>
            </a:r>
            <a:r>
              <a:rPr lang="en-US" altLang="zh-CN" dirty="0"/>
              <a:t>crystal</a:t>
            </a:r>
            <a:r>
              <a:rPr lang="zh-CN" altLang="en-US" dirty="0"/>
              <a:t> </a:t>
            </a:r>
            <a:r>
              <a:rPr lang="en-US" altLang="zh-CN" dirty="0"/>
              <a:t>Ta</a:t>
            </a:r>
            <a:r>
              <a:rPr lang="zh-CN" altLang="en-US" dirty="0"/>
              <a:t> </a:t>
            </a:r>
            <a:r>
              <a:rPr lang="en-US" altLang="zh-CN" dirty="0"/>
              <a:t>under</a:t>
            </a:r>
            <a:r>
              <a:rPr lang="zh-CN" altLang="en-US" dirty="0"/>
              <a:t> </a:t>
            </a:r>
            <a:r>
              <a:rPr lang="en-US" altLang="zh-CN" dirty="0"/>
              <a:t>compression</a:t>
            </a:r>
            <a:r>
              <a:rPr lang="zh-CN" altLang="en-US" dirty="0"/>
              <a:t> </a:t>
            </a:r>
            <a:r>
              <a:rPr lang="en-US" altLang="zh-CN" dirty="0"/>
              <a:t>(Mesh:</a:t>
            </a:r>
            <a:r>
              <a:rPr lang="zh-CN" altLang="en-US" dirty="0"/>
              <a:t> </a:t>
            </a:r>
            <a:r>
              <a:rPr lang="en-US" altLang="zh-CN" dirty="0"/>
              <a:t>5x5x5)</a:t>
            </a:r>
          </a:p>
          <a:p>
            <a:pPr algn="l"/>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1:</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Kalidindi’s constitutive law</a:t>
            </a:r>
            <a:r>
              <a:rPr lang="zh-CN" altLang="en-US" sz="1200" b="0"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1200" b="0" dirty="0">
                <a:solidFill>
                  <a:srgbClr val="502984"/>
                </a:solidFill>
                <a:latin typeface="Arial Narrow" panose="020B0606020202030204" charset="0"/>
                <a:ea typeface="Source Han Sans Normal" panose="020B0400000000000000" pitchFamily="34" charset="-122"/>
                <a:cs typeface="Arial Narrow" panose="020B0606020202030204" charset="0"/>
              </a:rPr>
              <a:t>P34</a:t>
            </a:r>
          </a:p>
          <a:p>
            <a:pPr algn="l"/>
            <a:endParaRPr lang="en-US" altLang="zh-CN" dirty="0"/>
          </a:p>
          <a:p>
            <a:pPr algn="l"/>
            <a:endParaRPr lang="en-US" altLang="zh-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AC9741-EB93-463F-83BB-CEB41B4D331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12980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Font-size</a:t>
            </a:r>
          </a:p>
          <a:p>
            <a:endParaRPr lang="en-US" altLang="zh-CN" dirty="0"/>
          </a:p>
          <a:p>
            <a:r>
              <a:rPr lang="en-US" altLang="zh-CN" dirty="0"/>
              <a:t>WARP3D</a:t>
            </a:r>
            <a:r>
              <a:rPr lang="zh-CN" altLang="en-US" dirty="0"/>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UIUC</a:t>
            </a:r>
            <a:endParaRPr lang="en-US" altLang="zh-CN"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6</a:t>
            </a:fld>
            <a:endParaRPr lang="zh-CN" altLang="en-US"/>
          </a:p>
        </p:txBody>
      </p:sp>
    </p:spTree>
    <p:extLst>
      <p:ext uri="{BB962C8B-B14F-4D97-AF65-F5344CB8AC3E}">
        <p14:creationId xmlns:p14="http://schemas.microsoft.com/office/powerpoint/2010/main" val="309704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ighlight>
                  <a:srgbClr val="FFFF00"/>
                </a:highlight>
              </a:rPr>
              <a:t>we</a:t>
            </a:r>
            <a:r>
              <a:rPr lang="zh-CN" altLang="en-US" dirty="0">
                <a:highlight>
                  <a:srgbClr val="FFFF00"/>
                </a:highlight>
              </a:rPr>
              <a:t> </a:t>
            </a:r>
            <a:r>
              <a:rPr lang="en-US" altLang="zh-CN" dirty="0">
                <a:highlight>
                  <a:srgbClr val="FFFF00"/>
                </a:highlight>
              </a:rPr>
              <a:t>would</a:t>
            </a:r>
            <a:r>
              <a:rPr lang="zh-CN" altLang="en-US" dirty="0">
                <a:highlight>
                  <a:srgbClr val="FFFF00"/>
                </a:highlight>
              </a:rPr>
              <a:t> </a:t>
            </a:r>
            <a:r>
              <a:rPr lang="en-US" altLang="zh-CN" dirty="0">
                <a:highlight>
                  <a:srgbClr val="FFFF00"/>
                </a:highlight>
              </a:rPr>
              <a:t>like</a:t>
            </a:r>
            <a:r>
              <a:rPr lang="zh-CN" altLang="en-US" dirty="0">
                <a:highlight>
                  <a:srgbClr val="FFFF00"/>
                </a:highlight>
              </a:rPr>
              <a:t> </a:t>
            </a:r>
            <a:r>
              <a:rPr lang="en-US" altLang="zh-CN" dirty="0">
                <a:highlight>
                  <a:srgbClr val="FFFF00"/>
                </a:highlight>
              </a:rPr>
              <a:t>to</a:t>
            </a:r>
            <a:r>
              <a:rPr lang="zh-CN" altLang="en-US" dirty="0">
                <a:highlight>
                  <a:srgbClr val="FFFF00"/>
                </a:highlight>
              </a:rPr>
              <a:t> </a:t>
            </a:r>
            <a:r>
              <a:rPr lang="en-US" altLang="zh-CN" dirty="0">
                <a:highlight>
                  <a:srgbClr val="FFFF00"/>
                </a:highlight>
              </a:rPr>
              <a:t>use</a:t>
            </a:r>
            <a:r>
              <a:rPr lang="zh-CN" altLang="en-US" dirty="0">
                <a:highlight>
                  <a:srgbClr val="FFFF00"/>
                </a:highlight>
              </a:rPr>
              <a:t> </a:t>
            </a:r>
            <a:r>
              <a:rPr lang="en-US" altLang="zh-CN" dirty="0">
                <a:highlight>
                  <a:srgbClr val="FFFF00"/>
                </a:highlight>
              </a:rPr>
              <a:t>JAX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package</a:t>
            </a:r>
            <a:r>
              <a:rPr lang="zh-CN" altLang="en-US" dirty="0"/>
              <a:t> </a:t>
            </a:r>
            <a:r>
              <a:rPr lang="en-US" altLang="zh-CN" dirty="0"/>
              <a:t>that</a:t>
            </a:r>
            <a:r>
              <a:rPr lang="zh-CN" altLang="en-US" dirty="0"/>
              <a:t> </a:t>
            </a:r>
            <a:r>
              <a:rPr lang="en-US" altLang="zh-CN" dirty="0"/>
              <a:t>we</a:t>
            </a:r>
            <a:r>
              <a:rPr lang="zh-CN" altLang="en-US" dirty="0"/>
              <a:t> </a:t>
            </a:r>
            <a:r>
              <a:rPr lang="en-US" altLang="zh-CN" dirty="0"/>
              <a:t>develop</a:t>
            </a:r>
            <a:r>
              <a:rPr lang="zh-CN" altLang="en-US" dirty="0"/>
              <a:t> </a:t>
            </a:r>
            <a:r>
              <a:rPr lang="en-US" altLang="zh-CN" dirty="0"/>
              <a:t>for</a:t>
            </a:r>
            <a:r>
              <a:rPr lang="zh-CN" altLang="en-US" dirty="0"/>
              <a:t> </a:t>
            </a:r>
            <a:r>
              <a:rPr lang="en-US" altLang="zh-CN" dirty="0"/>
              <a:t>this</a:t>
            </a:r>
            <a:r>
              <a:rPr lang="zh-CN" altLang="en-US" dirty="0"/>
              <a:t> </a:t>
            </a:r>
            <a:r>
              <a:rPr lang="en-US" altLang="zh-CN" dirty="0"/>
              <a:t>is</a:t>
            </a:r>
            <a:r>
              <a:rPr lang="zh-CN" altLang="en-US" dirty="0"/>
              <a:t> </a:t>
            </a:r>
            <a:r>
              <a:rPr lang="en-US" altLang="zh-CN" dirty="0"/>
              <a:t>called</a:t>
            </a:r>
            <a:r>
              <a:rPr lang="zh-CN" altLang="en-US" dirty="0"/>
              <a:t> </a:t>
            </a:r>
            <a:r>
              <a:rPr lang="en-US" altLang="zh-CN" dirty="0"/>
              <a:t>JAX-FEM.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zh-CN" altLang="en-US" dirty="0"/>
              <a:t> </a:t>
            </a:r>
            <a:r>
              <a:rPr lang="en-US" altLang="zh-CN" dirty="0"/>
              <a:t>software</a:t>
            </a:r>
            <a:r>
              <a:rPr lang="zh-CN" altLang="en-US" dirty="0"/>
              <a:t> </a:t>
            </a:r>
            <a:r>
              <a:rPr lang="en-US" altLang="zh-CN" dirty="0"/>
              <a:t>is</a:t>
            </a:r>
            <a:r>
              <a:rPr lang="zh-CN" altLang="en-US" dirty="0"/>
              <a:t> </a:t>
            </a:r>
            <a:r>
              <a:rPr lang="en-US" altLang="zh-CN" dirty="0"/>
              <a:t>differentiable.</a:t>
            </a:r>
            <a:r>
              <a:rPr lang="zh-CN" altLang="en-US" dirty="0"/>
              <a:t> </a:t>
            </a:r>
            <a:r>
              <a:rPr lang="en-US" altLang="zh-CN" dirty="0"/>
              <a:t>We</a:t>
            </a:r>
            <a:r>
              <a:rPr lang="zh-CN" altLang="en-US" dirty="0"/>
              <a:t> </a:t>
            </a:r>
            <a:r>
              <a:rPr lang="en-US" altLang="zh-CN" dirty="0"/>
              <a:t>are</a:t>
            </a:r>
            <a:r>
              <a:rPr lang="zh-CN" altLang="en-US" dirty="0"/>
              <a:t> </a:t>
            </a:r>
            <a:r>
              <a:rPr lang="en-US" altLang="zh-CN" dirty="0"/>
              <a:t>using</a:t>
            </a:r>
            <a:r>
              <a:rPr lang="zh-CN" altLang="en-US" dirty="0"/>
              <a:t> </a:t>
            </a:r>
            <a:r>
              <a:rPr lang="en-US" altLang="zh-CN" dirty="0"/>
              <a:t>the</a:t>
            </a:r>
            <a:r>
              <a:rPr lang="zh-CN" altLang="en-US" dirty="0"/>
              <a:t> </a:t>
            </a:r>
            <a:r>
              <a:rPr lang="en-US" altLang="zh-CN" dirty="0"/>
              <a:t>JAX,</a:t>
            </a:r>
            <a:r>
              <a:rPr lang="zh-CN" altLang="en-US" dirty="0"/>
              <a:t> </a:t>
            </a:r>
            <a:r>
              <a:rPr lang="en-US" altLang="zh-CN" dirty="0"/>
              <a:t>which</a:t>
            </a:r>
            <a:r>
              <a:rPr lang="zh-CN" altLang="en-US" dirty="0"/>
              <a:t> </a:t>
            </a:r>
            <a:r>
              <a:rPr lang="en-US" altLang="zh-CN" dirty="0"/>
              <a:t>is</a:t>
            </a:r>
            <a:r>
              <a:rPr lang="zh-CN" altLang="en-US" dirty="0"/>
              <a:t> </a:t>
            </a:r>
            <a:r>
              <a:rPr lang="en-US" altLang="zh-CN" dirty="0"/>
              <a:t>a</a:t>
            </a:r>
            <a:r>
              <a:rPr lang="zh-CN" altLang="en-US" dirty="0"/>
              <a:t> </a:t>
            </a:r>
            <a:r>
              <a:rPr lang="en-US" altLang="zh-CN" dirty="0"/>
              <a:t>Google</a:t>
            </a:r>
            <a:r>
              <a:rPr lang="zh-CN" altLang="en-US" dirty="0"/>
              <a:t> </a:t>
            </a:r>
            <a:r>
              <a:rPr lang="en-US" altLang="zh-CN" dirty="0"/>
              <a:t>library</a:t>
            </a:r>
            <a:r>
              <a:rPr lang="zh-CN" altLang="en-US" dirty="0"/>
              <a:t> </a:t>
            </a:r>
            <a:r>
              <a:rPr lang="en-US" altLang="zh-CN" dirty="0"/>
              <a:t>for</a:t>
            </a:r>
            <a:r>
              <a:rPr lang="zh-CN" altLang="en-US" dirty="0"/>
              <a:t> </a:t>
            </a:r>
            <a:r>
              <a:rPr lang="en-US" altLang="zh-CN" dirty="0"/>
              <a:t>the</a:t>
            </a:r>
            <a:r>
              <a:rPr lang="zh-CN" altLang="en-US" dirty="0"/>
              <a:t> </a:t>
            </a:r>
            <a:r>
              <a:rPr lang="en-US" altLang="zh-CN" dirty="0"/>
              <a:t>user</a:t>
            </a:r>
            <a:r>
              <a:rPr lang="zh-CN" altLang="en-US" dirty="0"/>
              <a:t> </a:t>
            </a:r>
            <a:r>
              <a:rPr lang="en-US" altLang="zh-CN" dirty="0"/>
              <a:t>for</a:t>
            </a:r>
            <a:r>
              <a:rPr lang="zh-CN" altLang="en-US" dirty="0"/>
              <a:t> </a:t>
            </a:r>
            <a:r>
              <a:rPr lang="en-US" altLang="zh-CN" dirty="0"/>
              <a:t>Machine</a:t>
            </a:r>
            <a:r>
              <a:rPr lang="zh-CN" altLang="en-US" dirty="0"/>
              <a:t> </a:t>
            </a:r>
            <a:r>
              <a:rPr lang="en-US" altLang="zh-CN" dirty="0"/>
              <a:t>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Automatic</a:t>
            </a:r>
            <a:r>
              <a:rPr lang="zh-CN" altLang="en-US" dirty="0"/>
              <a:t> </a:t>
            </a:r>
            <a:r>
              <a:rPr lang="en-US" altLang="zh-CN" dirty="0"/>
              <a:t>differentiation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Push</a:t>
            </a:r>
            <a:r>
              <a:rPr lang="zh-CN" altLang="en-US" dirty="0"/>
              <a:t> </a:t>
            </a:r>
            <a:r>
              <a:rPr lang="en-US" altLang="zh-CN" dirty="0"/>
              <a:t>this</a:t>
            </a:r>
            <a:r>
              <a:rPr lang="zh-CN" altLang="en-US" dirty="0"/>
              <a:t> </a:t>
            </a:r>
            <a:r>
              <a:rPr lang="en-US" altLang="zh-CN" dirty="0"/>
              <a:t>next</a:t>
            </a:r>
            <a:r>
              <a:rPr lang="zh-CN" altLang="en-US" dirty="0"/>
              <a:t> </a:t>
            </a:r>
            <a:r>
              <a:rPr lang="en-US" altLang="zh-CN" dirty="0"/>
              <a:t>level</a:t>
            </a:r>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7</a:t>
            </a:fld>
            <a:endParaRPr lang="zh-CN" altLang="en-US"/>
          </a:p>
        </p:txBody>
      </p:sp>
    </p:spTree>
    <p:extLst>
      <p:ext uri="{BB962C8B-B14F-4D97-AF65-F5344CB8AC3E}">
        <p14:creationId xmlns:p14="http://schemas.microsoft.com/office/powerpoint/2010/main" val="1873922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Easy</a:t>
            </a:r>
            <a:r>
              <a:rPr lang="zh-CN" altLang="en-US" dirty="0"/>
              <a:t> </a:t>
            </a:r>
            <a:r>
              <a:rPr lang="en-US" altLang="zh-CN" dirty="0"/>
              <a:t>to</a:t>
            </a:r>
            <a:r>
              <a:rPr lang="zh-CN" altLang="en-US" dirty="0"/>
              <a:t> </a:t>
            </a:r>
            <a:r>
              <a:rPr lang="en-US" altLang="zh-CN" dirty="0"/>
              <a:t>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8</a:t>
            </a:fld>
            <a:endParaRPr lang="zh-CN" altLang="en-US"/>
          </a:p>
        </p:txBody>
      </p:sp>
    </p:spTree>
    <p:extLst>
      <p:ext uri="{BB962C8B-B14F-4D97-AF65-F5344CB8AC3E}">
        <p14:creationId xmlns:p14="http://schemas.microsoft.com/office/powerpoint/2010/main" val="154648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2E020-3F81-075B-17F5-4E7C59D39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4A8F2-B7EC-DBE7-8A35-7B68076608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BFD2A3-F5D1-4D34-3D3C-A02443EB25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500C0-B4FC-9429-B0C0-4250DB51BCE6}"/>
              </a:ext>
            </a:extLst>
          </p:cNvPr>
          <p:cNvSpPr>
            <a:spLocks noGrp="1"/>
          </p:cNvSpPr>
          <p:nvPr>
            <p:ph type="sldNum" sz="quarter" idx="5"/>
          </p:nvPr>
        </p:nvSpPr>
        <p:spPr/>
        <p:txBody>
          <a:bodyPr/>
          <a:lstStyle/>
          <a:p>
            <a:fld id="{B0AC9741-EB93-463F-83BB-CEB41B4D3313}" type="slidenum">
              <a:rPr lang="zh-CN" altLang="en-US" smtClean="0"/>
              <a:t>9</a:t>
            </a:fld>
            <a:endParaRPr lang="zh-CN" altLang="en-US"/>
          </a:p>
        </p:txBody>
      </p:sp>
    </p:spTree>
    <p:extLst>
      <p:ext uri="{BB962C8B-B14F-4D97-AF65-F5344CB8AC3E}">
        <p14:creationId xmlns:p14="http://schemas.microsoft.com/office/powerpoint/2010/main" val="2299530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9300" y="570271"/>
            <a:ext cx="10693400" cy="1504335"/>
          </a:xfrm>
          <a:prstGeom prst="rect">
            <a:avLst/>
          </a:prstGeom>
        </p:spPr>
        <p:txBody>
          <a:bodyPr anchor="ctr">
            <a:normAutofit/>
          </a:bodyPr>
          <a:lstStyle>
            <a:lvl1pPr algn="ctr">
              <a:defRPr sz="5400" b="1">
                <a:solidFill>
                  <a:srgbClr val="4E2A84"/>
                </a:solidFill>
              </a:defRPr>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749300" y="2841523"/>
            <a:ext cx="10693400" cy="2416277"/>
          </a:xfrm>
          <a:prstGeom prst="rect">
            <a:avLst/>
          </a:prstGeo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7" name="Rectangle 6"/>
          <p:cNvSpPr/>
          <p:nvPr userDrawn="1"/>
        </p:nvSpPr>
        <p:spPr>
          <a:xfrm>
            <a:off x="0" y="5969000"/>
            <a:ext cx="12192000" cy="889000"/>
          </a:xfrm>
          <a:prstGeom prst="rect">
            <a:avLst/>
          </a:prstGeom>
          <a:solidFill>
            <a:srgbClr val="4E2A84"/>
          </a:solidFill>
          <a:ln>
            <a:noFill/>
          </a:ln>
        </p:spPr>
        <p:style>
          <a:lnRef idx="1">
            <a:schemeClr val="accent1"/>
          </a:lnRef>
          <a:fillRef idx="3">
            <a:schemeClr val="accent1"/>
          </a:fillRef>
          <a:effectRef idx="2">
            <a:schemeClr val="accent1"/>
          </a:effectRef>
          <a:fontRef idx="minor">
            <a:schemeClr val="lt1"/>
          </a:fontRef>
        </p:style>
        <p:txBody>
          <a:bodyPr lIns="121917" tIns="60959" rIns="121917" bIns="60959" rtlCol="0" anchor="ctr"/>
          <a:lstStyle/>
          <a:p>
            <a:pPr algn="ctr"/>
            <a:endParaRPr lang="en-US" sz="2400" dirty="0">
              <a:no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2165" y="6214451"/>
            <a:ext cx="4204657" cy="424359"/>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1036" y="6146659"/>
            <a:ext cx="4534969" cy="5336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4630" y="148278"/>
            <a:ext cx="11333714" cy="779463"/>
          </a:xfrm>
          <a:prstGeom prst="rect">
            <a:avLst/>
          </a:prstGeom>
        </p:spPr>
        <p:txBody>
          <a:bodyPr/>
          <a:lstStyle>
            <a:lvl1pPr>
              <a:defRPr b="1">
                <a:solidFill>
                  <a:srgbClr val="4E2A84"/>
                </a:solidFill>
              </a:defRPr>
            </a:lvl1pPr>
          </a:lstStyle>
          <a:p>
            <a:r>
              <a:rPr lang="en-US" altLang="zh-CN" dirty="0"/>
              <a:t>Click to add Titles</a:t>
            </a:r>
            <a:endParaRPr lang="zh-CN" altLang="en-US" dirty="0"/>
          </a:p>
        </p:txBody>
      </p:sp>
      <p:sp>
        <p:nvSpPr>
          <p:cNvPr id="3" name="Content Placeholder 2"/>
          <p:cNvSpPr>
            <a:spLocks noGrp="1"/>
          </p:cNvSpPr>
          <p:nvPr>
            <p:ph idx="1"/>
          </p:nvPr>
        </p:nvSpPr>
        <p:spPr>
          <a:xfrm>
            <a:off x="404630" y="1323143"/>
            <a:ext cx="11333714" cy="4533425"/>
          </a:xfrm>
          <a:prstGeom prst="rect">
            <a:avLst/>
          </a:prstGeom>
        </p:spPr>
        <p:txBody>
          <a:bodyPr/>
          <a:lstStyle>
            <a:lvl1pPr>
              <a:defRPr sz="2000"/>
            </a:lvl1pPr>
            <a:lvl2pPr>
              <a:defRPr sz="1800"/>
            </a:lvl2pPr>
            <a:lvl3pPr>
              <a:defRPr sz="1800"/>
            </a:lvl3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9" name="Rectangle 8"/>
          <p:cNvSpPr/>
          <p:nvPr userDrawn="1"/>
        </p:nvSpPr>
        <p:spPr>
          <a:xfrm>
            <a:off x="0" y="5969000"/>
            <a:ext cx="12192000" cy="889000"/>
          </a:xfrm>
          <a:prstGeom prst="rect">
            <a:avLst/>
          </a:prstGeom>
          <a:solidFill>
            <a:srgbClr val="4E2A84"/>
          </a:solidFill>
          <a:ln>
            <a:noFill/>
          </a:ln>
        </p:spPr>
        <p:style>
          <a:lnRef idx="1">
            <a:schemeClr val="accent1"/>
          </a:lnRef>
          <a:fillRef idx="3">
            <a:schemeClr val="accent1"/>
          </a:fillRef>
          <a:effectRef idx="2">
            <a:schemeClr val="accent1"/>
          </a:effectRef>
          <a:fontRef idx="minor">
            <a:schemeClr val="lt1"/>
          </a:fontRef>
        </p:style>
        <p:txBody>
          <a:bodyPr lIns="121917" tIns="60959" rIns="121917" bIns="60959" rtlCol="0" anchor="ctr"/>
          <a:lstStyle/>
          <a:p>
            <a:pPr algn="ctr"/>
            <a:endParaRPr lang="en-US" sz="2400" dirty="0">
              <a:noFill/>
            </a:endParaRPr>
          </a:p>
        </p:txBody>
      </p:sp>
      <p:sp>
        <p:nvSpPr>
          <p:cNvPr id="10" name="TextBox 9"/>
          <p:cNvSpPr txBox="1"/>
          <p:nvPr userDrawn="1"/>
        </p:nvSpPr>
        <p:spPr>
          <a:xfrm>
            <a:off x="11277600" y="6218079"/>
            <a:ext cx="914400" cy="379656"/>
          </a:xfrm>
          <a:prstGeom prst="rect">
            <a:avLst/>
          </a:prstGeom>
          <a:noFill/>
        </p:spPr>
        <p:txBody>
          <a:bodyPr wrap="square" rtlCol="0">
            <a:spAutoFit/>
          </a:bodyPr>
          <a:lstStyle/>
          <a:p>
            <a:fld id="{54AEBE7E-1592-4253-BAB8-DF911BE0047B}" type="slidenum">
              <a:rPr lang="en-US" sz="1865" smtClean="0">
                <a:solidFill>
                  <a:srgbClr val="FFFFFF"/>
                </a:solidFill>
                <a:latin typeface="Arial" panose="020B0604020202020204" pitchFamily="34" charset="0"/>
                <a:cs typeface="Arial" panose="020B0604020202020204" pitchFamily="34" charset="0"/>
              </a:rPr>
              <a:t>‹#›</a:t>
            </a:fld>
            <a:endParaRPr lang="en-US" sz="1865" dirty="0">
              <a:solidFill>
                <a:srgbClr val="FFFFFF"/>
              </a:solidFill>
              <a:latin typeface="Arial" panose="020B0604020202020204" pitchFamily="34" charset="0"/>
              <a:cs typeface="Arial" panose="020B0604020202020204" pitchFamily="34" charset="0"/>
            </a:endParaRPr>
          </a:p>
        </p:txBody>
      </p:sp>
      <p:sp>
        <p:nvSpPr>
          <p:cNvPr id="16" name="Text Placeholder 15"/>
          <p:cNvSpPr>
            <a:spLocks noGrp="1"/>
          </p:cNvSpPr>
          <p:nvPr>
            <p:ph type="body" sz="quarter" idx="10" hasCustomPrompt="1"/>
          </p:nvPr>
        </p:nvSpPr>
        <p:spPr>
          <a:xfrm>
            <a:off x="3196222" y="6081431"/>
            <a:ext cx="7834944" cy="664137"/>
          </a:xfrm>
        </p:spPr>
        <p:txBody>
          <a:bodyPr>
            <a:normAutofit/>
          </a:bodyPr>
          <a:lstStyle>
            <a:lvl1pPr marL="0" indent="0">
              <a:buNone/>
              <a:defRPr sz="1200">
                <a:solidFill>
                  <a:schemeClr val="bg1"/>
                </a:solidFill>
              </a:defRPr>
            </a:lvl1pPr>
            <a:lvl2pPr marL="457200" indent="0">
              <a:buNone/>
              <a:defRPr/>
            </a:lvl2pPr>
          </a:lstStyle>
          <a:p>
            <a:pPr lvl="0"/>
            <a:r>
              <a:rPr lang="en-US" dirty="0"/>
              <a:t>Click to add possible references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30" y="6081431"/>
            <a:ext cx="2548021" cy="66413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subtitles">
    <p:spTree>
      <p:nvGrpSpPr>
        <p:cNvPr id="1" name=""/>
        <p:cNvGrpSpPr/>
        <p:nvPr/>
      </p:nvGrpSpPr>
      <p:grpSpPr>
        <a:xfrm>
          <a:off x="0" y="0"/>
          <a:ext cx="0" cy="0"/>
          <a:chOff x="0" y="0"/>
          <a:chExt cx="0" cy="0"/>
        </a:xfrm>
      </p:grpSpPr>
      <p:sp>
        <p:nvSpPr>
          <p:cNvPr id="10" name="Rectangle 9"/>
          <p:cNvSpPr/>
          <p:nvPr userDrawn="1"/>
        </p:nvSpPr>
        <p:spPr>
          <a:xfrm>
            <a:off x="0" y="1029516"/>
            <a:ext cx="12192000" cy="468440"/>
          </a:xfrm>
          <a:prstGeom prst="rect">
            <a:avLst/>
          </a:prstGeom>
          <a:solidFill>
            <a:srgbClr val="4E2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p:cNvSpPr>
            <a:spLocks noGrp="1"/>
          </p:cNvSpPr>
          <p:nvPr>
            <p:ph type="subTitle" idx="10" hasCustomPrompt="1"/>
          </p:nvPr>
        </p:nvSpPr>
        <p:spPr>
          <a:xfrm>
            <a:off x="0" y="1029516"/>
            <a:ext cx="12192000" cy="468440"/>
          </a:xfrm>
          <a:prstGeom prst="rect">
            <a:avLst/>
          </a:prstGeom>
        </p:spPr>
        <p:txBody>
          <a:bodyPr anchor="ctr"/>
          <a:lstStyle>
            <a:lvl1pPr marL="0" indent="0" algn="ctr">
              <a:buNone/>
              <a:defRPr>
                <a:solidFill>
                  <a:schemeClr val="bg1"/>
                </a:solidFill>
                <a:latin typeface="+mj-l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ltLang="zh-CN" dirty="0"/>
              <a:t>Click to add </a:t>
            </a:r>
            <a:r>
              <a:rPr lang="en-US" dirty="0"/>
              <a:t>Subtitles</a:t>
            </a:r>
          </a:p>
        </p:txBody>
      </p:sp>
      <p:sp>
        <p:nvSpPr>
          <p:cNvPr id="14" name="Rectangle 13"/>
          <p:cNvSpPr/>
          <p:nvPr userDrawn="1"/>
        </p:nvSpPr>
        <p:spPr>
          <a:xfrm>
            <a:off x="0" y="5969000"/>
            <a:ext cx="12192000" cy="889000"/>
          </a:xfrm>
          <a:prstGeom prst="rect">
            <a:avLst/>
          </a:prstGeom>
          <a:solidFill>
            <a:srgbClr val="4E2A84"/>
          </a:solidFill>
          <a:ln>
            <a:noFill/>
          </a:ln>
        </p:spPr>
        <p:style>
          <a:lnRef idx="1">
            <a:schemeClr val="accent1"/>
          </a:lnRef>
          <a:fillRef idx="3">
            <a:schemeClr val="accent1"/>
          </a:fillRef>
          <a:effectRef idx="2">
            <a:schemeClr val="accent1"/>
          </a:effectRef>
          <a:fontRef idx="minor">
            <a:schemeClr val="lt1"/>
          </a:fontRef>
        </p:style>
        <p:txBody>
          <a:bodyPr lIns="121917" tIns="60959" rIns="121917" bIns="60959" rtlCol="0" anchor="ctr"/>
          <a:lstStyle/>
          <a:p>
            <a:pPr algn="ctr"/>
            <a:endParaRPr lang="en-US" sz="2400" dirty="0">
              <a:noFill/>
            </a:endParaRPr>
          </a:p>
        </p:txBody>
      </p:sp>
      <p:sp>
        <p:nvSpPr>
          <p:cNvPr id="15" name="TextBox 14"/>
          <p:cNvSpPr txBox="1"/>
          <p:nvPr userDrawn="1"/>
        </p:nvSpPr>
        <p:spPr>
          <a:xfrm>
            <a:off x="11277600" y="6218079"/>
            <a:ext cx="914400" cy="379656"/>
          </a:xfrm>
          <a:prstGeom prst="rect">
            <a:avLst/>
          </a:prstGeom>
          <a:noFill/>
        </p:spPr>
        <p:txBody>
          <a:bodyPr wrap="square" rtlCol="0">
            <a:spAutoFit/>
          </a:bodyPr>
          <a:lstStyle/>
          <a:p>
            <a:fld id="{54AEBE7E-1592-4253-BAB8-DF911BE0047B}" type="slidenum">
              <a:rPr lang="en-US" sz="1865" smtClean="0">
                <a:solidFill>
                  <a:srgbClr val="FFFFFF"/>
                </a:solidFill>
                <a:latin typeface="Arial" panose="020B0604020202020204" pitchFamily="34" charset="0"/>
                <a:cs typeface="Arial" panose="020B0604020202020204" pitchFamily="34" charset="0"/>
              </a:rPr>
              <a:t>‹#›</a:t>
            </a:fld>
            <a:endParaRPr lang="en-US" sz="1865" dirty="0">
              <a:solidFill>
                <a:srgbClr val="FFFFFF"/>
              </a:solidFill>
              <a:latin typeface="Arial" panose="020B0604020202020204" pitchFamily="34" charset="0"/>
              <a:cs typeface="Arial" panose="020B0604020202020204" pitchFamily="34" charset="0"/>
            </a:endParaRPr>
          </a:p>
        </p:txBody>
      </p:sp>
      <p:sp>
        <p:nvSpPr>
          <p:cNvPr id="18" name="Content Placeholder 2"/>
          <p:cNvSpPr>
            <a:spLocks noGrp="1"/>
          </p:cNvSpPr>
          <p:nvPr>
            <p:ph idx="1"/>
          </p:nvPr>
        </p:nvSpPr>
        <p:spPr>
          <a:xfrm>
            <a:off x="404630" y="1524001"/>
            <a:ext cx="11333714" cy="4332568"/>
          </a:xfrm>
          <a:prstGeom prst="rect">
            <a:avLst/>
          </a:prstGeom>
        </p:spPr>
        <p:txBody>
          <a:bodyPr/>
          <a:lstStyle>
            <a:lvl1pPr>
              <a:defRPr sz="2000"/>
            </a:lvl1pPr>
            <a:lvl2pPr>
              <a:defRPr sz="1800"/>
            </a:lvl2pPr>
            <a:lvl3pPr>
              <a:defRPr sz="1800"/>
            </a:lvl3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20" name="Title 1"/>
          <p:cNvSpPr>
            <a:spLocks noGrp="1"/>
          </p:cNvSpPr>
          <p:nvPr>
            <p:ph type="title" hasCustomPrompt="1"/>
          </p:nvPr>
        </p:nvSpPr>
        <p:spPr>
          <a:xfrm>
            <a:off x="404630" y="148278"/>
            <a:ext cx="11333714" cy="779463"/>
          </a:xfrm>
          <a:prstGeom prst="rect">
            <a:avLst/>
          </a:prstGeom>
        </p:spPr>
        <p:txBody>
          <a:bodyPr/>
          <a:lstStyle>
            <a:lvl1pPr>
              <a:defRPr b="1">
                <a:solidFill>
                  <a:srgbClr val="4E2A84"/>
                </a:solidFill>
              </a:defRPr>
            </a:lvl1pPr>
          </a:lstStyle>
          <a:p>
            <a:r>
              <a:rPr lang="en-US" altLang="zh-CN" dirty="0"/>
              <a:t>Click to add Titles</a:t>
            </a:r>
            <a:endParaRPr lang="zh-CN" altLang="en-US" dirty="0"/>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30" y="6081431"/>
            <a:ext cx="2548021" cy="664137"/>
          </a:xfrm>
          <a:prstGeom prst="rect">
            <a:avLst/>
          </a:prstGeom>
        </p:spPr>
      </p:pic>
      <p:sp>
        <p:nvSpPr>
          <p:cNvPr id="11" name="Text Placeholder 15"/>
          <p:cNvSpPr>
            <a:spLocks noGrp="1"/>
          </p:cNvSpPr>
          <p:nvPr>
            <p:ph type="body" sz="quarter" idx="11" hasCustomPrompt="1"/>
          </p:nvPr>
        </p:nvSpPr>
        <p:spPr>
          <a:xfrm>
            <a:off x="3196222" y="6081431"/>
            <a:ext cx="7834944" cy="664137"/>
          </a:xfrm>
        </p:spPr>
        <p:txBody>
          <a:bodyPr>
            <a:normAutofit/>
          </a:bodyPr>
          <a:lstStyle>
            <a:lvl1pPr marL="0" indent="0">
              <a:buNone/>
              <a:defRPr sz="1200">
                <a:solidFill>
                  <a:schemeClr val="bg1"/>
                </a:solidFill>
              </a:defRPr>
            </a:lvl1pPr>
            <a:lvl2pPr marL="457200" indent="0">
              <a:buNone/>
              <a:defRPr/>
            </a:lvl2pPr>
          </a:lstStyle>
          <a:p>
            <a:pPr lvl="0"/>
            <a:r>
              <a:rPr lang="en-US" dirty="0"/>
              <a:t>Click to add possible references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529994"/>
            <a:ext cx="6068450" cy="4326573"/>
          </a:xfrm>
          <a:prstGeom prst="rect">
            <a:avLst/>
          </a:prstGeom>
        </p:spPr>
        <p:txBody>
          <a:bodyPr/>
          <a:lstStyle>
            <a:lvl1pPr>
              <a:defRPr sz="2000"/>
            </a:lvl1pPr>
            <a:lvl2pPr>
              <a:defRPr sz="1800"/>
            </a:lvl2pPr>
            <a:lvl3pPr>
              <a:defRPr sz="1800"/>
            </a:lvl3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6123550" y="1529995"/>
            <a:ext cx="6068450" cy="4327405"/>
          </a:xfrm>
          <a:prstGeom prst="rect">
            <a:avLst/>
          </a:prstGeom>
        </p:spPr>
        <p:txBody>
          <a:bodyPr/>
          <a:lstStyle>
            <a:lvl1pPr>
              <a:defRPr sz="2000"/>
            </a:lvl1pPr>
            <a:lvl2pPr>
              <a:defRPr sz="1800"/>
            </a:lvl2pPr>
            <a:lvl3pPr>
              <a:defRPr sz="1800"/>
            </a:lvl3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10" name="Rectangle 9"/>
          <p:cNvSpPr/>
          <p:nvPr userDrawn="1"/>
        </p:nvSpPr>
        <p:spPr>
          <a:xfrm>
            <a:off x="0" y="5969000"/>
            <a:ext cx="12192000" cy="889000"/>
          </a:xfrm>
          <a:prstGeom prst="rect">
            <a:avLst/>
          </a:prstGeom>
          <a:solidFill>
            <a:srgbClr val="4E2A84"/>
          </a:solidFill>
          <a:ln>
            <a:noFill/>
          </a:ln>
        </p:spPr>
        <p:style>
          <a:lnRef idx="1">
            <a:schemeClr val="accent1"/>
          </a:lnRef>
          <a:fillRef idx="3">
            <a:schemeClr val="accent1"/>
          </a:fillRef>
          <a:effectRef idx="2">
            <a:schemeClr val="accent1"/>
          </a:effectRef>
          <a:fontRef idx="minor">
            <a:schemeClr val="lt1"/>
          </a:fontRef>
        </p:style>
        <p:txBody>
          <a:bodyPr lIns="121917" tIns="60959" rIns="121917" bIns="60959" rtlCol="0" anchor="ctr"/>
          <a:lstStyle/>
          <a:p>
            <a:pPr algn="ctr"/>
            <a:endParaRPr lang="en-US" sz="2400" dirty="0">
              <a:noFill/>
            </a:endParaRPr>
          </a:p>
        </p:txBody>
      </p:sp>
      <p:sp>
        <p:nvSpPr>
          <p:cNvPr id="11" name="TextBox 10"/>
          <p:cNvSpPr txBox="1"/>
          <p:nvPr userDrawn="1"/>
        </p:nvSpPr>
        <p:spPr>
          <a:xfrm>
            <a:off x="11277600" y="6218079"/>
            <a:ext cx="914400" cy="379656"/>
          </a:xfrm>
          <a:prstGeom prst="rect">
            <a:avLst/>
          </a:prstGeom>
          <a:noFill/>
        </p:spPr>
        <p:txBody>
          <a:bodyPr wrap="square" rtlCol="0">
            <a:spAutoFit/>
          </a:bodyPr>
          <a:lstStyle/>
          <a:p>
            <a:fld id="{54AEBE7E-1592-4253-BAB8-DF911BE0047B}" type="slidenum">
              <a:rPr lang="en-US" sz="1865" smtClean="0">
                <a:solidFill>
                  <a:srgbClr val="FFFFFF"/>
                </a:solidFill>
                <a:latin typeface="Arial" panose="020B0604020202020204" pitchFamily="34" charset="0"/>
                <a:cs typeface="Arial" panose="020B0604020202020204" pitchFamily="34" charset="0"/>
              </a:rPr>
              <a:t>‹#›</a:t>
            </a:fld>
            <a:endParaRPr lang="en-US" sz="1865" dirty="0">
              <a:solidFill>
                <a:srgbClr val="FFFFFF"/>
              </a:solidFill>
              <a:latin typeface="Arial" panose="020B0604020202020204" pitchFamily="34" charset="0"/>
              <a:cs typeface="Arial" panose="020B0604020202020204" pitchFamily="34" charset="0"/>
            </a:endParaRPr>
          </a:p>
        </p:txBody>
      </p:sp>
      <p:sp>
        <p:nvSpPr>
          <p:cNvPr id="17" name="Rectangle 16"/>
          <p:cNvSpPr/>
          <p:nvPr userDrawn="1"/>
        </p:nvSpPr>
        <p:spPr>
          <a:xfrm>
            <a:off x="6123550" y="1029516"/>
            <a:ext cx="6068450" cy="4684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0" y="1029516"/>
            <a:ext cx="6068450" cy="468440"/>
          </a:xfrm>
          <a:prstGeom prst="rect">
            <a:avLst/>
          </a:prstGeom>
          <a:solidFill>
            <a:srgbClr val="4E2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title" hasCustomPrompt="1"/>
          </p:nvPr>
        </p:nvSpPr>
        <p:spPr>
          <a:xfrm>
            <a:off x="404630" y="148278"/>
            <a:ext cx="11333714" cy="779463"/>
          </a:xfrm>
          <a:prstGeom prst="rect">
            <a:avLst/>
          </a:prstGeom>
        </p:spPr>
        <p:txBody>
          <a:bodyPr/>
          <a:lstStyle>
            <a:lvl1pPr>
              <a:defRPr b="1">
                <a:solidFill>
                  <a:srgbClr val="4E2A84"/>
                </a:solidFill>
              </a:defRPr>
            </a:lvl1pPr>
          </a:lstStyle>
          <a:p>
            <a:r>
              <a:rPr lang="en-US" altLang="zh-CN" dirty="0"/>
              <a:t>Click to add Titles</a:t>
            </a:r>
            <a:endParaRPr lang="zh-CN" altLang="en-US" dirty="0"/>
          </a:p>
        </p:txBody>
      </p:sp>
      <p:sp>
        <p:nvSpPr>
          <p:cNvPr id="30" name="Text Placeholder 29"/>
          <p:cNvSpPr>
            <a:spLocks noGrp="1"/>
          </p:cNvSpPr>
          <p:nvPr>
            <p:ph type="body" sz="quarter" idx="10" hasCustomPrompt="1"/>
          </p:nvPr>
        </p:nvSpPr>
        <p:spPr>
          <a:xfrm>
            <a:off x="0" y="1029516"/>
            <a:ext cx="6068450" cy="468440"/>
          </a:xfrm>
        </p:spPr>
        <p:txBody>
          <a:bodyPr anchor="ctr"/>
          <a:lstStyle>
            <a:lvl1pPr marL="0" indent="0" algn="ctr">
              <a:buNone/>
              <a:defRPr>
                <a:solidFill>
                  <a:schemeClr val="bg1"/>
                </a:solidFill>
                <a:latin typeface="+mj-lt"/>
              </a:defRPr>
            </a:lvl1pPr>
            <a:lvl2pPr marL="457200" indent="0">
              <a:buNone/>
              <a:defRPr/>
            </a:lvl2pPr>
          </a:lstStyle>
          <a:p>
            <a:pPr lvl="0"/>
            <a:r>
              <a:rPr lang="en-US" altLang="zh-CN" dirty="0"/>
              <a:t>Click to add </a:t>
            </a:r>
            <a:r>
              <a:rPr lang="en-US" dirty="0"/>
              <a:t>Subtitles</a:t>
            </a:r>
          </a:p>
        </p:txBody>
      </p:sp>
      <p:sp>
        <p:nvSpPr>
          <p:cNvPr id="31" name="Text Placeholder 29"/>
          <p:cNvSpPr>
            <a:spLocks noGrp="1"/>
          </p:cNvSpPr>
          <p:nvPr>
            <p:ph type="body" sz="quarter" idx="11" hasCustomPrompt="1"/>
          </p:nvPr>
        </p:nvSpPr>
        <p:spPr>
          <a:xfrm>
            <a:off x="6123550" y="1029516"/>
            <a:ext cx="6068450" cy="468440"/>
          </a:xfrm>
        </p:spPr>
        <p:txBody>
          <a:bodyPr anchor="ctr"/>
          <a:lstStyle>
            <a:lvl1pPr marL="0" indent="0" algn="ctr">
              <a:buNone/>
              <a:defRPr>
                <a:solidFill>
                  <a:schemeClr val="tx1"/>
                </a:solidFill>
                <a:latin typeface="+mj-lt"/>
              </a:defRPr>
            </a:lvl1pPr>
            <a:lvl2pPr marL="457200" indent="0">
              <a:buNone/>
              <a:defRPr/>
            </a:lvl2pPr>
          </a:lstStyle>
          <a:p>
            <a:pPr lvl="0"/>
            <a:r>
              <a:rPr lang="en-US" altLang="zh-CN" dirty="0"/>
              <a:t>Click to add </a:t>
            </a:r>
            <a:r>
              <a:rPr lang="en-US" dirty="0"/>
              <a:t>Subtitles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30" y="6081431"/>
            <a:ext cx="2548021" cy="664137"/>
          </a:xfrm>
          <a:prstGeom prst="rect">
            <a:avLst/>
          </a:prstGeom>
        </p:spPr>
      </p:pic>
      <p:sp>
        <p:nvSpPr>
          <p:cNvPr id="14" name="Text Placeholder 15"/>
          <p:cNvSpPr>
            <a:spLocks noGrp="1"/>
          </p:cNvSpPr>
          <p:nvPr>
            <p:ph type="body" sz="quarter" idx="12" hasCustomPrompt="1"/>
          </p:nvPr>
        </p:nvSpPr>
        <p:spPr>
          <a:xfrm>
            <a:off x="3196222" y="6081431"/>
            <a:ext cx="7834944" cy="664137"/>
          </a:xfrm>
        </p:spPr>
        <p:txBody>
          <a:bodyPr>
            <a:normAutofit/>
          </a:bodyPr>
          <a:lstStyle>
            <a:lvl1pPr marL="0" indent="0">
              <a:buNone/>
              <a:defRPr sz="1200">
                <a:solidFill>
                  <a:schemeClr val="bg1"/>
                </a:solidFill>
              </a:defRPr>
            </a:lvl1pPr>
            <a:lvl2pPr marL="457200" indent="0">
              <a:buNone/>
              <a:defRPr/>
            </a:lvl2pPr>
          </a:lstStyle>
          <a:p>
            <a:pPr lvl="0"/>
            <a:r>
              <a:rPr lang="en-US" dirty="0"/>
              <a:t>Click to add possible references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4630" y="148278"/>
            <a:ext cx="11333714" cy="779463"/>
          </a:xfrm>
          <a:prstGeom prst="rect">
            <a:avLst/>
          </a:prstGeom>
        </p:spPr>
        <p:txBody>
          <a:bodyPr/>
          <a:lstStyle>
            <a:lvl1pPr>
              <a:defRPr b="1">
                <a:solidFill>
                  <a:srgbClr val="4E2A84"/>
                </a:solidFill>
              </a:defRPr>
            </a:lvl1pPr>
          </a:lstStyle>
          <a:p>
            <a:r>
              <a:rPr lang="en-US" altLang="zh-CN" dirty="0"/>
              <a:t>Click to add Titles</a:t>
            </a:r>
            <a:endParaRPr lang="zh-CN" altLang="en-US" dirty="0"/>
          </a:p>
        </p:txBody>
      </p:sp>
      <p:sp>
        <p:nvSpPr>
          <p:cNvPr id="3" name="Content Placeholder 2"/>
          <p:cNvSpPr>
            <a:spLocks noGrp="1"/>
          </p:cNvSpPr>
          <p:nvPr>
            <p:ph idx="1"/>
          </p:nvPr>
        </p:nvSpPr>
        <p:spPr>
          <a:xfrm>
            <a:off x="404630" y="1323143"/>
            <a:ext cx="11333714" cy="4510661"/>
          </a:xfrm>
          <a:prstGeom prst="rect">
            <a:avLst/>
          </a:prstGeom>
        </p:spPr>
        <p:txBody>
          <a:bodyPr/>
          <a:lstStyle>
            <a:lvl1pPr>
              <a:defRPr sz="2000"/>
            </a:lvl1pPr>
            <a:lvl2pPr>
              <a:defRPr sz="1800"/>
            </a:lvl2pPr>
            <a:lvl3pPr>
              <a:defRPr sz="1800"/>
            </a:lvl3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10" name="TextBox 9"/>
          <p:cNvSpPr txBox="1"/>
          <p:nvPr userDrawn="1"/>
        </p:nvSpPr>
        <p:spPr>
          <a:xfrm>
            <a:off x="11277600" y="6218079"/>
            <a:ext cx="914400" cy="379656"/>
          </a:xfrm>
          <a:prstGeom prst="rect">
            <a:avLst/>
          </a:prstGeom>
          <a:noFill/>
        </p:spPr>
        <p:txBody>
          <a:bodyPr wrap="square" rtlCol="0">
            <a:spAutoFit/>
          </a:bodyPr>
          <a:lstStyle/>
          <a:p>
            <a:fld id="{54AEBE7E-1592-4253-BAB8-DF911BE0047B}" type="slidenum">
              <a:rPr lang="en-US" sz="1865" smtClean="0">
                <a:solidFill>
                  <a:srgbClr val="4E2A84"/>
                </a:solidFill>
                <a:latin typeface="Arial" panose="020B0604020202020204" pitchFamily="34" charset="0"/>
                <a:cs typeface="Arial" panose="020B0604020202020204" pitchFamily="34" charset="0"/>
              </a:rPr>
              <a:t>‹#›</a:t>
            </a:fld>
            <a:endParaRPr lang="en-US" sz="1865" dirty="0">
              <a:solidFill>
                <a:srgbClr val="4E2A84"/>
              </a:solidFill>
              <a:latin typeface="Arial" panose="020B0604020202020204" pitchFamily="34" charset="0"/>
              <a:cs typeface="Arial" panose="020B0604020202020204" pitchFamily="34" charset="0"/>
            </a:endParaRPr>
          </a:p>
        </p:txBody>
      </p:sp>
      <p:cxnSp>
        <p:nvCxnSpPr>
          <p:cNvPr id="7" name="Straight Connector 6"/>
          <p:cNvCxnSpPr/>
          <p:nvPr userDrawn="1"/>
        </p:nvCxnSpPr>
        <p:spPr>
          <a:xfrm>
            <a:off x="378768" y="5968999"/>
            <a:ext cx="11359576" cy="0"/>
          </a:xfrm>
          <a:prstGeom prst="line">
            <a:avLst/>
          </a:prstGeom>
          <a:ln w="38100">
            <a:solidFill>
              <a:srgbClr val="4E2A85"/>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29" y="6075436"/>
            <a:ext cx="2545159" cy="670132"/>
          </a:xfrm>
          <a:prstGeom prst="rect">
            <a:avLst/>
          </a:prstGeom>
        </p:spPr>
      </p:pic>
      <p:sp>
        <p:nvSpPr>
          <p:cNvPr id="9" name="Text Placeholder 15"/>
          <p:cNvSpPr>
            <a:spLocks noGrp="1"/>
          </p:cNvSpPr>
          <p:nvPr>
            <p:ph type="body" sz="quarter" idx="10" hasCustomPrompt="1"/>
          </p:nvPr>
        </p:nvSpPr>
        <p:spPr>
          <a:xfrm>
            <a:off x="3196222" y="6081431"/>
            <a:ext cx="7834944" cy="664137"/>
          </a:xfrm>
        </p:spPr>
        <p:txBody>
          <a:bodyPr>
            <a:normAutofit/>
          </a:bodyPr>
          <a:lstStyle>
            <a:lvl1pPr marL="0" indent="0">
              <a:buNone/>
              <a:defRPr sz="1200">
                <a:solidFill>
                  <a:srgbClr val="4E2A84"/>
                </a:solidFill>
              </a:defRPr>
            </a:lvl1pPr>
            <a:lvl2pPr marL="457200" indent="0">
              <a:buNone/>
              <a:defRPr/>
            </a:lvl2pPr>
          </a:lstStyle>
          <a:p>
            <a:pPr lvl="0"/>
            <a:r>
              <a:rPr lang="en-US" dirty="0"/>
              <a:t>Click to add possible references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ing">
    <p:spTree>
      <p:nvGrpSpPr>
        <p:cNvPr id="1" name=""/>
        <p:cNvGrpSpPr/>
        <p:nvPr/>
      </p:nvGrpSpPr>
      <p:grpSpPr>
        <a:xfrm>
          <a:off x="0" y="0"/>
          <a:ext cx="0" cy="0"/>
          <a:chOff x="0" y="0"/>
          <a:chExt cx="0" cy="0"/>
        </a:xfrm>
      </p:grpSpPr>
      <p:sp>
        <p:nvSpPr>
          <p:cNvPr id="5" name="Rectangle 4"/>
          <p:cNvSpPr/>
          <p:nvPr userDrawn="1"/>
        </p:nvSpPr>
        <p:spPr>
          <a:xfrm>
            <a:off x="0" y="0"/>
            <a:ext cx="4245308" cy="6858000"/>
          </a:xfrm>
          <a:prstGeom prst="rect">
            <a:avLst/>
          </a:prstGeom>
          <a:solidFill>
            <a:srgbClr val="4E2A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nhsi.northwestern.edu/wp-content/uploads/2016/11/NU-arch-300x199.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4245308" cy="281605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userDrawn="1"/>
        </p:nvGrpSpPr>
        <p:grpSpPr>
          <a:xfrm>
            <a:off x="5197066" y="604807"/>
            <a:ext cx="6994934" cy="621601"/>
            <a:chOff x="5197066" y="655986"/>
            <a:chExt cx="6994934" cy="621601"/>
          </a:xfrm>
        </p:grpSpPr>
        <p:pic>
          <p:nvPicPr>
            <p:cNvPr id="13" name="Graphic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97066" y="655986"/>
              <a:ext cx="3905250" cy="476250"/>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1" r="50617" b="-25650"/>
            <a:stretch>
              <a:fillRect/>
            </a:stretch>
          </p:blipFill>
          <p:spPr>
            <a:xfrm>
              <a:off x="5197066" y="1153001"/>
              <a:ext cx="6994934" cy="124586"/>
            </a:xfrm>
            <a:prstGeom prst="rect">
              <a:avLst/>
            </a:prstGeom>
          </p:spPr>
        </p:pic>
      </p:grpSp>
      <p:sp>
        <p:nvSpPr>
          <p:cNvPr id="19" name="Text Placeholder 2"/>
          <p:cNvSpPr>
            <a:spLocks noGrp="1"/>
          </p:cNvSpPr>
          <p:nvPr>
            <p:ph type="body" idx="1" hasCustomPrompt="1"/>
          </p:nvPr>
        </p:nvSpPr>
        <p:spPr>
          <a:xfrm>
            <a:off x="5197066" y="1247174"/>
            <a:ext cx="6994934" cy="4283717"/>
          </a:xfrm>
          <a:prstGeom prst="rect">
            <a:avLst/>
          </a:prstGeom>
        </p:spPr>
        <p:txBody>
          <a:bodyPr/>
          <a:lstStyle>
            <a:lvl1pPr marL="0" indent="0">
              <a:buNone/>
              <a:defRPr sz="24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add necessary content here.</a:t>
            </a:r>
          </a:p>
        </p:txBody>
      </p:sp>
      <p:sp>
        <p:nvSpPr>
          <p:cNvPr id="20" name="Title 2"/>
          <p:cNvSpPr txBox="1"/>
          <p:nvPr userDrawn="1"/>
        </p:nvSpPr>
        <p:spPr>
          <a:xfrm>
            <a:off x="925257" y="3949171"/>
            <a:ext cx="3413458" cy="11689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Thank You</a:t>
            </a:r>
          </a:p>
        </p:txBody>
      </p:sp>
      <p:sp>
        <p:nvSpPr>
          <p:cNvPr id="24" name="TextBox 23"/>
          <p:cNvSpPr txBox="1"/>
          <p:nvPr userDrawn="1"/>
        </p:nvSpPr>
        <p:spPr>
          <a:xfrm>
            <a:off x="925257" y="4893885"/>
            <a:ext cx="311580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a:solidFill>
                  <a:schemeClr val="accent4">
                    <a:lumMod val="60000"/>
                    <a:lumOff val="40000"/>
                  </a:schemeClr>
                </a:solidFill>
              </a:rPr>
              <a:t>Questions?</a:t>
            </a:r>
          </a:p>
          <a:p>
            <a:endParaRPr lang="en-US" sz="2400" dirty="0"/>
          </a:p>
        </p:txBody>
      </p:sp>
      <p:pic>
        <p:nvPicPr>
          <p:cNvPr id="17" name="Picture 16"/>
          <p:cNvPicPr>
            <a:picLocks noChangeAspect="1"/>
          </p:cNvPicPr>
          <p:nvPr userDrawn="1"/>
        </p:nvPicPr>
        <p:blipFill rotWithShape="1">
          <a:blip r:embed="rId5">
            <a:extLst>
              <a:ext uri="{28A0092B-C50C-407E-A947-70E740481C1C}">
                <a14:useLocalDpi xmlns:a14="http://schemas.microsoft.com/office/drawing/2010/main" val="0"/>
              </a:ext>
            </a:extLst>
          </a:blip>
          <a:srcRect t="-1" r="50617" b="-25650"/>
          <a:stretch>
            <a:fillRect/>
          </a:stretch>
        </p:blipFill>
        <p:spPr>
          <a:xfrm>
            <a:off x="5197066" y="5591329"/>
            <a:ext cx="6994934" cy="124586"/>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581054" y="5776353"/>
            <a:ext cx="3502609" cy="353504"/>
          </a:xfrm>
          <a:prstGeom prst="rect">
            <a:avLst/>
          </a:prstGeom>
        </p:spPr>
      </p:pic>
      <p:pic>
        <p:nvPicPr>
          <p:cNvPr id="2" name="Picture 1"/>
          <p:cNvPicPr>
            <a:picLocks noChangeAspect="1"/>
          </p:cNvPicPr>
          <p:nvPr userDrawn="1"/>
        </p:nvPicPr>
        <p:blipFill>
          <a:blip r:embed="rId7"/>
          <a:stretch>
            <a:fillRect/>
          </a:stretch>
        </p:blipFill>
        <p:spPr>
          <a:xfrm>
            <a:off x="8481942" y="6129857"/>
            <a:ext cx="3759200" cy="381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71.png"/><Relationship Id="rId4" Type="http://schemas.openxmlformats.org/officeDocument/2006/relationships/image" Target="../media/image46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image" Target="../media/image560.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7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86.png"/><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1.png"/><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39.png"/><Relationship Id="rId18" Type="http://schemas.openxmlformats.org/officeDocument/2006/relationships/image" Target="../media/image88.png"/><Relationship Id="rId3" Type="http://schemas.microsoft.com/office/2007/relationships/media" Target="../media/media2.mp4"/><Relationship Id="rId7" Type="http://schemas.openxmlformats.org/officeDocument/2006/relationships/image" Target="../media/image78.png"/><Relationship Id="rId12" Type="http://schemas.openxmlformats.org/officeDocument/2006/relationships/image" Target="../media/image87.png"/><Relationship Id="rId17" Type="http://schemas.openxmlformats.org/officeDocument/2006/relationships/image" Target="../media/image210.png"/><Relationship Id="rId2" Type="http://schemas.openxmlformats.org/officeDocument/2006/relationships/video" Target="../media/media1.mp4"/><Relationship Id="rId16" Type="http://schemas.openxmlformats.org/officeDocument/2006/relationships/image" Target="../media/image200.png"/><Relationship Id="rId1" Type="http://schemas.microsoft.com/office/2007/relationships/media" Target="../media/media1.mp4"/><Relationship Id="rId6" Type="http://schemas.openxmlformats.org/officeDocument/2006/relationships/notesSlide" Target="../notesSlides/notesSlide23.xml"/><Relationship Id="rId11" Type="http://schemas.openxmlformats.org/officeDocument/2006/relationships/image" Target="../media/image84.png"/><Relationship Id="rId24" Type="http://schemas.openxmlformats.org/officeDocument/2006/relationships/image" Target="../media/image89.emf"/><Relationship Id="rId5" Type="http://schemas.openxmlformats.org/officeDocument/2006/relationships/slideLayout" Target="../slideLayouts/slideLayout2.xml"/><Relationship Id="rId15" Type="http://schemas.openxmlformats.org/officeDocument/2006/relationships/image" Target="../media/image191.png"/><Relationship Id="rId23" Type="http://schemas.openxmlformats.org/officeDocument/2006/relationships/image" Target="../media/image290.png"/><Relationship Id="rId10" Type="http://schemas.openxmlformats.org/officeDocument/2006/relationships/image" Target="../media/image83.png"/><Relationship Id="rId4" Type="http://schemas.openxmlformats.org/officeDocument/2006/relationships/video" Target="../media/media2.mp4"/><Relationship Id="rId9" Type="http://schemas.openxmlformats.org/officeDocument/2006/relationships/image" Target="../media/image82.png"/><Relationship Id="rId14" Type="http://schemas.openxmlformats.org/officeDocument/2006/relationships/image" Target="../media/image180.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91.png"/><Relationship Id="rId7" Type="http://schemas.openxmlformats.org/officeDocument/2006/relationships/image" Target="../media/image9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121.png"/><Relationship Id="rId9" Type="http://schemas.openxmlformats.org/officeDocument/2006/relationships/image" Target="../media/image92.png"/></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jpeg"/><Relationship Id="rId7"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166.png"/><Relationship Id="rId10" Type="http://schemas.openxmlformats.org/officeDocument/2006/relationships/image" Target="../media/image98.png"/><Relationship Id="rId4" Type="http://schemas.openxmlformats.org/officeDocument/2006/relationships/image" Target="../media/image158.png"/><Relationship Id="rId9"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9.png"/><Relationship Id="rId5" Type="http://schemas.openxmlformats.org/officeDocument/2006/relationships/image" Target="../media/image10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23.png"/><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22.png"/><Relationship Id="rId2" Type="http://schemas.openxmlformats.org/officeDocument/2006/relationships/notesSlide" Target="../notesSlides/notesSlide33.xml"/><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21.png"/><Relationship Id="rId5" Type="http://schemas.openxmlformats.org/officeDocument/2006/relationships/image" Target="../media/image114.png"/><Relationship Id="rId15" Type="http://schemas.openxmlformats.org/officeDocument/2006/relationships/image" Target="../media/image163.png"/><Relationship Id="rId10" Type="http://schemas.openxmlformats.org/officeDocument/2006/relationships/image" Target="../media/image117.png"/><Relationship Id="rId4" Type="http://schemas.openxmlformats.org/officeDocument/2006/relationships/image" Target="../media/image113.png"/><Relationship Id="rId9" Type="http://schemas.openxmlformats.org/officeDocument/2006/relationships/image" Target="../media/image880.png"/><Relationship Id="rId14" Type="http://schemas.openxmlformats.org/officeDocument/2006/relationships/image" Target="../media/image162.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8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760.png"/></Relationships>
</file>

<file path=ppt/slides/_rels/slide3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70.png"/><Relationship Id="rId4" Type="http://schemas.openxmlformats.org/officeDocument/2006/relationships/image" Target="../media/image94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3.png"/><Relationship Id="rId3" Type="http://schemas.openxmlformats.org/officeDocument/2006/relationships/image" Target="../media/image16.jpeg"/><Relationship Id="rId12"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5.png"/><Relationship Id="rId10" Type="http://schemas.openxmlformats.org/officeDocument/2006/relationships/image" Target="../media/image20.gif"/><Relationship Id="rId4" Type="http://schemas.openxmlformats.org/officeDocument/2006/relationships/image" Target="../media/image17.png"/><Relationship Id="rId9" Type="http://schemas.openxmlformats.org/officeDocument/2006/relationships/image" Target="../media/image24.png"/><Relationship Id="rId14" Type="http://schemas.openxmlformats.org/officeDocument/2006/relationships/image" Target="../media/image230.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1.png"/><Relationship Id="rId5" Type="http://schemas.openxmlformats.org/officeDocument/2006/relationships/image" Target="../media/image400.png"/><Relationship Id="rId4" Type="http://schemas.openxmlformats.org/officeDocument/2006/relationships/image" Target="../media/image410.png"/><Relationship Id="rId9" Type="http://schemas.openxmlformats.org/officeDocument/2006/relationships/image" Target="../media/image420.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2.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1A70-229E-6232-3941-78C1B2D55B8E}"/>
              </a:ext>
            </a:extLst>
          </p:cNvPr>
          <p:cNvSpPr>
            <a:spLocks noGrp="1"/>
          </p:cNvSpPr>
          <p:nvPr>
            <p:ph type="ctrTitle"/>
          </p:nvPr>
        </p:nvSpPr>
        <p:spPr>
          <a:xfrm>
            <a:off x="30437" y="1277951"/>
            <a:ext cx="12161564" cy="1504335"/>
          </a:xfrm>
        </p:spPr>
        <p:txBody>
          <a:bodyPr>
            <a:noAutofit/>
          </a:bodyPr>
          <a:lstStyle/>
          <a:p>
            <a:pPr>
              <a:lnSpc>
                <a:spcPct val="150000"/>
              </a:lnSpc>
            </a:pPr>
            <a:r>
              <a:rPr lang="en-US" sz="3600" dirty="0">
                <a:latin typeface="Helvetica" pitchFamily="2" charset="0"/>
              </a:rPr>
              <a:t>Solving inverse problems in </a:t>
            </a:r>
            <a:r>
              <a:rPr lang="en-US" altLang="zh-CN" sz="3600" dirty="0">
                <a:latin typeface="Helvetica" pitchFamily="2" charset="0"/>
              </a:rPr>
              <a:t>c</a:t>
            </a:r>
            <a:r>
              <a:rPr lang="en-US" sz="3600" dirty="0">
                <a:latin typeface="Helvetica" pitchFamily="2" charset="0"/>
              </a:rPr>
              <a:t>rystal </a:t>
            </a:r>
            <a:r>
              <a:rPr lang="en-US" altLang="zh-CN" sz="3600" dirty="0">
                <a:latin typeface="Helvetica" pitchFamily="2" charset="0"/>
              </a:rPr>
              <a:t>p</a:t>
            </a:r>
            <a:r>
              <a:rPr lang="en-US" sz="3600" dirty="0">
                <a:latin typeface="Helvetica" pitchFamily="2" charset="0"/>
              </a:rPr>
              <a:t>lasticity </a:t>
            </a:r>
            <a:br>
              <a:rPr lang="en-US" sz="3600" dirty="0">
                <a:latin typeface="Helvetica" pitchFamily="2" charset="0"/>
              </a:rPr>
            </a:br>
            <a:r>
              <a:rPr lang="en-US" sz="3600" dirty="0">
                <a:latin typeface="Helvetica" pitchFamily="2" charset="0"/>
              </a:rPr>
              <a:t>with differentiable programming</a:t>
            </a:r>
          </a:p>
        </p:txBody>
      </p:sp>
      <p:sp>
        <p:nvSpPr>
          <p:cNvPr id="8" name="文本框 3">
            <a:extLst>
              <a:ext uri="{FF2B5EF4-FFF2-40B4-BE49-F238E27FC236}">
                <a16:creationId xmlns:a16="http://schemas.microsoft.com/office/drawing/2014/main" id="{1D12B765-A75E-9C9A-5916-F424BC5D89C7}"/>
              </a:ext>
            </a:extLst>
          </p:cNvPr>
          <p:cNvSpPr txBox="1"/>
          <p:nvPr/>
        </p:nvSpPr>
        <p:spPr>
          <a:xfrm>
            <a:off x="15219" y="3429000"/>
            <a:ext cx="12192000" cy="1659300"/>
          </a:xfrm>
          <a:prstGeom prst="rect">
            <a:avLst/>
          </a:prstGeom>
          <a:noFill/>
        </p:spPr>
        <p:txBody>
          <a:bodyPr wrap="square" rtlCol="0">
            <a:spAutoFit/>
          </a:bodyPr>
          <a:lstStyle/>
          <a:p>
            <a:pPr algn="ctr">
              <a:lnSpc>
                <a:spcPct val="200000"/>
              </a:lnSpc>
            </a:pPr>
            <a:r>
              <a:rPr lang="en-US" altLang="zh-CN" sz="2135" dirty="0">
                <a:latin typeface="Times New Roman" panose="02020603050405020304" charset="0"/>
                <a:cs typeface="Times New Roman" panose="02020603050405020304" charset="0"/>
              </a:rPr>
              <a:t>Fanglei</a:t>
            </a:r>
            <a:r>
              <a:rPr lang="zh-CN" altLang="en-US" sz="2135" dirty="0">
                <a:latin typeface="Times New Roman" panose="02020603050405020304" charset="0"/>
                <a:cs typeface="Times New Roman" panose="02020603050405020304" charset="0"/>
              </a:rPr>
              <a:t> </a:t>
            </a:r>
            <a:r>
              <a:rPr lang="en-US" altLang="zh-CN" sz="2135" dirty="0">
                <a:latin typeface="Times New Roman" panose="02020603050405020304" charset="0"/>
                <a:cs typeface="Times New Roman" panose="02020603050405020304" charset="0"/>
              </a:rPr>
              <a:t>Hu</a:t>
            </a:r>
            <a:r>
              <a:rPr lang="en-US" altLang="zh-CN" sz="2135" baseline="30000" dirty="0">
                <a:latin typeface="Times New Roman" panose="02020603050405020304" charset="0"/>
                <a:cs typeface="Times New Roman" panose="02020603050405020304" charset="0"/>
              </a:rPr>
              <a:t>a</a:t>
            </a:r>
            <a:r>
              <a:rPr lang="en-US" altLang="zh-CN" sz="2135" dirty="0">
                <a:latin typeface="Times New Roman" panose="02020603050405020304" charset="0"/>
                <a:cs typeface="Times New Roman" panose="02020603050405020304" charset="0"/>
              </a:rPr>
              <a:t>,</a:t>
            </a:r>
            <a:r>
              <a:rPr lang="zh-CN" altLang="en-US" sz="2135" dirty="0">
                <a:latin typeface="Times New Roman" panose="02020603050405020304" charset="0"/>
                <a:cs typeface="Times New Roman" panose="02020603050405020304" charset="0"/>
              </a:rPr>
              <a:t> </a:t>
            </a:r>
            <a:r>
              <a:rPr lang="en-US" altLang="zh-CN" sz="2135" dirty="0">
                <a:latin typeface="Times New Roman" panose="02020603050405020304" charset="0"/>
                <a:cs typeface="Times New Roman" panose="02020603050405020304" charset="0"/>
              </a:rPr>
              <a:t>Stephen </a:t>
            </a:r>
            <a:r>
              <a:rPr lang="en-US" altLang="zh-CN" sz="2135" dirty="0" err="1">
                <a:latin typeface="Times New Roman" panose="02020603050405020304" charset="0"/>
                <a:cs typeface="Times New Roman" panose="02020603050405020304" charset="0"/>
              </a:rPr>
              <a:t>Niezgoda</a:t>
            </a:r>
            <a:r>
              <a:rPr lang="en-US" altLang="zh-CN" sz="2135" baseline="30000" dirty="0" err="1">
                <a:latin typeface="Times New Roman" panose="02020603050405020304" charset="0"/>
                <a:cs typeface="Times New Roman" panose="02020603050405020304" charset="0"/>
              </a:rPr>
              <a:t>b</a:t>
            </a:r>
            <a:r>
              <a:rPr lang="en-US" altLang="zh-CN" sz="2135" dirty="0">
                <a:latin typeface="Times New Roman" panose="02020603050405020304" charset="0"/>
                <a:cs typeface="Times New Roman" panose="02020603050405020304" charset="0"/>
              </a:rPr>
              <a:t>, </a:t>
            </a:r>
            <a:r>
              <a:rPr lang="en-US" altLang="zh-CN" sz="2135" dirty="0" err="1">
                <a:latin typeface="Times New Roman" panose="02020603050405020304" charset="0"/>
                <a:cs typeface="Times New Roman" panose="02020603050405020304" charset="0"/>
              </a:rPr>
              <a:t>Tianju</a:t>
            </a:r>
            <a:r>
              <a:rPr lang="en-US" altLang="zh-CN" sz="2135" dirty="0">
                <a:latin typeface="Times New Roman" panose="02020603050405020304" charset="0"/>
                <a:cs typeface="Times New Roman" panose="02020603050405020304" charset="0"/>
              </a:rPr>
              <a:t> </a:t>
            </a:r>
            <a:r>
              <a:rPr lang="en-US" altLang="zh-CN" sz="2135" dirty="0" err="1">
                <a:latin typeface="Times New Roman" panose="02020603050405020304" charset="0"/>
                <a:cs typeface="Times New Roman" panose="02020603050405020304" charset="0"/>
              </a:rPr>
              <a:t>Xue</a:t>
            </a:r>
            <a:r>
              <a:rPr lang="en-US" altLang="zh-CN" sz="2135" baseline="30000" dirty="0" err="1">
                <a:latin typeface="Times New Roman" panose="02020603050405020304" charset="0"/>
                <a:cs typeface="Times New Roman" panose="02020603050405020304" charset="0"/>
              </a:rPr>
              <a:t>a</a:t>
            </a:r>
            <a:r>
              <a:rPr lang="en-US" altLang="zh-CN" sz="2135" dirty="0">
                <a:latin typeface="Times New Roman" panose="02020603050405020304" charset="0"/>
                <a:cs typeface="Times New Roman" panose="02020603050405020304" charset="0"/>
              </a:rPr>
              <a:t>,</a:t>
            </a:r>
            <a:r>
              <a:rPr lang="zh-CN" altLang="en-US" sz="2135" dirty="0">
                <a:latin typeface="Times New Roman" panose="02020603050405020304" charset="0"/>
                <a:cs typeface="Times New Roman" panose="02020603050405020304" charset="0"/>
              </a:rPr>
              <a:t> </a:t>
            </a:r>
            <a:r>
              <a:rPr lang="en-US" altLang="zh-CN" sz="2135" dirty="0">
                <a:latin typeface="Times New Roman" panose="02020603050405020304" charset="0"/>
                <a:cs typeface="Times New Roman" panose="02020603050405020304" charset="0"/>
              </a:rPr>
              <a:t>Jian</a:t>
            </a:r>
            <a:r>
              <a:rPr lang="zh-CN" altLang="en-US" sz="2135" dirty="0">
                <a:latin typeface="Times New Roman" panose="02020603050405020304" charset="0"/>
                <a:cs typeface="Times New Roman" panose="02020603050405020304" charset="0"/>
              </a:rPr>
              <a:t> </a:t>
            </a:r>
            <a:r>
              <a:rPr lang="en-US" altLang="zh-CN" sz="2135" dirty="0" err="1">
                <a:latin typeface="Times New Roman" panose="02020603050405020304" charset="0"/>
                <a:cs typeface="Times New Roman" panose="02020603050405020304" charset="0"/>
              </a:rPr>
              <a:t>Cao</a:t>
            </a:r>
            <a:r>
              <a:rPr lang="en-US" altLang="zh-CN" sz="2135" baseline="30000" dirty="0" err="1">
                <a:latin typeface="Times New Roman" panose="02020603050405020304" charset="0"/>
                <a:cs typeface="Times New Roman" panose="02020603050405020304" charset="0"/>
              </a:rPr>
              <a:t>a</a:t>
            </a:r>
            <a:endParaRPr lang="en-US" altLang="zh-CN" sz="2135" baseline="30000" dirty="0">
              <a:latin typeface="Times New Roman" panose="02020603050405020304" charset="0"/>
              <a:cs typeface="Times New Roman" panose="02020603050405020304" charset="0"/>
            </a:endParaRPr>
          </a:p>
          <a:p>
            <a:pPr algn="ctr">
              <a:lnSpc>
                <a:spcPct val="200000"/>
              </a:lnSpc>
            </a:pPr>
            <a:r>
              <a:rPr lang="en-US" altLang="zh-CN" sz="1600" dirty="0">
                <a:latin typeface="Times New Roman" panose="02020603050405020304" charset="0"/>
                <a:cs typeface="Times New Roman" panose="02020603050405020304" charset="0"/>
              </a:rPr>
              <a:t>a Department of Mechanical Engineering, Northwestern University</a:t>
            </a:r>
          </a:p>
          <a:p>
            <a:pPr algn="ctr">
              <a:lnSpc>
                <a:spcPct val="200000"/>
              </a:lnSpc>
            </a:pPr>
            <a:r>
              <a:rPr lang="en-US" altLang="zh-CN" sz="1600" dirty="0">
                <a:latin typeface="Times New Roman" panose="02020603050405020304" charset="0"/>
                <a:cs typeface="Times New Roman" panose="02020603050405020304" charset="0"/>
              </a:rPr>
              <a:t>b Department of Materials Science and Engineering, The Ohio State University</a:t>
            </a:r>
          </a:p>
        </p:txBody>
      </p:sp>
      <p:pic>
        <p:nvPicPr>
          <p:cNvPr id="12" name="Picture 11">
            <a:extLst>
              <a:ext uri="{FF2B5EF4-FFF2-40B4-BE49-F238E27FC236}">
                <a16:creationId xmlns:a16="http://schemas.microsoft.com/office/drawing/2014/main" id="{56A65AE5-3BE8-263C-4082-DAC87478294B}"/>
              </a:ext>
            </a:extLst>
          </p:cNvPr>
          <p:cNvPicPr>
            <a:picLocks noChangeAspect="1"/>
          </p:cNvPicPr>
          <p:nvPr/>
        </p:nvPicPr>
        <p:blipFill rotWithShape="1">
          <a:blip r:embed="rId3"/>
          <a:srcRect r="72722"/>
          <a:stretch>
            <a:fillRect/>
          </a:stretch>
        </p:blipFill>
        <p:spPr>
          <a:xfrm>
            <a:off x="11047050" y="103954"/>
            <a:ext cx="1114514" cy="983137"/>
          </a:xfrm>
          <a:prstGeom prst="rect">
            <a:avLst/>
          </a:prstGeom>
        </p:spPr>
      </p:pic>
    </p:spTree>
    <p:extLst>
      <p:ext uri="{BB962C8B-B14F-4D97-AF65-F5344CB8AC3E}">
        <p14:creationId xmlns:p14="http://schemas.microsoft.com/office/powerpoint/2010/main" val="91867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dofs&#10;&#10;AI-generated content may be incorrect.">
            <a:extLst>
              <a:ext uri="{FF2B5EF4-FFF2-40B4-BE49-F238E27FC236}">
                <a16:creationId xmlns:a16="http://schemas.microsoft.com/office/drawing/2014/main" id="{3A3EE691-F4E9-3135-00CB-F9041E915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166" y="2438977"/>
            <a:ext cx="5571303" cy="3365455"/>
          </a:xfrm>
          <a:prstGeom prst="rect">
            <a:avLst/>
          </a:prstGeom>
        </p:spPr>
      </p:pic>
      <p:grpSp>
        <p:nvGrpSpPr>
          <p:cNvPr id="10" name="组合 30">
            <a:extLst>
              <a:ext uri="{FF2B5EF4-FFF2-40B4-BE49-F238E27FC236}">
                <a16:creationId xmlns:a16="http://schemas.microsoft.com/office/drawing/2014/main" id="{9EEAD349-82E7-8142-D7F9-14431BEBB56D}"/>
              </a:ext>
            </a:extLst>
          </p:cNvPr>
          <p:cNvGrpSpPr/>
          <p:nvPr/>
        </p:nvGrpSpPr>
        <p:grpSpPr>
          <a:xfrm>
            <a:off x="83415" y="252070"/>
            <a:ext cx="328891" cy="466672"/>
            <a:chOff x="199304" y="53446"/>
            <a:chExt cx="328891" cy="466672"/>
          </a:xfrm>
        </p:grpSpPr>
        <p:sp>
          <p:nvSpPr>
            <p:cNvPr id="12" name="Freeform 5">
              <a:extLst>
                <a:ext uri="{FF2B5EF4-FFF2-40B4-BE49-F238E27FC236}">
                  <a16:creationId xmlns:a16="http://schemas.microsoft.com/office/drawing/2014/main" id="{2F6DE765-046A-1E48-99B7-208CCEFA5A2B}"/>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4" name="Freeform 13">
              <a:extLst>
                <a:ext uri="{FF2B5EF4-FFF2-40B4-BE49-F238E27FC236}">
                  <a16:creationId xmlns:a16="http://schemas.microsoft.com/office/drawing/2014/main" id="{F3F93C2C-BED4-B6E9-87DC-1FAE9F1F1D97}"/>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6" name="Freeform 7">
              <a:extLst>
                <a:ext uri="{FF2B5EF4-FFF2-40B4-BE49-F238E27FC236}">
                  <a16:creationId xmlns:a16="http://schemas.microsoft.com/office/drawing/2014/main" id="{084B520D-5F0C-4E21-16C3-0E249EBAE3DC}"/>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8" name="矩形 3">
            <a:extLst>
              <a:ext uri="{FF2B5EF4-FFF2-40B4-BE49-F238E27FC236}">
                <a16:creationId xmlns:a16="http://schemas.microsoft.com/office/drawing/2014/main" id="{DE9A2701-41EE-8AA2-5AF7-A0A2F77C607C}"/>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har</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2:</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GPU-acceleration </a:t>
            </a:r>
            <a:endPar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endParaRPr>
          </a:p>
        </p:txBody>
      </p:sp>
      <p:sp>
        <p:nvSpPr>
          <p:cNvPr id="20" name="TextBox 19">
            <a:extLst>
              <a:ext uri="{FF2B5EF4-FFF2-40B4-BE49-F238E27FC236}">
                <a16:creationId xmlns:a16="http://schemas.microsoft.com/office/drawing/2014/main" id="{5A22A2E2-C5AD-66AE-3892-588FC29FE9BF}"/>
              </a:ext>
            </a:extLst>
          </p:cNvPr>
          <p:cNvSpPr txBox="1"/>
          <p:nvPr/>
        </p:nvSpPr>
        <p:spPr>
          <a:xfrm>
            <a:off x="496553" y="735947"/>
            <a:ext cx="5692613" cy="1429815"/>
          </a:xfrm>
          <a:prstGeom prst="rect">
            <a:avLst/>
          </a:prstGeom>
          <a:noFill/>
        </p:spPr>
        <p:txBody>
          <a:bodyPr wrap="square">
            <a:spAutoFit/>
          </a:bodyPr>
          <a:lstStyle/>
          <a:p>
            <a:pPr marL="342900" indent="-342900" algn="just">
              <a:lnSpc>
                <a:spcPct val="120000"/>
              </a:lnSpc>
              <a:buFont typeface="Wingdings" pitchFamily="2" charset="2"/>
              <a:buChar char="§"/>
            </a:pPr>
            <a:r>
              <a:rPr lang="en-US" altLang="zh-CN" sz="2000"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CPU/GPU</a:t>
            </a:r>
            <a:r>
              <a:rPr lang="zh-CN" altLang="en-US" sz="2000"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compatible</a:t>
            </a:r>
            <a:r>
              <a:rPr lang="en-US" altLang="zh-CN" sz="2000" dirty="0">
                <a:effectLst/>
                <a:latin typeface="Times New Roman" panose="02020603050405020304" pitchFamily="18" charset="0"/>
                <a:ea typeface="DengXian" panose="02010600030101010101" pitchFamily="2" charset="-122"/>
                <a:cs typeface="Times New Roman" panose="02020603050405020304" pitchFamily="18" charset="0"/>
              </a:rPr>
              <a:t>:</a:t>
            </a:r>
            <a:r>
              <a:rPr lang="zh-CN" altLang="en-US" sz="20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altLang="zh-CN"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lgn="just">
              <a:lnSpc>
                <a:spcPct val="120000"/>
              </a:lnSpc>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Array</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programming</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err="1">
                <a:latin typeface="Courier New" panose="02070309020205020404" pitchFamily="49" charset="0"/>
                <a:ea typeface="DengXian" panose="02010600030101010101" pitchFamily="2" charset="-122"/>
                <a:cs typeface="Courier New" panose="02070309020205020404" pitchFamily="49" charset="0"/>
              </a:rPr>
              <a:t>jax.vmap</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 </a:t>
            </a:r>
          </a:p>
          <a:p>
            <a:pPr marL="800100" lvl="1" indent="-342900" algn="just">
              <a:lnSpc>
                <a:spcPct val="120000"/>
              </a:lnSpc>
              <a:buFont typeface="Courier New" panose="02070309020205020404" pitchFamily="49" charset="0"/>
              <a:buChar char="o"/>
            </a:pPr>
            <a:r>
              <a:rPr lang="en-US" dirty="0">
                <a:latin typeface="Times New Roman" panose="02020603050405020304" pitchFamily="18" charset="0"/>
                <a:ea typeface="DengXian" panose="02010600030101010101" pitchFamily="2" charset="-122"/>
                <a:cs typeface="Times New Roman" panose="02020603050405020304" pitchFamily="18" charset="0"/>
              </a:rPr>
              <a:t>Just-in-time compilation</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err="1">
                <a:latin typeface="Courier New" panose="02070309020205020404" pitchFamily="49" charset="0"/>
                <a:ea typeface="DengXian" panose="02010600030101010101" pitchFamily="2" charset="-122"/>
                <a:cs typeface="Courier New" panose="02070309020205020404" pitchFamily="49" charset="0"/>
              </a:rPr>
              <a:t>jax.jit</a:t>
            </a:r>
            <a:endParaRPr lang="en-US" altLang="zh-CN" dirty="0">
              <a:latin typeface="Courier New" panose="02070309020205020404" pitchFamily="49" charset="0"/>
              <a:ea typeface="DengXian" panose="02010600030101010101" pitchFamily="2" charset="-122"/>
              <a:cs typeface="Courier New" panose="02070309020205020404" pitchFamily="49" charset="0"/>
            </a:endParaRPr>
          </a:p>
          <a:p>
            <a:pPr marL="800100" lvl="1" indent="-342900" algn="just">
              <a:lnSpc>
                <a:spcPct val="120000"/>
              </a:lnSpc>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Matrix</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formulation</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constitutive</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laws</a:t>
            </a:r>
            <a:endParaRPr lang="en-US"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39" name="Right Arrow 38">
            <a:extLst>
              <a:ext uri="{FF2B5EF4-FFF2-40B4-BE49-F238E27FC236}">
                <a16:creationId xmlns:a16="http://schemas.microsoft.com/office/drawing/2014/main" id="{81C0415C-34DC-3F7F-1689-DFFA10198163}"/>
              </a:ext>
            </a:extLst>
          </p:cNvPr>
          <p:cNvSpPr/>
          <p:nvPr/>
        </p:nvSpPr>
        <p:spPr>
          <a:xfrm rot="20468028">
            <a:off x="5227878" y="1539821"/>
            <a:ext cx="1194249" cy="3133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23FC3DC-B4C9-5F1E-DC04-8C7F18E6205F}"/>
                  </a:ext>
                </a:extLst>
              </p:cNvPr>
              <p:cNvSpPr txBox="1"/>
              <p:nvPr/>
            </p:nvSpPr>
            <p:spPr>
              <a:xfrm>
                <a:off x="6408473" y="961235"/>
                <a:ext cx="5692614" cy="8140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rgbClr val="836967"/>
                              </a:solidFill>
                              <a:latin typeface="Cambria Math" panose="02040503050406030204" pitchFamily="18" charset="0"/>
                            </a:rPr>
                          </m:ctrlPr>
                        </m:sSubSupPr>
                        <m:e>
                          <m:r>
                            <a:rPr lang="en-US" sz="1600" i="1">
                              <a:latin typeface="Cambria Math" panose="02040503050406030204" pitchFamily="18" charset="0"/>
                            </a:rPr>
                            <m:t>𝑔</m:t>
                          </m:r>
                        </m:e>
                        <m:sub>
                          <m:r>
                            <a:rPr lang="en-US" sz="1600" i="1">
                              <a:latin typeface="Cambria Math" panose="02040503050406030204" pitchFamily="18" charset="0"/>
                            </a:rPr>
                            <m:t>𝑛</m:t>
                          </m:r>
                          <m:r>
                            <a:rPr lang="en-US" sz="1600" i="0">
                              <a:latin typeface="Cambria Math" panose="02040503050406030204" pitchFamily="18" charset="0"/>
                            </a:rPr>
                            <m:t>+1</m:t>
                          </m:r>
                        </m:sub>
                        <m:sup>
                          <m:r>
                            <a:rPr lang="en-US" sz="1600" i="1">
                              <a:latin typeface="Cambria Math" panose="02040503050406030204" pitchFamily="18" charset="0"/>
                            </a:rPr>
                            <m:t>𝛼</m:t>
                          </m:r>
                        </m:sup>
                      </m:sSubSup>
                      <m:r>
                        <a:rPr lang="en-US" sz="1600" i="0">
                          <a:latin typeface="Cambria Math" panose="02040503050406030204" pitchFamily="18" charset="0"/>
                        </a:rPr>
                        <m:t>−</m:t>
                      </m:r>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𝑔</m:t>
                          </m:r>
                        </m:e>
                        <m:sub>
                          <m:r>
                            <a:rPr lang="en-US" sz="1600" i="1">
                              <a:latin typeface="Cambria Math" panose="02040503050406030204" pitchFamily="18" charset="0"/>
                            </a:rPr>
                            <m:t>𝑛</m:t>
                          </m:r>
                        </m:sub>
                        <m:sup>
                          <m:r>
                            <a:rPr lang="en-US" sz="1600" i="1">
                              <a:latin typeface="Cambria Math" panose="02040503050406030204" pitchFamily="18" charset="0"/>
                            </a:rPr>
                            <m:t>𝛼</m:t>
                          </m:r>
                        </m:sup>
                      </m:sSubSup>
                      <m:r>
                        <a:rPr lang="en-US" sz="1600" i="0">
                          <a:latin typeface="Cambria Math" panose="02040503050406030204" pitchFamily="18" charset="0"/>
                        </a:rPr>
                        <m:t>=</m:t>
                      </m:r>
                      <m:nary>
                        <m:naryPr>
                          <m:chr m:val="∑"/>
                          <m:limLoc m:val="undOvr"/>
                          <m:supHide m:val="on"/>
                          <m:ctrlPr>
                            <a:rPr lang="en-US" sz="1600" i="1">
                              <a:latin typeface="Cambria Math" panose="02040503050406030204" pitchFamily="18" charset="0"/>
                            </a:rPr>
                          </m:ctrlPr>
                        </m:naryPr>
                        <m:sub>
                          <m:r>
                            <a:rPr lang="en-US" sz="1600" i="1">
                              <a:latin typeface="Cambria Math" panose="02040503050406030204" pitchFamily="18" charset="0"/>
                            </a:rPr>
                            <m:t>𝛽</m:t>
                          </m:r>
                        </m:sub>
                        <m:sup/>
                        <m:e>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𝑞</m:t>
                              </m:r>
                            </m:e>
                            <m:sup>
                              <m:r>
                                <a:rPr lang="en-US" sz="1600" i="1">
                                  <a:latin typeface="Cambria Math" panose="02040503050406030204" pitchFamily="18" charset="0"/>
                                </a:rPr>
                                <m:t>𝛼𝛽</m:t>
                              </m:r>
                            </m:sup>
                          </m:sSup>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h</m:t>
                              </m:r>
                            </m:e>
                            <m:sub>
                              <m:r>
                                <a:rPr lang="en-US" sz="1600" i="0">
                                  <a:latin typeface="Cambria Math" panose="02040503050406030204" pitchFamily="18" charset="0"/>
                                </a:rPr>
                                <m:t>0</m:t>
                              </m:r>
                            </m:sub>
                          </m:sSub>
                          <m:sSup>
                            <m:sSupPr>
                              <m:ctrlPr>
                                <a:rPr lang="en-US" sz="1600" i="1">
                                  <a:solidFill>
                                    <a:srgbClr val="836967"/>
                                  </a:solidFill>
                                  <a:latin typeface="Cambria Math" panose="02040503050406030204" pitchFamily="18" charset="0"/>
                                </a:rPr>
                              </m:ctrlPr>
                            </m:sSupPr>
                            <m:e>
                              <m:d>
                                <m:dPr>
                                  <m:begChr m:val="|"/>
                                  <m:endChr m:val="|"/>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1−</m:t>
                                  </m:r>
                                  <m:f>
                                    <m:fPr>
                                      <m:ctrlPr>
                                        <a:rPr lang="en-US" sz="1600" i="1">
                                          <a:solidFill>
                                            <a:srgbClr val="836967"/>
                                          </a:solidFill>
                                          <a:latin typeface="Cambria Math" panose="02040503050406030204" pitchFamily="18" charset="0"/>
                                        </a:rPr>
                                      </m:ctrlPr>
                                    </m:fPr>
                                    <m:num>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𝑔</m:t>
                                          </m:r>
                                        </m:e>
                                        <m:sub>
                                          <m:r>
                                            <a:rPr lang="en-US" sz="1600" i="1">
                                              <a:latin typeface="Cambria Math" panose="02040503050406030204" pitchFamily="18" charset="0"/>
                                            </a:rPr>
                                            <m:t>𝑛</m:t>
                                          </m:r>
                                        </m:sub>
                                        <m:sup>
                                          <m:r>
                                            <a:rPr lang="en-US" sz="1600" i="1">
                                              <a:latin typeface="Cambria Math" panose="02040503050406030204" pitchFamily="18" charset="0"/>
                                            </a:rPr>
                                            <m:t>𝛽</m:t>
                                          </m:r>
                                        </m:sup>
                                      </m:sSubSup>
                                    </m:num>
                                    <m:den>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𝑔</m:t>
                                          </m:r>
                                        </m:e>
                                        <m:sub>
                                          <m:r>
                                            <m:rPr>
                                              <m:sty m:val="p"/>
                                            </m:rPr>
                                            <a:rPr lang="en-US" sz="1600" i="0">
                                              <a:latin typeface="Cambria Math" panose="02040503050406030204" pitchFamily="18" charset="0"/>
                                            </a:rPr>
                                            <m:t>s</m:t>
                                          </m:r>
                                          <m:r>
                                            <a:rPr lang="en-US" sz="1600" i="1">
                                              <a:latin typeface="Cambria Math" panose="02040503050406030204" pitchFamily="18" charset="0"/>
                                            </a:rPr>
                                            <m:t>𝑎</m:t>
                                          </m:r>
                                          <m:r>
                                            <m:rPr>
                                              <m:sty m:val="p"/>
                                            </m:rPr>
                                            <a:rPr lang="en-US" sz="1600" i="0">
                                              <a:latin typeface="Cambria Math" panose="02040503050406030204" pitchFamily="18" charset="0"/>
                                            </a:rPr>
                                            <m:t>t</m:t>
                                          </m:r>
                                        </m:sub>
                                      </m:sSub>
                                    </m:den>
                                  </m:f>
                                </m:e>
                              </m:d>
                            </m:e>
                            <m:sup>
                              <m:r>
                                <a:rPr lang="en-US" sz="1600" i="1">
                                  <a:latin typeface="Cambria Math" panose="02040503050406030204" pitchFamily="18" charset="0"/>
                                </a:rPr>
                                <m:t>𝑎</m:t>
                              </m:r>
                            </m:sup>
                          </m:sSup>
                          <m:r>
                            <m:rPr>
                              <m:sty m:val="p"/>
                            </m:rPr>
                            <a:rPr lang="en-US" sz="1600" i="0">
                              <a:latin typeface="Cambria Math" panose="02040503050406030204" pitchFamily="18" charset="0"/>
                            </a:rPr>
                            <m:t>sign</m:t>
                          </m:r>
                          <m:d>
                            <m:dPr>
                              <m:ctrlPr>
                                <a:rPr lang="en-US" sz="1600" i="1">
                                  <a:latin typeface="Cambria Math" panose="02040503050406030204" pitchFamily="18" charset="0"/>
                                </a:rPr>
                              </m:ctrlPr>
                            </m:dPr>
                            <m:e>
                              <m:r>
                                <a:rPr lang="en-US" sz="1600" i="0">
                                  <a:latin typeface="Cambria Math" panose="02040503050406030204" pitchFamily="18" charset="0"/>
                                </a:rPr>
                                <m:t>1−</m:t>
                              </m:r>
                              <m:f>
                                <m:fPr>
                                  <m:ctrlPr>
                                    <a:rPr lang="en-US" sz="1600" i="1">
                                      <a:solidFill>
                                        <a:srgbClr val="836967"/>
                                      </a:solidFill>
                                      <a:latin typeface="Cambria Math" panose="02040503050406030204" pitchFamily="18" charset="0"/>
                                    </a:rPr>
                                  </m:ctrlPr>
                                </m:fPr>
                                <m:num>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𝑔</m:t>
                                      </m:r>
                                    </m:e>
                                    <m:sub>
                                      <m:r>
                                        <a:rPr lang="en-US" sz="1600" i="1">
                                          <a:latin typeface="Cambria Math" panose="02040503050406030204" pitchFamily="18" charset="0"/>
                                        </a:rPr>
                                        <m:t>𝑛</m:t>
                                      </m:r>
                                    </m:sub>
                                    <m:sup>
                                      <m:r>
                                        <a:rPr lang="en-US" sz="1600" i="1">
                                          <a:latin typeface="Cambria Math" panose="02040503050406030204" pitchFamily="18" charset="0"/>
                                        </a:rPr>
                                        <m:t>𝛽</m:t>
                                      </m:r>
                                    </m:sup>
                                  </m:sSubSup>
                                </m:num>
                                <m:den>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𝑔</m:t>
                                      </m:r>
                                    </m:e>
                                    <m:sub>
                                      <m:r>
                                        <m:rPr>
                                          <m:sty m:val="p"/>
                                        </m:rPr>
                                        <a:rPr lang="en-US" sz="1600" i="0">
                                          <a:latin typeface="Cambria Math" panose="02040503050406030204" pitchFamily="18" charset="0"/>
                                        </a:rPr>
                                        <m:t>s</m:t>
                                      </m:r>
                                      <m:r>
                                        <a:rPr lang="en-US" sz="1600" i="1">
                                          <a:latin typeface="Cambria Math" panose="02040503050406030204" pitchFamily="18" charset="0"/>
                                        </a:rPr>
                                        <m:t>𝑎</m:t>
                                      </m:r>
                                      <m:r>
                                        <m:rPr>
                                          <m:sty m:val="p"/>
                                        </m:rPr>
                                        <a:rPr lang="en-US" sz="1600" i="0">
                                          <a:latin typeface="Cambria Math" panose="02040503050406030204" pitchFamily="18" charset="0"/>
                                        </a:rPr>
                                        <m:t>t</m:t>
                                      </m:r>
                                    </m:sub>
                                  </m:sSub>
                                </m:den>
                              </m:f>
                            </m:e>
                          </m:d>
                        </m:e>
                      </m:nary>
                      <m:d>
                        <m:dPr>
                          <m:begChr m:val="|"/>
                          <m:endChr m:val="|"/>
                          <m:ctrlPr>
                            <a:rPr lang="en-US" sz="1600" i="1">
                              <a:latin typeface="Cambria Math" panose="02040503050406030204" pitchFamily="18" charset="0"/>
                            </a:rPr>
                          </m:ctrlPr>
                        </m:dPr>
                        <m:e>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𝛾</m:t>
                              </m:r>
                            </m:e>
                            <m:sub>
                              <m:r>
                                <a:rPr lang="en-US" sz="1600" i="1">
                                  <a:latin typeface="Cambria Math" panose="02040503050406030204" pitchFamily="18" charset="0"/>
                                </a:rPr>
                                <m:t>𝑛</m:t>
                              </m:r>
                              <m:r>
                                <a:rPr lang="en-US" sz="1600" i="0">
                                  <a:latin typeface="Cambria Math" panose="02040503050406030204" pitchFamily="18" charset="0"/>
                                </a:rPr>
                                <m:t>+1</m:t>
                              </m:r>
                            </m:sub>
                            <m:sup>
                              <m:r>
                                <a:rPr lang="en-US" sz="1600" i="1">
                                  <a:latin typeface="Cambria Math" panose="02040503050406030204" pitchFamily="18" charset="0"/>
                                </a:rPr>
                                <m:t>𝛽</m:t>
                              </m:r>
                            </m:sup>
                          </m:sSubSup>
                          <m:r>
                            <a:rPr lang="en-US" sz="1600" i="0">
                              <a:latin typeface="Cambria Math" panose="02040503050406030204" pitchFamily="18" charset="0"/>
                            </a:rPr>
                            <m:t>−</m:t>
                          </m:r>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𝛾</m:t>
                              </m:r>
                            </m:e>
                            <m:sub>
                              <m:r>
                                <a:rPr lang="en-US" sz="1600" i="1">
                                  <a:latin typeface="Cambria Math" panose="02040503050406030204" pitchFamily="18" charset="0"/>
                                </a:rPr>
                                <m:t>𝑛</m:t>
                              </m:r>
                            </m:sub>
                            <m:sup>
                              <m:r>
                                <a:rPr lang="en-US" sz="1600" i="1">
                                  <a:latin typeface="Cambria Math" panose="02040503050406030204" pitchFamily="18" charset="0"/>
                                </a:rPr>
                                <m:t>𝛽</m:t>
                              </m:r>
                            </m:sup>
                          </m:sSubSup>
                        </m:e>
                      </m:d>
                    </m:oMath>
                  </m:oMathPara>
                </a14:m>
                <a:endParaRPr lang="en-US" sz="1600" dirty="0"/>
              </a:p>
            </p:txBody>
          </p:sp>
        </mc:Choice>
        <mc:Fallback xmlns="">
          <p:sp>
            <p:nvSpPr>
              <p:cNvPr id="41" name="TextBox 40">
                <a:extLst>
                  <a:ext uri="{FF2B5EF4-FFF2-40B4-BE49-F238E27FC236}">
                    <a16:creationId xmlns:a16="http://schemas.microsoft.com/office/drawing/2014/main" id="{223FC3DC-B4C9-5F1E-DC04-8C7F18E6205F}"/>
                  </a:ext>
                </a:extLst>
              </p:cNvPr>
              <p:cNvSpPr txBox="1">
                <a:spLocks noRot="1" noChangeAspect="1" noMove="1" noResize="1" noEditPoints="1" noAdjustHandles="1" noChangeArrowheads="1" noChangeShapeType="1" noTextEdit="1"/>
              </p:cNvSpPr>
              <p:nvPr/>
            </p:nvSpPr>
            <p:spPr>
              <a:xfrm>
                <a:off x="6408473" y="961235"/>
                <a:ext cx="5692614" cy="814069"/>
              </a:xfrm>
              <a:prstGeom prst="rect">
                <a:avLst/>
              </a:prstGeom>
              <a:blipFill>
                <a:blip r:embed="rId4"/>
                <a:stretch>
                  <a:fillRect t="-93846" b="-14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F5934B6-6DE2-05B8-B8F8-4E7BFA276E39}"/>
                  </a:ext>
                </a:extLst>
              </p:cNvPr>
              <p:cNvSpPr txBox="1"/>
              <p:nvPr/>
            </p:nvSpPr>
            <p:spPr>
              <a:xfrm>
                <a:off x="6529455" y="1775304"/>
                <a:ext cx="1006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𝒈</m:t>
                      </m:r>
                      <m:r>
                        <a:rPr lang="en-US" i="1">
                          <a:latin typeface="Cambria Math" panose="02040503050406030204" pitchFamily="18" charset="0"/>
                        </a:rPr>
                        <m:t>= </m:t>
                      </m:r>
                      <m:r>
                        <a:rPr lang="en-US" b="1" i="1">
                          <a:latin typeface="Cambria Math" panose="02040503050406030204" pitchFamily="18" charset="0"/>
                        </a:rPr>
                        <m:t>𝑸</m:t>
                      </m:r>
                      <m:r>
                        <a:rPr lang="zh-CN" altLang="en-US" b="1" i="1">
                          <a:latin typeface="Cambria Math" panose="02040503050406030204" pitchFamily="18" charset="0"/>
                        </a:rPr>
                        <m:t>∙</m:t>
                      </m:r>
                      <m:r>
                        <a:rPr lang="en-US" b="1" i="1">
                          <a:latin typeface="Cambria Math" panose="02040503050406030204" pitchFamily="18" charset="0"/>
                        </a:rPr>
                        <m:t>𝒄</m:t>
                      </m:r>
                    </m:oMath>
                  </m:oMathPara>
                </a14:m>
                <a:endParaRPr lang="en-US" dirty="0"/>
              </a:p>
            </p:txBody>
          </p:sp>
        </mc:Choice>
        <mc:Fallback xmlns="">
          <p:sp>
            <p:nvSpPr>
              <p:cNvPr id="42" name="TextBox 41">
                <a:extLst>
                  <a:ext uri="{FF2B5EF4-FFF2-40B4-BE49-F238E27FC236}">
                    <a16:creationId xmlns:a16="http://schemas.microsoft.com/office/drawing/2014/main" id="{5F5934B6-6DE2-05B8-B8F8-4E7BFA276E39}"/>
                  </a:ext>
                </a:extLst>
              </p:cNvPr>
              <p:cNvSpPr txBox="1">
                <a:spLocks noRot="1" noChangeAspect="1" noMove="1" noResize="1" noEditPoints="1" noAdjustHandles="1" noChangeArrowheads="1" noChangeShapeType="1" noTextEdit="1"/>
              </p:cNvSpPr>
              <p:nvPr/>
            </p:nvSpPr>
            <p:spPr>
              <a:xfrm>
                <a:off x="6529455" y="1775304"/>
                <a:ext cx="1006686" cy="276999"/>
              </a:xfrm>
              <a:prstGeom prst="rect">
                <a:avLst/>
              </a:prstGeom>
              <a:blipFill>
                <a:blip r:embed="rId5"/>
                <a:stretch>
                  <a:fillRect l="-6250" t="-4348" r="-3750" b="-3478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E782205-922C-5B6B-D377-044BEC05F73C}"/>
              </a:ext>
            </a:extLst>
          </p:cNvPr>
          <p:cNvSpPr txBox="1"/>
          <p:nvPr/>
        </p:nvSpPr>
        <p:spPr>
          <a:xfrm>
            <a:off x="6440717" y="684236"/>
            <a:ext cx="1817716" cy="369332"/>
          </a:xfrm>
          <a:prstGeom prst="rect">
            <a:avLst/>
          </a:prstGeom>
          <a:noFill/>
        </p:spPr>
        <p:txBody>
          <a:bodyPr wrap="square">
            <a:spAutoFit/>
          </a:bodyPr>
          <a:lstStyle/>
          <a:p>
            <a:r>
              <a:rPr lang="en-US" altLang="zh-CN" sz="1800" dirty="0">
                <a:solidFill>
                  <a:srgbClr val="000000"/>
                </a:solidFill>
                <a:latin typeface="Times New Roman" panose="02020603050405020304" pitchFamily="18" charset="0"/>
                <a:cs typeface="Times New Roman" panose="02020603050405020304" pitchFamily="18" charset="0"/>
              </a:rPr>
              <a:t>Slip</a:t>
            </a:r>
            <a:r>
              <a:rPr lang="zh-CN" altLang="en-US" sz="1800" dirty="0">
                <a:solidFill>
                  <a:srgbClr val="000000"/>
                </a:solidFill>
                <a:latin typeface="Times New Roman" panose="02020603050405020304" pitchFamily="18" charset="0"/>
                <a:cs typeface="Times New Roman" panose="02020603050405020304" pitchFamily="18" charset="0"/>
              </a:rPr>
              <a:t> </a:t>
            </a:r>
            <a:r>
              <a:rPr lang="en-US" altLang="zh-CN" sz="1800" dirty="0">
                <a:solidFill>
                  <a:srgbClr val="000000"/>
                </a:solidFill>
                <a:latin typeface="Times New Roman" panose="02020603050405020304" pitchFamily="18" charset="0"/>
                <a:cs typeface="Times New Roman" panose="02020603050405020304" pitchFamily="18" charset="0"/>
              </a:rPr>
              <a:t>resistance</a:t>
            </a:r>
            <a:endParaRPr lang="en-US" dirty="0"/>
          </a:p>
        </p:txBody>
      </p:sp>
      <p:sp>
        <p:nvSpPr>
          <p:cNvPr id="34" name="Text Placeholder 3">
            <a:extLst>
              <a:ext uri="{FF2B5EF4-FFF2-40B4-BE49-F238E27FC236}">
                <a16:creationId xmlns:a16="http://schemas.microsoft.com/office/drawing/2014/main" id="{1F2213C3-3933-2D1E-2507-90E389EEFA5C}"/>
              </a:ext>
            </a:extLst>
          </p:cNvPr>
          <p:cNvSpPr>
            <a:spLocks noGrp="1"/>
          </p:cNvSpPr>
          <p:nvPr>
            <p:ph type="body" sz="quarter" idx="10"/>
          </p:nvPr>
        </p:nvSpPr>
        <p:spPr>
          <a:xfrm>
            <a:off x="3196221" y="6081431"/>
            <a:ext cx="8158963" cy="664137"/>
          </a:xfrm>
        </p:spPr>
        <p:txBody>
          <a:bodyPr>
            <a:normAutofit/>
          </a:bodyPr>
          <a:lstStyle/>
          <a:p>
            <a:r>
              <a:rPr lang="en-US" altLang="zh-CN" kern="0" dirty="0">
                <a:latin typeface="Times New Roman" panose="02020603050405020304" pitchFamily="18" charset="0"/>
                <a:cs typeface="Times New Roman" panose="02020603050405020304" pitchFamily="18" charset="0"/>
              </a:rPr>
              <a:t>[1]</a:t>
            </a:r>
            <a:r>
              <a:rPr lang="zh-CN" altLang="en-US" kern="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Hu, F., Niezgoda, S., Xue, T., &amp; Cao, J. (2025).</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npj</a:t>
            </a:r>
            <a:r>
              <a:rPr lang="en-US" i="1" dirty="0">
                <a:latin typeface="Times New Roman" panose="02020603050405020304" pitchFamily="18" charset="0"/>
                <a:cs typeface="Times New Roman" panose="02020603050405020304" pitchFamily="18" charset="0"/>
              </a:rPr>
              <a:t> Computational Materials</a:t>
            </a:r>
            <a:r>
              <a:rPr lang="en-US" dirty="0">
                <a:latin typeface="Times New Roman" panose="02020603050405020304" pitchFamily="18" charset="0"/>
                <a:cs typeface="Times New Roman" panose="02020603050405020304" pitchFamily="18" charset="0"/>
              </a:rPr>
              <a:t>, 11(1), 46.</a:t>
            </a:r>
          </a:p>
          <a:p>
            <a:endParaRPr lang="en-US" kern="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79AE691A-CEEA-685B-A33C-FCB3E4A8BD69}"/>
              </a:ext>
            </a:extLst>
          </p:cNvPr>
          <p:cNvSpPr txBox="1"/>
          <p:nvPr/>
        </p:nvSpPr>
        <p:spPr>
          <a:xfrm>
            <a:off x="10831092" y="2437841"/>
            <a:ext cx="656823"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(~1d)</a:t>
            </a:r>
            <a:endParaRPr lang="en-US"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76B710D3-1176-B089-31A6-B4CAF9CFAC89}"/>
              </a:ext>
            </a:extLst>
          </p:cNvPr>
          <p:cNvSpPr txBox="1"/>
          <p:nvPr/>
        </p:nvSpPr>
        <p:spPr>
          <a:xfrm>
            <a:off x="10723561" y="4637246"/>
            <a:ext cx="871883"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(~0.6</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h)</a:t>
            </a:r>
          </a:p>
        </p:txBody>
      </p:sp>
      <p:pic>
        <p:nvPicPr>
          <p:cNvPr id="3" name="Picture 2" descr="A graph of a graph of a graph&#10;&#10;AI-generated content may be incorrect.">
            <a:extLst>
              <a:ext uri="{FF2B5EF4-FFF2-40B4-BE49-F238E27FC236}">
                <a16:creationId xmlns:a16="http://schemas.microsoft.com/office/drawing/2014/main" id="{932B1835-A9EE-3D7D-531B-289903C05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937" y="2461839"/>
            <a:ext cx="4389820" cy="3326010"/>
          </a:xfrm>
          <a:prstGeom prst="rect">
            <a:avLst/>
          </a:prstGeom>
        </p:spPr>
      </p:pic>
    </p:spTree>
    <p:extLst>
      <p:ext uri="{BB962C8B-B14F-4D97-AF65-F5344CB8AC3E}">
        <p14:creationId xmlns:p14="http://schemas.microsoft.com/office/powerpoint/2010/main" val="65432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linds(horizontal)">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p:bldP spid="42" grpId="0"/>
      <p:bldP spid="8"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384D8-EF20-6258-778A-9A34F3519450}"/>
            </a:ext>
          </a:extLst>
        </p:cNvPr>
        <p:cNvGrpSpPr/>
        <p:nvPr/>
      </p:nvGrpSpPr>
      <p:grpSpPr>
        <a:xfrm>
          <a:off x="0" y="0"/>
          <a:ext cx="0" cy="0"/>
          <a:chOff x="0" y="0"/>
          <a:chExt cx="0" cy="0"/>
        </a:xfrm>
      </p:grpSpPr>
      <p:grpSp>
        <p:nvGrpSpPr>
          <p:cNvPr id="14" name="组合 30">
            <a:extLst>
              <a:ext uri="{FF2B5EF4-FFF2-40B4-BE49-F238E27FC236}">
                <a16:creationId xmlns:a16="http://schemas.microsoft.com/office/drawing/2014/main" id="{84D76860-728C-1946-091D-644856159CBA}"/>
              </a:ext>
            </a:extLst>
          </p:cNvPr>
          <p:cNvGrpSpPr/>
          <p:nvPr/>
        </p:nvGrpSpPr>
        <p:grpSpPr>
          <a:xfrm>
            <a:off x="83415" y="252070"/>
            <a:ext cx="328891" cy="466672"/>
            <a:chOff x="199304" y="53446"/>
            <a:chExt cx="328891" cy="466672"/>
          </a:xfrm>
        </p:grpSpPr>
        <p:sp>
          <p:nvSpPr>
            <p:cNvPr id="16" name="Freeform 5">
              <a:extLst>
                <a:ext uri="{FF2B5EF4-FFF2-40B4-BE49-F238E27FC236}">
                  <a16:creationId xmlns:a16="http://schemas.microsoft.com/office/drawing/2014/main" id="{33389583-66DE-3385-A9D7-836D726CDBB9}"/>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7" name="Freeform 16">
              <a:extLst>
                <a:ext uri="{FF2B5EF4-FFF2-40B4-BE49-F238E27FC236}">
                  <a16:creationId xmlns:a16="http://schemas.microsoft.com/office/drawing/2014/main" id="{42CB0B95-B494-FA72-5727-C65BC679E0B8}"/>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8" name="Freeform 7">
              <a:extLst>
                <a:ext uri="{FF2B5EF4-FFF2-40B4-BE49-F238E27FC236}">
                  <a16:creationId xmlns:a16="http://schemas.microsoft.com/office/drawing/2014/main" id="{E49BDB1C-2BE5-1026-2F48-93B308ACF4F4}"/>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0" name="矩形 3">
            <a:extLst>
              <a:ext uri="{FF2B5EF4-FFF2-40B4-BE49-F238E27FC236}">
                <a16:creationId xmlns:a16="http://schemas.microsoft.com/office/drawing/2014/main" id="{891635D6-AD7B-19D7-3C7E-670C073E4E30}"/>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har</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3:</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Automatic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s</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ensitivity</a:t>
            </a:r>
            <a:endPar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endParaRPr>
          </a:p>
        </p:txBody>
      </p:sp>
      <p:pic>
        <p:nvPicPr>
          <p:cNvPr id="23" name="图片 10" descr="img1">
            <a:extLst>
              <a:ext uri="{FF2B5EF4-FFF2-40B4-BE49-F238E27FC236}">
                <a16:creationId xmlns:a16="http://schemas.microsoft.com/office/drawing/2014/main" id="{82D14009-AB0D-BC51-C2B5-D81311F620EC}"/>
              </a:ext>
            </a:extLst>
          </p:cNvPr>
          <p:cNvPicPr>
            <a:picLocks noChangeAspect="1"/>
          </p:cNvPicPr>
          <p:nvPr/>
        </p:nvPicPr>
        <p:blipFill>
          <a:blip r:embed="rId3"/>
          <a:srcRect l="24494" t="19096" r="24939" b="15093"/>
          <a:stretch>
            <a:fillRect/>
          </a:stretch>
        </p:blipFill>
        <p:spPr>
          <a:xfrm>
            <a:off x="398780" y="1166579"/>
            <a:ext cx="2154314" cy="2103120"/>
          </a:xfrm>
          <a:prstGeom prst="rect">
            <a:avLst/>
          </a:prstGeom>
        </p:spPr>
      </p:pic>
      <p:sp>
        <p:nvSpPr>
          <p:cNvPr id="24" name="TextBox 23">
            <a:extLst>
              <a:ext uri="{FF2B5EF4-FFF2-40B4-BE49-F238E27FC236}">
                <a16:creationId xmlns:a16="http://schemas.microsoft.com/office/drawing/2014/main" id="{9AF82936-F648-7853-3B01-1C3199A06499}"/>
              </a:ext>
            </a:extLst>
          </p:cNvPr>
          <p:cNvSpPr txBox="1"/>
          <p:nvPr/>
        </p:nvSpPr>
        <p:spPr>
          <a:xfrm>
            <a:off x="488281" y="793409"/>
            <a:ext cx="650099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Ensured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Grain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Orientations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Copper</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(0.1mm)</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100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grains</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25" name="Picture 24" descr="A colorful cube with many different colors&#10;&#10;Description automatically generated">
            <a:extLst>
              <a:ext uri="{FF2B5EF4-FFF2-40B4-BE49-F238E27FC236}">
                <a16:creationId xmlns:a16="http://schemas.microsoft.com/office/drawing/2014/main" id="{FFCC920A-7908-2940-5F15-BEB3B4D0D200}"/>
              </a:ext>
            </a:extLst>
          </p:cNvPr>
          <p:cNvPicPr>
            <a:picLocks noChangeAspect="1"/>
          </p:cNvPicPr>
          <p:nvPr/>
        </p:nvPicPr>
        <p:blipFill rotWithShape="1">
          <a:blip r:embed="rId4">
            <a:extLst>
              <a:ext uri="{28A0092B-C50C-407E-A947-70E740481C1C}">
                <a14:useLocalDpi xmlns:a14="http://schemas.microsoft.com/office/drawing/2010/main" val="0"/>
              </a:ext>
            </a:extLst>
          </a:blip>
          <a:srcRect l="26659" t="19972" r="26816" b="17380"/>
          <a:stretch/>
        </p:blipFill>
        <p:spPr>
          <a:xfrm>
            <a:off x="2661467" y="1166579"/>
            <a:ext cx="2082468" cy="2103120"/>
          </a:xfrm>
          <a:prstGeom prst="rect">
            <a:avLst/>
          </a:prstGeom>
        </p:spPr>
      </p:pic>
      <p:pic>
        <p:nvPicPr>
          <p:cNvPr id="26" name="Picture 25" descr="A colorful cube with many squares&#10;&#10;Description automatically generated">
            <a:extLst>
              <a:ext uri="{FF2B5EF4-FFF2-40B4-BE49-F238E27FC236}">
                <a16:creationId xmlns:a16="http://schemas.microsoft.com/office/drawing/2014/main" id="{CD4A2295-1D1D-6053-EB99-EBF25E7D02DE}"/>
              </a:ext>
            </a:extLst>
          </p:cNvPr>
          <p:cNvPicPr>
            <a:picLocks noChangeAspect="1"/>
          </p:cNvPicPr>
          <p:nvPr/>
        </p:nvPicPr>
        <p:blipFill rotWithShape="1">
          <a:blip r:embed="rId5">
            <a:extLst>
              <a:ext uri="{28A0092B-C50C-407E-A947-70E740481C1C}">
                <a14:useLocalDpi xmlns:a14="http://schemas.microsoft.com/office/drawing/2010/main" val="0"/>
              </a:ext>
            </a:extLst>
          </a:blip>
          <a:srcRect l="27972" t="19521" r="28254" b="17831"/>
          <a:stretch/>
        </p:blipFill>
        <p:spPr>
          <a:xfrm>
            <a:off x="5004135" y="1166578"/>
            <a:ext cx="1959382" cy="2103120"/>
          </a:xfrm>
          <a:prstGeom prst="rect">
            <a:avLst/>
          </a:prstGeom>
        </p:spPr>
      </p:pic>
      <p:sp>
        <p:nvSpPr>
          <p:cNvPr id="27" name="TextBox 26">
            <a:extLst>
              <a:ext uri="{FF2B5EF4-FFF2-40B4-BE49-F238E27FC236}">
                <a16:creationId xmlns:a16="http://schemas.microsoft.com/office/drawing/2014/main" id="{64095EF7-D38F-0628-DFF4-D04CE03350B5}"/>
              </a:ext>
            </a:extLst>
          </p:cNvPr>
          <p:cNvSpPr txBox="1"/>
          <p:nvPr/>
        </p:nvSpPr>
        <p:spPr>
          <a:xfrm>
            <a:off x="7550648" y="1108888"/>
            <a:ext cx="3967479" cy="1487523"/>
          </a:xfrm>
          <a:prstGeom prst="rect">
            <a:avLst/>
          </a:prstGeom>
          <a:noFill/>
          <a:ln>
            <a:solidFill>
              <a:srgbClr val="7030A0"/>
            </a:solidFill>
          </a:ln>
        </p:spPr>
        <p:txBody>
          <a:bodyPr wrap="square" rtlCol="0">
            <a:spAutoFit/>
          </a:bodyPr>
          <a:lstStyle/>
          <a:p>
            <a:pPr>
              <a:lnSpc>
                <a:spcPct val="120000"/>
              </a:lnSpc>
            </a:pPr>
            <a:r>
              <a:rPr lang="en-US" altLang="zh-CN" sz="1500" i="1" dirty="0">
                <a:solidFill>
                  <a:srgbClr val="000000"/>
                </a:solidFill>
                <a:latin typeface="Times New Roman" panose="02020603050405020304" pitchFamily="18" charset="0"/>
                <a:cs typeface="Times New Roman" panose="02020603050405020304" pitchFamily="18" charset="0"/>
              </a:rPr>
              <a:t>g</a:t>
            </a:r>
            <a:r>
              <a:rPr lang="en-US" altLang="zh-CN" sz="1500" i="1" baseline="-25000" dirty="0">
                <a:solidFill>
                  <a:srgbClr val="000000"/>
                </a:solidFill>
                <a:latin typeface="Times New Roman" panose="02020603050405020304" pitchFamily="18" charset="0"/>
                <a:cs typeface="Times New Roman" panose="02020603050405020304" pitchFamily="18" charset="0"/>
              </a:rPr>
              <a:t>0       </a:t>
            </a:r>
            <a:r>
              <a:rPr lang="en-US" altLang="zh-CN" sz="1500" dirty="0" err="1">
                <a:solidFill>
                  <a:srgbClr val="000000"/>
                </a:solidFill>
                <a:latin typeface="Times New Roman" panose="02020603050405020304" pitchFamily="18" charset="0"/>
                <a:cs typeface="Times New Roman" panose="02020603050405020304" pitchFamily="18" charset="0"/>
              </a:rPr>
              <a:t>gss_initial</a:t>
            </a:r>
            <a:r>
              <a:rPr lang="en-US" altLang="zh-CN" sz="1500" dirty="0">
                <a:solidFill>
                  <a:srgbClr val="000000"/>
                </a:solidFill>
                <a:latin typeface="Times New Roman" panose="02020603050405020304" pitchFamily="18" charset="0"/>
                <a:cs typeface="Times New Roman" panose="02020603050405020304" pitchFamily="18" charset="0"/>
              </a:rPr>
              <a:t> (60.8)    Initial slip resistance</a:t>
            </a:r>
          </a:p>
          <a:p>
            <a:pPr>
              <a:lnSpc>
                <a:spcPct val="120000"/>
              </a:lnSpc>
            </a:pPr>
            <a:r>
              <a:rPr lang="en-US" sz="1500" i="1" dirty="0">
                <a:solidFill>
                  <a:srgbClr val="000000"/>
                </a:solidFill>
                <a:latin typeface="Times New Roman" panose="02020603050405020304" pitchFamily="18" charset="0"/>
                <a:cs typeface="Times New Roman" panose="02020603050405020304" pitchFamily="18" charset="0"/>
              </a:rPr>
              <a:t>a  </a:t>
            </a:r>
            <a:r>
              <a:rPr lang="en-US" sz="1500" dirty="0">
                <a:solidFill>
                  <a:srgbClr val="000000"/>
                </a:solidFill>
                <a:latin typeface="Times New Roman" panose="02020603050405020304" pitchFamily="18" charset="0"/>
                <a:cs typeface="Times New Roman" panose="02020603050405020304" pitchFamily="18" charset="0"/>
              </a:rPr>
              <a:t>    </a:t>
            </a:r>
            <a:r>
              <a:rPr lang="en-US" sz="1500" dirty="0" err="1">
                <a:solidFill>
                  <a:srgbClr val="000000"/>
                </a:solidFill>
                <a:latin typeface="Times New Roman" panose="02020603050405020304" pitchFamily="18" charset="0"/>
                <a:cs typeface="Times New Roman" panose="02020603050405020304" pitchFamily="18" charset="0"/>
              </a:rPr>
              <a:t>gss_a</a:t>
            </a:r>
            <a:r>
              <a:rPr lang="en-US" sz="1500" dirty="0">
                <a:solidFill>
                  <a:srgbClr val="000000"/>
                </a:solidFill>
                <a:latin typeface="Times New Roman" panose="02020603050405020304" pitchFamily="18" charset="0"/>
                <a:cs typeface="Times New Roman" panose="02020603050405020304" pitchFamily="18" charset="0"/>
              </a:rPr>
              <a:t> (2.5)	Hardening parameter</a:t>
            </a:r>
            <a:endParaRPr lang="en-US" sz="1500" dirty="0">
              <a:solidFill>
                <a:srgbClr val="000000"/>
              </a:solidFill>
              <a:effectLst/>
              <a:latin typeface="Times New Roman" panose="02020603050405020304" pitchFamily="18" charset="0"/>
              <a:cs typeface="Times New Roman" panose="02020603050405020304" pitchFamily="18" charset="0"/>
            </a:endParaRPr>
          </a:p>
          <a:p>
            <a:pPr>
              <a:lnSpc>
                <a:spcPct val="120000"/>
              </a:lnSpc>
            </a:pPr>
            <a:r>
              <a:rPr lang="en-US" altLang="zh-CN" sz="1500" i="1" dirty="0">
                <a:solidFill>
                  <a:srgbClr val="000000"/>
                </a:solidFill>
                <a:latin typeface="Times New Roman" panose="02020603050405020304" pitchFamily="18" charset="0"/>
                <a:cs typeface="Times New Roman" panose="02020603050405020304" pitchFamily="18" charset="0"/>
              </a:rPr>
              <a:t>h</a:t>
            </a:r>
            <a:r>
              <a:rPr lang="en-US" altLang="zh-CN" sz="1500" i="1" baseline="-25000" dirty="0">
                <a:solidFill>
                  <a:srgbClr val="000000"/>
                </a:solidFill>
                <a:latin typeface="Times New Roman" panose="02020603050405020304" pitchFamily="18" charset="0"/>
                <a:cs typeface="Times New Roman" panose="02020603050405020304" pitchFamily="18" charset="0"/>
              </a:rPr>
              <a:t>0</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h (541.5)	Hardening</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parameter</a:t>
            </a:r>
            <a:endParaRPr lang="en-US" sz="1500" dirty="0">
              <a:solidFill>
                <a:srgbClr val="000000"/>
              </a:solidFill>
              <a:effectLst/>
              <a:latin typeface="Times New Roman" panose="02020603050405020304" pitchFamily="18" charset="0"/>
              <a:cs typeface="Times New Roman" panose="02020603050405020304" pitchFamily="18" charset="0"/>
            </a:endParaRPr>
          </a:p>
          <a:p>
            <a:pPr>
              <a:lnSpc>
                <a:spcPct val="120000"/>
              </a:lnSpc>
            </a:pPr>
            <a:r>
              <a:rPr lang="en-US" altLang="zh-CN" sz="1500" i="1" dirty="0" err="1">
                <a:solidFill>
                  <a:srgbClr val="000000"/>
                </a:solidFill>
                <a:latin typeface="Times New Roman" panose="02020603050405020304" pitchFamily="18" charset="0"/>
                <a:cs typeface="Times New Roman" panose="02020603050405020304" pitchFamily="18" charset="0"/>
              </a:rPr>
              <a:t>g</a:t>
            </a:r>
            <a:r>
              <a:rPr lang="en-US" altLang="zh-CN" sz="1500" i="1" baseline="-25000" dirty="0" err="1">
                <a:solidFill>
                  <a:srgbClr val="000000"/>
                </a:solidFill>
                <a:latin typeface="Times New Roman" panose="02020603050405020304" pitchFamily="18" charset="0"/>
                <a:cs typeface="Times New Roman" panose="02020603050405020304" pitchFamily="18" charset="0"/>
              </a:rPr>
              <a:t>sat</a:t>
            </a:r>
            <a:r>
              <a:rPr lang="zh-CN" altLang="en-US" sz="1500" i="1" dirty="0">
                <a:solidFill>
                  <a:srgbClr val="000000"/>
                </a:solidFill>
                <a:latin typeface="Times New Roman" panose="02020603050405020304" pitchFamily="18" charset="0"/>
                <a:cs typeface="Times New Roman" panose="02020603050405020304" pitchFamily="18" charset="0"/>
              </a:rPr>
              <a:t>   </a:t>
            </a:r>
            <a:r>
              <a:rPr lang="en-US" altLang="zh-CN" sz="1500" dirty="0" err="1">
                <a:solidFill>
                  <a:srgbClr val="000000"/>
                </a:solidFill>
                <a:latin typeface="Times New Roman" panose="02020603050405020304" pitchFamily="18" charset="0"/>
                <a:cs typeface="Times New Roman" panose="02020603050405020304" pitchFamily="18" charset="0"/>
              </a:rPr>
              <a:t>t_sat</a:t>
            </a:r>
            <a:r>
              <a:rPr lang="en-US" altLang="zh-CN" sz="1500" dirty="0">
                <a:solidFill>
                  <a:srgbClr val="000000"/>
                </a:solidFill>
                <a:latin typeface="Times New Roman" panose="02020603050405020304" pitchFamily="18" charset="0"/>
                <a:cs typeface="Times New Roman" panose="02020603050405020304" pitchFamily="18" charset="0"/>
              </a:rPr>
              <a:t> (109.8)</a:t>
            </a:r>
            <a:r>
              <a:rPr lang="en-US" altLang="zh-CN" sz="1500" i="1"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Saturation</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slip</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resistance</a:t>
            </a:r>
          </a:p>
          <a:p>
            <a:pPr>
              <a:lnSpc>
                <a:spcPct val="120000"/>
              </a:lnSpc>
            </a:pPr>
            <a:r>
              <a:rPr lang="en-US" sz="1500" i="1" dirty="0">
                <a:latin typeface="Times New Roman" panose="02020603050405020304" pitchFamily="18" charset="0"/>
                <a:cs typeface="Times New Roman" panose="02020603050405020304" pitchFamily="18" charset="0"/>
              </a:rPr>
              <a:t>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xm</a:t>
            </a:r>
            <a:r>
              <a:rPr lang="en-US" sz="1500" dirty="0">
                <a:latin typeface="Times New Roman" panose="02020603050405020304" pitchFamily="18" charset="0"/>
                <a:cs typeface="Times New Roman" panose="02020603050405020304" pitchFamily="18" charset="0"/>
              </a:rPr>
              <a:t> (0.1)	Rate sensitivity exponent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3EA6FE2-DB03-F7F0-6810-3DC147AB98DB}"/>
                  </a:ext>
                </a:extLst>
              </p:cNvPr>
              <p:cNvSpPr txBox="1"/>
              <p:nvPr/>
            </p:nvSpPr>
            <p:spPr>
              <a:xfrm>
                <a:off x="4376163" y="4037119"/>
                <a:ext cx="7096479" cy="1935402"/>
              </a:xfrm>
              <a:prstGeom prst="rect">
                <a:avLst/>
              </a:prstGeom>
              <a:noFill/>
            </p:spPr>
            <p:txBody>
              <a:bodyPr wrap="square" lIns="0" tIns="0" rIns="0" bIns="0" rtlCol="0">
                <a:spAutoFit/>
              </a:bodyPr>
              <a:lstStyle/>
              <a:p>
                <a:pPr>
                  <a:lnSpc>
                    <a:spcPct val="150000"/>
                  </a:lnSpc>
                </a:pP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𝑂</m:t>
                        </m:r>
                      </m:e>
                    </m:acc>
                    <m:d>
                      <m:dPr>
                        <m:ctrlPr>
                          <a:rPr lang="en-US" i="1">
                            <a:solidFill>
                              <a:srgbClr val="836967"/>
                            </a:solidFill>
                            <a:latin typeface="Cambria Math" panose="02040503050406030204" pitchFamily="18" charset="0"/>
                          </a:rPr>
                        </m:ctrlPr>
                      </m:dPr>
                      <m:e>
                        <m:r>
                          <a:rPr lang="en-US" b="1" i="1">
                            <a:latin typeface="Cambria Math" panose="02040503050406030204" pitchFamily="18" charset="0"/>
                          </a:rPr>
                          <m:t>𝜽</m:t>
                        </m:r>
                      </m:e>
                    </m:d>
                    <m:r>
                      <a:rPr lang="en-US">
                        <a:latin typeface="Cambria Math" panose="02040503050406030204" pitchFamily="18" charset="0"/>
                      </a:rPr>
                      <m:t>≔</m:t>
                    </m:r>
                    <m:r>
                      <a:rPr lang="en-US" i="1">
                        <a:latin typeface="Cambria Math" panose="02040503050406030204" pitchFamily="18" charset="0"/>
                      </a:rPr>
                      <m:t>𝑂</m:t>
                    </m:r>
                    <m:d>
                      <m:dPr>
                        <m:ctrlPr>
                          <a:rPr lang="en-US" i="1">
                            <a:solidFill>
                              <a:srgbClr val="836967"/>
                            </a:solidFill>
                            <a:latin typeface="Cambria Math" panose="02040503050406030204" pitchFamily="18" charset="0"/>
                          </a:rPr>
                        </m:ctrlPr>
                      </m:dPr>
                      <m:e>
                        <m:r>
                          <a:rPr lang="en-US" b="1" i="1">
                            <a:latin typeface="Cambria Math" panose="02040503050406030204" pitchFamily="18" charset="0"/>
                          </a:rPr>
                          <m:t>𝑼</m:t>
                        </m:r>
                        <m:d>
                          <m:dPr>
                            <m:ctrlPr>
                              <a:rPr lang="en-US" b="1" i="1">
                                <a:latin typeface="Cambria Math" panose="02040503050406030204" pitchFamily="18" charset="0"/>
                              </a:rPr>
                            </m:ctrlPr>
                          </m:dPr>
                          <m:e>
                            <m:r>
                              <a:rPr lang="en-US" b="1" i="1">
                                <a:latin typeface="Cambria Math" panose="02040503050406030204" pitchFamily="18" charset="0"/>
                              </a:rPr>
                              <m:t>𝜽</m:t>
                            </m:r>
                          </m:e>
                        </m:d>
                        <m:r>
                          <a:rPr lang="en-US">
                            <a:latin typeface="Cambria Math" panose="02040503050406030204" pitchFamily="18" charset="0"/>
                          </a:rPr>
                          <m:t>,</m:t>
                        </m:r>
                        <m:r>
                          <a:rPr lang="en-US" b="1" i="1">
                            <a:latin typeface="Cambria Math" panose="02040503050406030204" pitchFamily="18" charset="0"/>
                          </a:rPr>
                          <m:t>𝜽</m:t>
                        </m:r>
                      </m:e>
                    </m:d>
                  </m:oMath>
                </a14:m>
                <a:r>
                  <a:rPr lang="en-US" altLang="zh-CN" dirty="0"/>
                  <a:t>,</a:t>
                </a:r>
                <a:r>
                  <a:rPr lang="zh-CN" altLang="en-US" dirty="0"/>
                  <a:t> </a:t>
                </a:r>
                <a14:m>
                  <m:oMath xmlns:m="http://schemas.openxmlformats.org/officeDocument/2006/math">
                    <m:r>
                      <a:rPr lang="en-US" b="1" i="1">
                        <a:latin typeface="Cambria Math" panose="02040503050406030204" pitchFamily="18" charset="0"/>
                      </a:rPr>
                      <m:t>𝑼</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𝑁</m:t>
                        </m:r>
                      </m:sup>
                    </m:sSup>
                  </m:oMath>
                </a14:m>
                <a:r>
                  <a:rPr lang="zh-CN" altLang="en-US" i="1" dirty="0"/>
                  <a:t>              </a:t>
                </a:r>
                <a14:m>
                  <m:oMath xmlns:m="http://schemas.openxmlformats.org/officeDocument/2006/math">
                    <m:r>
                      <a:rPr lang="en-US" b="1" i="1" smtClean="0">
                        <a:latin typeface="Cambria Math" panose="02040503050406030204" pitchFamily="18" charset="0"/>
                      </a:rPr>
                      <m:t>𝜽</m:t>
                    </m:r>
                    <m:r>
                      <a:rPr lang="en-US" altLang="zh-CN" b="1"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𝜶</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oMath>
                </a14:m>
                <a:endParaRPr lang="en-US" i="1" dirty="0"/>
              </a:p>
              <a:p>
                <a:pPr>
                  <a:lnSpc>
                    <a:spcPct val="150000"/>
                  </a:lnSpc>
                </a:pP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𝑂</m:t>
                        </m:r>
                      </m:e>
                    </m:acc>
                    <m:d>
                      <m:dPr>
                        <m:ctrlPr>
                          <a:rPr lang="en-US" i="1" smtClean="0">
                            <a:latin typeface="Cambria Math" panose="02040503050406030204" pitchFamily="18" charset="0"/>
                          </a:rPr>
                        </m:ctrlPr>
                      </m:dPr>
                      <m:e>
                        <m:r>
                          <a:rPr lang="en-US" b="1" i="1">
                            <a:latin typeface="Cambria Math" panose="02040503050406030204" pitchFamily="18" charset="0"/>
                          </a:rPr>
                          <m:t>𝜽</m:t>
                        </m:r>
                      </m:e>
                    </m:d>
                  </m:oMath>
                </a14:m>
                <a:r>
                  <a:rPr lang="en-US" dirty="0">
                    <a:effectLst/>
                  </a:rPr>
                  <a:t> </a:t>
                </a:r>
                <a14:m>
                  <m:oMath xmlns:m="http://schemas.openxmlformats.org/officeDocument/2006/math">
                    <m:r>
                      <a:rPr lang="en-US" altLang="zh-CN" b="0" i="0"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a:latin typeface="Cambria Math" panose="02040503050406030204" pitchFamily="18" charset="0"/>
                          </a:rPr>
                          <m:t>𝑂</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𝜶</m:t>
                        </m:r>
                        <m:r>
                          <a:rPr lang="en-US"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 </m:t>
                        </m:r>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𝑠𝑖𝑚</m:t>
                                </m:r>
                                <m:r>
                                  <a:rPr lang="en-US" altLang="zh-CN" b="0" i="1" smtClean="0">
                                    <a:latin typeface="Cambria Math" panose="02040503050406030204" pitchFamily="18" charset="0"/>
                                  </a:rPr>
                                  <m:t>,</m:t>
                                </m:r>
                                <m:r>
                                  <a:rPr lang="en-US" altLang="zh-CN" i="1">
                                    <a:latin typeface="Cambria Math" panose="02040503050406030204" pitchFamily="18" charset="0"/>
                                  </a:rPr>
                                  <m:t>𝑗</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rPr>
                                      <m:t>0</m:t>
                                    </m:r>
                                  </m:sub>
                                </m:sSub>
                                <m:r>
                                  <m:rPr>
                                    <m:nor/>
                                  </m:rPr>
                                  <a:rPr lang="en-US" altLang="zh-CN" b="0" i="1" smtClean="0">
                                    <a:latin typeface="Cambria Math" panose="02040503050406030204" pitchFamily="18" charset="0"/>
                                  </a:rPr>
                                  <m:t>g</m:t>
                                </m:r>
                                <m:r>
                                  <m:rPr>
                                    <m:nor/>
                                  </m:rPr>
                                  <a:rPr lang="en-US" altLang="zh-CN" i="1" baseline="-25000" dirty="0">
                                    <a:solidFill>
                                      <a:srgbClr val="000000"/>
                                    </a:solidFill>
                                    <a:latin typeface="Times New Roman" panose="02020603050405020304" pitchFamily="18" charset="0"/>
                                    <a:cs typeface="Times New Roman" panose="02020603050405020304" pitchFamily="18" charset="0"/>
                                  </a:rPr>
                                  <m:t>0</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rPr>
                                      <m:t>1</m:t>
                                    </m:r>
                                  </m:sub>
                                </m:sSub>
                                <m:r>
                                  <m:rPr>
                                    <m:nor/>
                                  </m:rPr>
                                  <a:rPr lang="en-US" i="1" dirty="0">
                                    <a:solidFill>
                                      <a:srgbClr val="000000"/>
                                    </a:solidFill>
                                    <a:latin typeface="Times New Roman" panose="02020603050405020304" pitchFamily="18" charset="0"/>
                                    <a:cs typeface="Times New Roman" panose="02020603050405020304" pitchFamily="18" charset="0"/>
                                  </a:rPr>
                                  <m:t>a</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rPr>
                                      <m:t>2</m:t>
                                    </m:r>
                                  </m:sub>
                                </m:sSub>
                                <m:r>
                                  <m:rPr>
                                    <m:nor/>
                                  </m:rPr>
                                  <a:rPr lang="en-US" altLang="zh-CN" i="1" dirty="0">
                                    <a:solidFill>
                                      <a:srgbClr val="000000"/>
                                    </a:solidFill>
                                    <a:latin typeface="Times New Roman" panose="02020603050405020304" pitchFamily="18" charset="0"/>
                                    <a:cs typeface="Times New Roman" panose="02020603050405020304" pitchFamily="18" charset="0"/>
                                  </a:rPr>
                                  <m:t>h</m:t>
                                </m:r>
                                <m:r>
                                  <m:rPr>
                                    <m:nor/>
                                  </m:rPr>
                                  <a:rPr lang="en-US" altLang="zh-CN" i="1" baseline="-25000" dirty="0">
                                    <a:solidFill>
                                      <a:srgbClr val="000000"/>
                                    </a:solidFill>
                                    <a:latin typeface="Times New Roman" panose="02020603050405020304" pitchFamily="18" charset="0"/>
                                    <a:cs typeface="Times New Roman" panose="02020603050405020304" pitchFamily="18" charset="0"/>
                                  </a:rPr>
                                  <m:t>0</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rPr>
                                      <m:t>3</m:t>
                                    </m:r>
                                  </m:sub>
                                </m:sSub>
                                <m:r>
                                  <m:rPr>
                                    <m:nor/>
                                  </m:rPr>
                                  <a:rPr lang="en-US" altLang="zh-CN" i="1" dirty="0">
                                    <a:solidFill>
                                      <a:srgbClr val="000000"/>
                                    </a:solidFill>
                                    <a:latin typeface="Times New Roman" panose="02020603050405020304" pitchFamily="18" charset="0"/>
                                    <a:cs typeface="Times New Roman" panose="02020603050405020304" pitchFamily="18" charset="0"/>
                                  </a:rPr>
                                  <m:t>g</m:t>
                                </m:r>
                                <m:r>
                                  <m:rPr>
                                    <m:nor/>
                                  </m:rPr>
                                  <a:rPr lang="en-US" altLang="zh-CN" i="1" baseline="-25000" dirty="0">
                                    <a:solidFill>
                                      <a:srgbClr val="000000"/>
                                    </a:solidFill>
                                    <a:latin typeface="Times New Roman" panose="02020603050405020304" pitchFamily="18" charset="0"/>
                                    <a:cs typeface="Times New Roman" panose="02020603050405020304" pitchFamily="18" charset="0"/>
                                  </a:rPr>
                                  <m:t>sat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rPr>
                                      <m:t>4</m:t>
                                    </m:r>
                                  </m:sub>
                                </m:sSub>
                                <m:r>
                                  <m:rPr>
                                    <m:nor/>
                                  </m:rPr>
                                  <a:rPr lang="en-US" i="1" dirty="0">
                                    <a:latin typeface="Times New Roman" panose="02020603050405020304" pitchFamily="18" charset="0"/>
                                    <a:cs typeface="Times New Roman" panose="02020603050405020304" pitchFamily="18" charset="0"/>
                                  </a:rPr>
                                  <m:t>n</m:t>
                                </m:r>
                                <m:r>
                                  <m:rPr>
                                    <m:nor/>
                                  </m:rPr>
                                  <a:rPr lang="en-US" altLang="zh-CN" b="0" i="1" dirty="0" smtClean="0">
                                    <a:latin typeface="Times New Roman" panose="020206030504050203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rPr>
                                  <m:t> </m:t>
                                </m:r>
                              </m:e>
                            </m:d>
                            <m:r>
                              <a:rPr lang="en-US" altLang="zh-CN" i="1">
                                <a:latin typeface="Cambria Math" panose="02040503050406030204" pitchFamily="18" charset="0"/>
                              </a:rPr>
                              <m:t>]</m:t>
                            </m:r>
                          </m:e>
                          <m:sup>
                            <m:r>
                              <a:rPr lang="en-US" altLang="zh-CN" i="1">
                                <a:latin typeface="Cambria Math" panose="02040503050406030204" pitchFamily="18" charset="0"/>
                              </a:rPr>
                              <m:t>2</m:t>
                            </m:r>
                          </m:sup>
                        </m:sSup>
                      </m:e>
                    </m:nary>
                  </m:oMath>
                </a14:m>
                <a:endParaRPr lang="en-US" altLang="zh-CN"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altLang="zh-CN" b="0" i="1" smtClean="0">
                          <a:solidFill>
                            <a:srgbClr val="4E2A84"/>
                          </a:solidFill>
                          <a:latin typeface="Cambria Math" panose="02040503050406030204" pitchFamily="18" charset="0"/>
                        </a:rPr>
                        <m:t>𝑆𝑒𝑛𝑠𝑖𝑡𝑖𝑣𝑖𝑡𝑦</m:t>
                      </m:r>
                      <m:r>
                        <a:rPr lang="en-US" altLang="zh-CN" b="0" i="1" smtClean="0">
                          <a:solidFill>
                            <a:srgbClr val="4E2A84"/>
                          </a:solidFill>
                          <a:latin typeface="Cambria Math" panose="02040503050406030204" pitchFamily="18" charset="0"/>
                        </a:rPr>
                        <m:t>(</m:t>
                      </m:r>
                      <m:sSub>
                        <m:sSubPr>
                          <m:ctrlPr>
                            <a:rPr lang="en-US" altLang="zh-CN" i="1">
                              <a:solidFill>
                                <a:srgbClr val="4E2A84"/>
                              </a:solidFill>
                              <a:latin typeface="Cambria Math" panose="02040503050406030204" pitchFamily="18" charset="0"/>
                            </a:rPr>
                          </m:ctrlPr>
                        </m:sSubPr>
                        <m:e>
                          <m:r>
                            <a:rPr lang="en-US" altLang="zh-CN" i="1">
                              <a:solidFill>
                                <a:srgbClr val="4E2A84"/>
                              </a:solidFill>
                              <a:latin typeface="Cambria Math" panose="02040503050406030204" pitchFamily="18" charset="0"/>
                              <a:ea typeface="Cambria Math" panose="02040503050406030204" pitchFamily="18" charset="0"/>
                            </a:rPr>
                            <m:t>𝛼</m:t>
                          </m:r>
                        </m:e>
                        <m:sub>
                          <m:r>
                            <a:rPr lang="en-US" altLang="zh-CN" i="1">
                              <a:solidFill>
                                <a:srgbClr val="4E2A84"/>
                              </a:solidFill>
                              <a:latin typeface="Cambria Math" panose="02040503050406030204" pitchFamily="18" charset="0"/>
                            </a:rPr>
                            <m:t>𝑖</m:t>
                          </m:r>
                        </m:sub>
                      </m:sSub>
                      <m:r>
                        <a:rPr lang="en-US" altLang="zh-CN" b="0" i="1" smtClean="0">
                          <a:solidFill>
                            <a:srgbClr val="4E2A84"/>
                          </a:solidFill>
                          <a:latin typeface="Cambria Math" panose="02040503050406030204" pitchFamily="18" charset="0"/>
                        </a:rPr>
                        <m:t>)=</m:t>
                      </m:r>
                      <m:r>
                        <a:rPr lang="zh-CN" altLang="en-US" b="0" i="1" smtClean="0">
                          <a:solidFill>
                            <a:srgbClr val="4E2A84"/>
                          </a:solidFill>
                          <a:latin typeface="Cambria Math" panose="02040503050406030204" pitchFamily="18" charset="0"/>
                        </a:rPr>
                        <m:t> </m:t>
                      </m:r>
                      <m:f>
                        <m:fPr>
                          <m:ctrlPr>
                            <a:rPr lang="en-US" altLang="zh-CN" b="0" i="1" smtClean="0">
                              <a:solidFill>
                                <a:srgbClr val="4E2A84"/>
                              </a:solidFill>
                              <a:latin typeface="Cambria Math" panose="02040503050406030204" pitchFamily="18" charset="0"/>
                            </a:rPr>
                          </m:ctrlPr>
                        </m:fPr>
                        <m:num>
                          <m:r>
                            <a:rPr lang="en-US" altLang="zh-CN" i="1">
                              <a:solidFill>
                                <a:srgbClr val="4E2A84"/>
                              </a:solidFill>
                              <a:latin typeface="Cambria Math" panose="02040503050406030204" pitchFamily="18" charset="0"/>
                              <a:ea typeface="Cambria Math" panose="02040503050406030204" pitchFamily="18" charset="0"/>
                            </a:rPr>
                            <m:t>𝜕</m:t>
                          </m:r>
                          <m:acc>
                            <m:accPr>
                              <m:chr m:val="̂"/>
                              <m:ctrlPr>
                                <a:rPr lang="en-US" i="1">
                                  <a:solidFill>
                                    <a:srgbClr val="4E2A84"/>
                                  </a:solidFill>
                                  <a:latin typeface="Cambria Math" panose="02040503050406030204" pitchFamily="18" charset="0"/>
                                </a:rPr>
                              </m:ctrlPr>
                            </m:accPr>
                            <m:e>
                              <m:r>
                                <a:rPr lang="en-US" i="1">
                                  <a:solidFill>
                                    <a:srgbClr val="4E2A84"/>
                                  </a:solidFill>
                                  <a:latin typeface="Cambria Math" panose="02040503050406030204" pitchFamily="18" charset="0"/>
                                </a:rPr>
                                <m:t>𝑂</m:t>
                              </m:r>
                            </m:e>
                          </m:acc>
                          <m:d>
                            <m:dPr>
                              <m:ctrlPr>
                                <a:rPr lang="en-US" i="1">
                                  <a:solidFill>
                                    <a:srgbClr val="4E2A84"/>
                                  </a:solidFill>
                                  <a:latin typeface="Cambria Math" panose="02040503050406030204" pitchFamily="18" charset="0"/>
                                </a:rPr>
                              </m:ctrlPr>
                            </m:dPr>
                            <m:e>
                              <m:r>
                                <a:rPr lang="en-US" b="1" i="1" smtClean="0">
                                  <a:solidFill>
                                    <a:srgbClr val="4E2A85"/>
                                  </a:solidFill>
                                  <a:latin typeface="Cambria Math" panose="02040503050406030204" pitchFamily="18" charset="0"/>
                                  <a:ea typeface="Cambria Math" panose="02040503050406030204" pitchFamily="18" charset="0"/>
                                </a:rPr>
                                <m:t>𝜶</m:t>
                              </m:r>
                              <m:r>
                                <m:rPr>
                                  <m:nor/>
                                </m:rPr>
                                <a:rPr lang="en-US">
                                  <a:solidFill>
                                    <a:srgbClr val="4E2A84"/>
                                  </a:solidFill>
                                  <a:latin typeface="Cambria Math" panose="02040503050406030204" pitchFamily="18" charset="0"/>
                                  <a:ea typeface="Cambria Math" panose="02040503050406030204" pitchFamily="18" charset="0"/>
                                </a:rPr>
                                <m:t>⊙</m:t>
                              </m:r>
                              <m:r>
                                <a:rPr lang="en-US" b="1" i="1">
                                  <a:solidFill>
                                    <a:srgbClr val="4E2A84"/>
                                  </a:solidFill>
                                  <a:latin typeface="Cambria Math" panose="02040503050406030204" pitchFamily="18" charset="0"/>
                                </a:rPr>
                                <m:t>𝒙</m:t>
                              </m:r>
                              <m:r>
                                <a:rPr lang="en-US" i="1">
                                  <a:solidFill>
                                    <a:srgbClr val="4E2A84"/>
                                  </a:solidFill>
                                  <a:latin typeface="Cambria Math" panose="02040503050406030204" pitchFamily="18" charset="0"/>
                                </a:rPr>
                                <m:t> </m:t>
                              </m:r>
                            </m:e>
                          </m:d>
                        </m:num>
                        <m:den>
                          <m:r>
                            <a:rPr lang="en-US" altLang="zh-CN" i="1">
                              <a:solidFill>
                                <a:srgbClr val="4E2A84"/>
                              </a:solidFill>
                              <a:latin typeface="Cambria Math" panose="02040503050406030204" pitchFamily="18" charset="0"/>
                              <a:ea typeface="Cambria Math" panose="02040503050406030204" pitchFamily="18" charset="0"/>
                            </a:rPr>
                            <m:t>𝜕</m:t>
                          </m:r>
                          <m:sSub>
                            <m:sSubPr>
                              <m:ctrlPr>
                                <a:rPr lang="en-US" altLang="zh-CN" i="1">
                                  <a:solidFill>
                                    <a:srgbClr val="4E2A84"/>
                                  </a:solidFill>
                                  <a:latin typeface="Cambria Math" panose="02040503050406030204" pitchFamily="18" charset="0"/>
                                </a:rPr>
                              </m:ctrlPr>
                            </m:sSubPr>
                            <m:e>
                              <m:r>
                                <a:rPr lang="en-US" altLang="zh-CN" i="1">
                                  <a:solidFill>
                                    <a:srgbClr val="4E2A84"/>
                                  </a:solidFill>
                                  <a:latin typeface="Cambria Math" panose="02040503050406030204" pitchFamily="18" charset="0"/>
                                  <a:ea typeface="Cambria Math" panose="02040503050406030204" pitchFamily="18" charset="0"/>
                                </a:rPr>
                                <m:t>𝛼</m:t>
                              </m:r>
                            </m:e>
                            <m:sub>
                              <m:r>
                                <a:rPr lang="en-US" altLang="zh-CN" i="1">
                                  <a:solidFill>
                                    <a:srgbClr val="4E2A84"/>
                                  </a:solidFill>
                                  <a:latin typeface="Cambria Math" panose="02040503050406030204" pitchFamily="18" charset="0"/>
                                </a:rPr>
                                <m:t>𝑖</m:t>
                              </m:r>
                            </m:sub>
                          </m:sSub>
                        </m:den>
                      </m:f>
                    </m:oMath>
                  </m:oMathPara>
                </a14:m>
                <a:endParaRPr lang="en-US" altLang="zh-CN" b="0" dirty="0"/>
              </a:p>
            </p:txBody>
          </p:sp>
        </mc:Choice>
        <mc:Fallback xmlns="">
          <p:sp>
            <p:nvSpPr>
              <p:cNvPr id="28" name="TextBox 27">
                <a:extLst>
                  <a:ext uri="{FF2B5EF4-FFF2-40B4-BE49-F238E27FC236}">
                    <a16:creationId xmlns:a16="http://schemas.microsoft.com/office/drawing/2014/main" id="{13EA6FE2-DB03-F7F0-6810-3DC147AB98DB}"/>
                  </a:ext>
                </a:extLst>
              </p:cNvPr>
              <p:cNvSpPr txBox="1">
                <a:spLocks noRot="1" noChangeAspect="1" noMove="1" noResize="1" noEditPoints="1" noAdjustHandles="1" noChangeArrowheads="1" noChangeShapeType="1" noTextEdit="1"/>
              </p:cNvSpPr>
              <p:nvPr/>
            </p:nvSpPr>
            <p:spPr>
              <a:xfrm>
                <a:off x="4376163" y="4037119"/>
                <a:ext cx="7096479" cy="1935402"/>
              </a:xfrm>
              <a:prstGeom prst="rect">
                <a:avLst/>
              </a:prstGeom>
              <a:blipFill>
                <a:blip r:embed="rId6"/>
                <a:stretch>
                  <a:fillRect l="-142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4BB255EC-2A8F-73BE-6738-A8007A78FB40}"/>
              </a:ext>
            </a:extLst>
          </p:cNvPr>
          <p:cNvSpPr txBox="1"/>
          <p:nvPr/>
        </p:nvSpPr>
        <p:spPr>
          <a:xfrm>
            <a:off x="7448067" y="666082"/>
            <a:ext cx="6142776" cy="369332"/>
          </a:xfrm>
          <a:prstGeom prst="rect">
            <a:avLst/>
          </a:prstGeom>
          <a:noFill/>
        </p:spPr>
        <p:txBody>
          <a:bodyPr wrap="square">
            <a:spAutoFit/>
          </a:bodyPr>
          <a:lstStyle/>
          <a:p>
            <a:r>
              <a:rPr lang="en-US" altLang="zh-CN" sz="1800" dirty="0" err="1">
                <a:latin typeface="Times New Roman Regular" panose="02020603050405020304" charset="0"/>
                <a:cs typeface="Times New Roman Regular" panose="02020603050405020304" charset="0"/>
              </a:rPr>
              <a:t>Kalidindi’s</a:t>
            </a:r>
            <a:r>
              <a:rPr lang="zh-CN" altLang="en-US" sz="1800" dirty="0">
                <a:latin typeface="Times New Roman Regular" panose="02020603050405020304" charset="0"/>
                <a:cs typeface="Times New Roman Regular" panose="02020603050405020304" charset="0"/>
              </a:rPr>
              <a:t> </a:t>
            </a:r>
            <a:r>
              <a:rPr lang="en-US" altLang="zh-CN" dirty="0">
                <a:latin typeface="Times New Roman Regular" panose="02020603050405020304" charset="0"/>
                <a:cs typeface="Times New Roman Regular" panose="02020603050405020304" charset="0"/>
              </a:rPr>
              <a:t>constitutive</a:t>
            </a:r>
            <a:r>
              <a:rPr lang="zh-CN" altLang="en-US" sz="1800" dirty="0">
                <a:latin typeface="Times New Roman Regular" panose="02020603050405020304" charset="0"/>
                <a:cs typeface="Times New Roman Regular" panose="02020603050405020304" charset="0"/>
              </a:rPr>
              <a:t> </a:t>
            </a:r>
            <a:r>
              <a:rPr lang="en-US" altLang="zh-CN" sz="1800" dirty="0">
                <a:latin typeface="Times New Roman Regular" panose="02020603050405020304" charset="0"/>
                <a:cs typeface="Times New Roman Regular" panose="02020603050405020304" charset="0"/>
              </a:rPr>
              <a:t>model</a:t>
            </a:r>
            <a:endParaRPr lang="en-US" dirty="0"/>
          </a:p>
        </p:txBody>
      </p:sp>
      <p:sp>
        <p:nvSpPr>
          <p:cNvPr id="33" name="Right Arrow 32">
            <a:extLst>
              <a:ext uri="{FF2B5EF4-FFF2-40B4-BE49-F238E27FC236}">
                <a16:creationId xmlns:a16="http://schemas.microsoft.com/office/drawing/2014/main" id="{3C3B62BB-35CC-B414-8249-91CF8DFDE9F0}"/>
              </a:ext>
            </a:extLst>
          </p:cNvPr>
          <p:cNvSpPr/>
          <p:nvPr/>
        </p:nvSpPr>
        <p:spPr>
          <a:xfrm>
            <a:off x="7550648" y="2769136"/>
            <a:ext cx="373755" cy="3133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6B1A94-59B9-CBF8-7246-40BD38F66AD8}"/>
                  </a:ext>
                </a:extLst>
              </p:cNvPr>
              <p:cNvSpPr txBox="1"/>
              <p:nvPr/>
            </p:nvSpPr>
            <p:spPr>
              <a:xfrm>
                <a:off x="8052390" y="2640430"/>
                <a:ext cx="2724336" cy="968470"/>
              </a:xfrm>
              <a:prstGeom prst="rect">
                <a:avLst/>
              </a:prstGeom>
              <a:noFill/>
            </p:spPr>
            <p:txBody>
              <a:bodyPr wrap="none" lIns="0" tIns="0" rIns="0" bIns="0" rtlCol="0">
                <a:spAutoFit/>
              </a:bodyPr>
              <a:lstStyle/>
              <a:p>
                <a:pPr>
                  <a:lnSpc>
                    <a:spcPct val="120000"/>
                  </a:lnSpc>
                </a:pPr>
                <a:r>
                  <a:rPr lang="en-US" altLang="zh-CN" b="0" dirty="0">
                    <a:latin typeface="Times New Roman" panose="02020603050405020304" pitchFamily="18" charset="0"/>
                    <a:cs typeface="Times New Roman" panose="02020603050405020304" pitchFamily="18" charset="0"/>
                  </a:rPr>
                  <a:t>Material</a:t>
                </a:r>
                <a:r>
                  <a:rPr lang="zh-CN" altLang="en-US" b="0" dirty="0">
                    <a:latin typeface="Times New Roman" panose="02020603050405020304" pitchFamily="18" charset="0"/>
                    <a:cs typeface="Times New Roman" panose="02020603050405020304" pitchFamily="18" charset="0"/>
                  </a:rPr>
                  <a:t> </a:t>
                </a:r>
                <a:r>
                  <a:rPr lang="en-US" altLang="zh-CN" b="0" dirty="0">
                    <a:latin typeface="Times New Roman" panose="02020603050405020304" pitchFamily="18" charset="0"/>
                    <a:cs typeface="Times New Roman" panose="02020603050405020304" pitchFamily="18" charset="0"/>
                  </a:rPr>
                  <a:t>parameters:</a:t>
                </a:r>
                <a:r>
                  <a:rPr lang="zh-CN" altLang="en-US" b="0" dirty="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rPr>
                      <m:t>𝜽</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𝑀</m:t>
                        </m:r>
                      </m:sup>
                    </m:sSup>
                  </m:oMath>
                </a14:m>
                <a:endParaRPr lang="en-US" dirty="0">
                  <a:latin typeface="Times New Roman" panose="02020603050405020304" pitchFamily="18" charset="0"/>
                </a:endParaRPr>
              </a:p>
              <a:p>
                <a:pPr>
                  <a:lnSpc>
                    <a:spcPct val="120000"/>
                  </a:lnSpc>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𝜽</m:t>
                      </m:r>
                      <m:r>
                        <a:rPr lang="en-US" altLang="zh-CN" b="1" i="1">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𝜶</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𝑟𝑒𝑓</m:t>
                          </m:r>
                        </m:sub>
                      </m:sSub>
                    </m:oMath>
                  </m:oMathPara>
                </a14:m>
                <a:endParaRPr lang="en-US" i="1" dirty="0"/>
              </a:p>
              <a:p>
                <a:endParaRPr lang="en-US" dirty="0"/>
              </a:p>
            </p:txBody>
          </p:sp>
        </mc:Choice>
        <mc:Fallback xmlns="">
          <p:sp>
            <p:nvSpPr>
              <p:cNvPr id="34" name="TextBox 33">
                <a:extLst>
                  <a:ext uri="{FF2B5EF4-FFF2-40B4-BE49-F238E27FC236}">
                    <a16:creationId xmlns:a16="http://schemas.microsoft.com/office/drawing/2014/main" id="{996B1A94-59B9-CBF8-7246-40BD38F66AD8}"/>
                  </a:ext>
                </a:extLst>
              </p:cNvPr>
              <p:cNvSpPr txBox="1">
                <a:spLocks noRot="1" noChangeAspect="1" noMove="1" noResize="1" noEditPoints="1" noAdjustHandles="1" noChangeArrowheads="1" noChangeShapeType="1" noTextEdit="1"/>
              </p:cNvSpPr>
              <p:nvPr/>
            </p:nvSpPr>
            <p:spPr>
              <a:xfrm>
                <a:off x="8052390" y="2640430"/>
                <a:ext cx="2724336" cy="968470"/>
              </a:xfrm>
              <a:prstGeom prst="rect">
                <a:avLst/>
              </a:prstGeom>
              <a:blipFill>
                <a:blip r:embed="rId7"/>
                <a:stretch>
                  <a:fillRect l="-5116" t="-3846" r="-930"/>
                </a:stretch>
              </a:blipFill>
            </p:spPr>
            <p:txBody>
              <a:bodyPr/>
              <a:lstStyle/>
              <a:p>
                <a:r>
                  <a:rPr lang="en-US">
                    <a:noFill/>
                  </a:rPr>
                  <a:t> </a:t>
                </a:r>
              </a:p>
            </p:txBody>
          </p:sp>
        </mc:Fallback>
      </mc:AlternateContent>
      <p:sp>
        <p:nvSpPr>
          <p:cNvPr id="35" name="Right Arrow 34">
            <a:extLst>
              <a:ext uri="{FF2B5EF4-FFF2-40B4-BE49-F238E27FC236}">
                <a16:creationId xmlns:a16="http://schemas.microsoft.com/office/drawing/2014/main" id="{6338E8EE-E8F7-3C1D-A683-0F4DD6BAF1F6}"/>
              </a:ext>
            </a:extLst>
          </p:cNvPr>
          <p:cNvSpPr/>
          <p:nvPr/>
        </p:nvSpPr>
        <p:spPr>
          <a:xfrm>
            <a:off x="4095261" y="3608900"/>
            <a:ext cx="373755" cy="3133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C19747-1730-C3A2-D638-6687A3FC4D4B}"/>
                  </a:ext>
                </a:extLst>
              </p:cNvPr>
              <p:cNvSpPr txBox="1"/>
              <p:nvPr/>
            </p:nvSpPr>
            <p:spPr>
              <a:xfrm>
                <a:off x="4544435" y="3552963"/>
                <a:ext cx="7427338" cy="391646"/>
              </a:xfrm>
              <a:prstGeom prst="rect">
                <a:avLst/>
              </a:prstGeom>
              <a:noFill/>
            </p:spPr>
            <p:txBody>
              <a:bodyPr wrap="square">
                <a:spAutoFit/>
              </a:bodyPr>
              <a:lstStyle/>
              <a:p>
                <a:r>
                  <a:rPr lang="en-US" altLang="zh-CN" dirty="0">
                    <a:latin typeface="Cambria Math" panose="02040503050406030204" pitchFamily="18" charset="0"/>
                  </a:rPr>
                  <a:t>Effect</a:t>
                </a:r>
                <a:r>
                  <a:rPr lang="zh-CN" altLang="en-US" dirty="0">
                    <a:latin typeface="Cambria Math" panose="02040503050406030204" pitchFamily="18" charset="0"/>
                  </a:rPr>
                  <a:t> </a:t>
                </a:r>
                <a:r>
                  <a:rPr lang="en-US" altLang="zh-CN" dirty="0">
                    <a:latin typeface="Cambria Math" panose="02040503050406030204" pitchFamily="18" charset="0"/>
                  </a:rPr>
                  <a:t>of</a:t>
                </a:r>
                <a:r>
                  <a:rPr lang="zh-CN" altLang="en-US" dirty="0">
                    <a:latin typeface="Cambria Math" panose="02040503050406030204" pitchFamily="18" charset="0"/>
                  </a:rPr>
                  <a:t> </a:t>
                </a:r>
                <a14:m>
                  <m:oMath xmlns:m="http://schemas.openxmlformats.org/officeDocument/2006/math">
                    <m:sSub>
                      <m:sSubPr>
                        <m:ctrlPr>
                          <a:rPr lang="en-US" altLang="zh-CN" i="1" smtClean="0">
                            <a:solidFill>
                              <a:srgbClr val="4E2A84"/>
                            </a:solidFill>
                            <a:latin typeface="Cambria Math" panose="02040503050406030204" pitchFamily="18" charset="0"/>
                          </a:rPr>
                        </m:ctrlPr>
                      </m:sSubPr>
                      <m:e>
                        <m:r>
                          <a:rPr lang="en-US" b="0" i="1">
                            <a:solidFill>
                              <a:srgbClr val="4E2A84"/>
                            </a:solidFill>
                            <a:latin typeface="Cambria Math" panose="02040503050406030204" pitchFamily="18" charset="0"/>
                          </a:rPr>
                          <m:t>𝜃</m:t>
                        </m:r>
                      </m:e>
                      <m:sub>
                        <m:r>
                          <a:rPr lang="en-US" altLang="zh-CN" b="0" i="1" smtClean="0">
                            <a:solidFill>
                              <a:srgbClr val="4E2A84"/>
                            </a:solidFill>
                            <a:latin typeface="Cambria Math" panose="02040503050406030204" pitchFamily="18" charset="0"/>
                          </a:rPr>
                          <m:t>𝑖</m:t>
                        </m:r>
                      </m:sub>
                    </m:sSub>
                    <m:r>
                      <a:rPr lang="en-US" altLang="zh-CN" i="1">
                        <a:solidFill>
                          <a:srgbClr val="4E2A84"/>
                        </a:solidFill>
                        <a:latin typeface="Cambria Math" panose="02040503050406030204" pitchFamily="18" charset="0"/>
                      </a:rPr>
                      <m:t> </m:t>
                    </m:r>
                  </m:oMath>
                </a14:m>
                <a:r>
                  <a:rPr lang="en-US" altLang="zh-CN" dirty="0">
                    <a:latin typeface="Cambria Math" panose="02040503050406030204" pitchFamily="18" charset="0"/>
                  </a:rPr>
                  <a:t>on</a:t>
                </a:r>
                <a:r>
                  <a:rPr lang="zh-CN" altLang="en-US" dirty="0">
                    <a:latin typeface="Cambria Math" panose="02040503050406030204" pitchFamily="18" charset="0"/>
                  </a:rPr>
                  <a:t> </a:t>
                </a:r>
                <a14:m>
                  <m:oMath xmlns:m="http://schemas.openxmlformats.org/officeDocument/2006/math">
                    <m:acc>
                      <m:accPr>
                        <m:chr m:val="̂"/>
                        <m:ctrlPr>
                          <a:rPr lang="en-US" i="1" smtClean="0">
                            <a:solidFill>
                              <a:srgbClr val="4E2A84"/>
                            </a:solidFill>
                            <a:latin typeface="Cambria Math" panose="02040503050406030204" pitchFamily="18" charset="0"/>
                          </a:rPr>
                        </m:ctrlPr>
                      </m:accPr>
                      <m:e>
                        <m:r>
                          <a:rPr lang="en-US" i="1">
                            <a:solidFill>
                              <a:srgbClr val="4E2A84"/>
                            </a:solidFill>
                            <a:latin typeface="Cambria Math" panose="02040503050406030204" pitchFamily="18" charset="0"/>
                          </a:rPr>
                          <m:t>𝑂</m:t>
                        </m:r>
                      </m:e>
                    </m:acc>
                    <m:d>
                      <m:dPr>
                        <m:ctrlPr>
                          <a:rPr lang="en-US" i="1" smtClean="0">
                            <a:solidFill>
                              <a:srgbClr val="4E2A84"/>
                            </a:solidFill>
                            <a:latin typeface="Cambria Math" panose="02040503050406030204" pitchFamily="18" charset="0"/>
                          </a:rPr>
                        </m:ctrlPr>
                      </m:dPr>
                      <m:e>
                        <m:r>
                          <a:rPr lang="en-US" b="1" i="1">
                            <a:solidFill>
                              <a:srgbClr val="4E2A84"/>
                            </a:solidFill>
                            <a:latin typeface="Cambria Math" panose="02040503050406030204" pitchFamily="18" charset="0"/>
                          </a:rPr>
                          <m:t>𝜽</m:t>
                        </m:r>
                      </m:e>
                    </m:d>
                  </m:oMath>
                </a14:m>
                <a:r>
                  <a:rPr lang="zh-CN" altLang="en-US" dirty="0">
                    <a:solidFill>
                      <a:srgbClr val="4E2A84"/>
                    </a:solidFill>
                    <a:latin typeface="Cambria Math" panose="02040503050406030204" pitchFamily="18" charset="0"/>
                  </a:rPr>
                  <a:t> </a:t>
                </a:r>
                <a:r>
                  <a:rPr lang="en-US" altLang="zh-CN" dirty="0">
                    <a:solidFill>
                      <a:srgbClr val="4E2A84"/>
                    </a:solidFill>
                    <a:latin typeface="Cambria Math" panose="02040503050406030204" pitchFamily="18" charset="0"/>
                  </a:rPr>
                  <a:t>(</a:t>
                </a:r>
                <a14:m>
                  <m:oMath xmlns:m="http://schemas.openxmlformats.org/officeDocument/2006/math">
                    <m:sSub>
                      <m:sSubPr>
                        <m:ctrlPr>
                          <a:rPr lang="en-US" altLang="zh-CN" i="1" dirty="0" smtClean="0">
                            <a:solidFill>
                              <a:srgbClr val="4E2A84"/>
                            </a:solidFill>
                            <a:latin typeface="Cambria Math" panose="02040503050406030204" pitchFamily="18" charset="0"/>
                          </a:rPr>
                        </m:ctrlPr>
                      </m:sSubPr>
                      <m:e>
                        <m:acc>
                          <m:accPr>
                            <m:chr m:val="̅"/>
                            <m:ctrlPr>
                              <a:rPr lang="en-US" altLang="zh-CN" i="1" dirty="0" smtClean="0">
                                <a:solidFill>
                                  <a:srgbClr val="4E2A84"/>
                                </a:solidFill>
                                <a:latin typeface="Cambria Math" panose="02040503050406030204" pitchFamily="18" charset="0"/>
                              </a:rPr>
                            </m:ctrlPr>
                          </m:accPr>
                          <m:e>
                            <m:r>
                              <a:rPr lang="en-US" altLang="zh-CN" i="1" dirty="0" smtClean="0">
                                <a:solidFill>
                                  <a:srgbClr val="4E2A84"/>
                                </a:solidFill>
                                <a:latin typeface="Cambria Math" panose="02040503050406030204" pitchFamily="18" charset="0"/>
                                <a:ea typeface="Cambria Math" panose="02040503050406030204" pitchFamily="18" charset="0"/>
                              </a:rPr>
                              <m:t>𝜎</m:t>
                            </m:r>
                          </m:e>
                        </m:acc>
                      </m:e>
                      <m:sub>
                        <m:r>
                          <a:rPr lang="en-US" altLang="zh-CN" b="0" i="1" dirty="0" smtClean="0">
                            <a:solidFill>
                              <a:srgbClr val="4E2A84"/>
                            </a:solidFill>
                            <a:latin typeface="Cambria Math" panose="02040503050406030204" pitchFamily="18" charset="0"/>
                          </a:rPr>
                          <m:t>𝑥𝑥</m:t>
                        </m:r>
                      </m:sub>
                    </m:sSub>
                  </m:oMath>
                </a14:m>
                <a:r>
                  <a:rPr lang="en-US" altLang="zh-CN" dirty="0">
                    <a:solidFill>
                      <a:srgbClr val="4E2A84"/>
                    </a:solidFill>
                    <a:latin typeface="Cambria Math" panose="02040503050406030204" pitchFamily="18" charset="0"/>
                  </a:rPr>
                  <a:t>)</a:t>
                </a:r>
                <a:r>
                  <a:rPr lang="zh-CN" altLang="en-US" dirty="0">
                    <a:solidFill>
                      <a:srgbClr val="4E2A84"/>
                    </a:solidFill>
                    <a:latin typeface="Cambria Math" panose="02040503050406030204" pitchFamily="18" charset="0"/>
                  </a:rPr>
                  <a:t> </a:t>
                </a:r>
                <a:r>
                  <a:rPr lang="zh-CN" altLang="en-US" i="1" dirty="0">
                    <a:solidFill>
                      <a:srgbClr val="4E2A84"/>
                    </a:solidFill>
                    <a:latin typeface="Cambria Math" panose="02040503050406030204" pitchFamily="18" charset="0"/>
                  </a:rPr>
                  <a:t> </a:t>
                </a:r>
                <a:r>
                  <a:rPr lang="en-US" altLang="zh-CN" dirty="0">
                    <a:latin typeface="Cambria Math" panose="02040503050406030204" pitchFamily="18" charset="0"/>
                  </a:rPr>
                  <a:t>at</a:t>
                </a:r>
                <a:r>
                  <a:rPr lang="zh-CN" altLang="en-US" dirty="0">
                    <a:latin typeface="Cambria Math" panose="02040503050406030204" pitchFamily="18" charset="0"/>
                  </a:rPr>
                  <a:t> </a:t>
                </a:r>
                <a:r>
                  <a:rPr lang="en-US" altLang="zh-CN" dirty="0">
                    <a:latin typeface="Cambria Math" panose="02040503050406030204" pitchFamily="18" charset="0"/>
                  </a:rPr>
                  <a:t>different</a:t>
                </a:r>
                <a:r>
                  <a:rPr lang="zh-CN" altLang="en-US" dirty="0">
                    <a:latin typeface="Cambria Math" panose="02040503050406030204" pitchFamily="18" charset="0"/>
                  </a:rPr>
                  <a:t> </a:t>
                </a:r>
                <a:r>
                  <a:rPr lang="en-US" altLang="zh-CN" dirty="0">
                    <a:latin typeface="Cambria Math" panose="02040503050406030204" pitchFamily="18" charset="0"/>
                  </a:rPr>
                  <a:t>stages</a:t>
                </a:r>
                <a:r>
                  <a:rPr lang="zh-CN" altLang="en-US"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 </m:t>
                    </m:r>
                  </m:oMath>
                </a14:m>
                <a:r>
                  <a:rPr lang="en-US" altLang="zh-CN" dirty="0">
                    <a:latin typeface="Cambria Math" panose="02040503050406030204" pitchFamily="18" charset="0"/>
                  </a:rPr>
                  <a:t>(</a:t>
                </a:r>
                <a14:m>
                  <m:oMath xmlns:m="http://schemas.openxmlformats.org/officeDocument/2006/math">
                    <m:r>
                      <a:rPr lang="en-US" altLang="zh-CN" i="1">
                        <a:latin typeface="Cambria Math" panose="02040503050406030204" pitchFamily="18" charset="0"/>
                      </a:rPr>
                      <m:t>𝑗</m:t>
                    </m:r>
                    <m:r>
                      <a:rPr lang="en-US" altLang="zh-CN" i="1">
                        <a:latin typeface="Cambria Math" panose="02040503050406030204" pitchFamily="18" charset="0"/>
                      </a:rPr>
                      <m:t>=0~</m:t>
                    </m:r>
                    <m:r>
                      <a:rPr lang="en-US" altLang="zh-CN" b="0" i="1" smtClean="0">
                        <a:latin typeface="Cambria Math" panose="02040503050406030204" pitchFamily="18" charset="0"/>
                      </a:rPr>
                      <m:t>𝑁</m:t>
                    </m:r>
                    <m:r>
                      <a:rPr lang="en-US" altLang="zh-CN" i="1">
                        <a:latin typeface="Cambria Math" panose="02040503050406030204" pitchFamily="18" charset="0"/>
                      </a:rPr>
                      <m:t>)</m:t>
                    </m:r>
                  </m:oMath>
                </a14:m>
                <a:endParaRPr lang="en-US" dirty="0"/>
              </a:p>
            </p:txBody>
          </p:sp>
        </mc:Choice>
        <mc:Fallback xmlns="">
          <p:sp>
            <p:nvSpPr>
              <p:cNvPr id="40" name="TextBox 39">
                <a:extLst>
                  <a:ext uri="{FF2B5EF4-FFF2-40B4-BE49-F238E27FC236}">
                    <a16:creationId xmlns:a16="http://schemas.microsoft.com/office/drawing/2014/main" id="{CFC19747-1730-C3A2-D638-6687A3FC4D4B}"/>
                  </a:ext>
                </a:extLst>
              </p:cNvPr>
              <p:cNvSpPr txBox="1">
                <a:spLocks noRot="1" noChangeAspect="1" noMove="1" noResize="1" noEditPoints="1" noAdjustHandles="1" noChangeArrowheads="1" noChangeShapeType="1" noTextEdit="1"/>
              </p:cNvSpPr>
              <p:nvPr/>
            </p:nvSpPr>
            <p:spPr>
              <a:xfrm>
                <a:off x="4544435" y="3552963"/>
                <a:ext cx="7427338" cy="391646"/>
              </a:xfrm>
              <a:prstGeom prst="rect">
                <a:avLst/>
              </a:prstGeom>
              <a:blipFill>
                <a:blip r:embed="rId10"/>
                <a:stretch>
                  <a:fillRect l="-683" t="-6250" b="-18750"/>
                </a:stretch>
              </a:blipFill>
            </p:spPr>
            <p:txBody>
              <a:bodyPr/>
              <a:lstStyle/>
              <a:p>
                <a:r>
                  <a:rPr lang="en-US">
                    <a:noFill/>
                  </a:rPr>
                  <a:t> </a:t>
                </a:r>
              </a:p>
            </p:txBody>
          </p:sp>
        </mc:Fallback>
      </mc:AlternateContent>
      <p:sp>
        <p:nvSpPr>
          <p:cNvPr id="41" name="Right Arrow 40">
            <a:extLst>
              <a:ext uri="{FF2B5EF4-FFF2-40B4-BE49-F238E27FC236}">
                <a16:creationId xmlns:a16="http://schemas.microsoft.com/office/drawing/2014/main" id="{FF2DC2F4-F2EA-8E84-FA0D-8FAB2F892FFD}"/>
              </a:ext>
            </a:extLst>
          </p:cNvPr>
          <p:cNvSpPr/>
          <p:nvPr/>
        </p:nvSpPr>
        <p:spPr>
          <a:xfrm rot="10800000">
            <a:off x="7550648" y="5419398"/>
            <a:ext cx="531625" cy="313395"/>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TextBox 41">
            <a:extLst>
              <a:ext uri="{FF2B5EF4-FFF2-40B4-BE49-F238E27FC236}">
                <a16:creationId xmlns:a16="http://schemas.microsoft.com/office/drawing/2014/main" id="{47CC2156-CB90-6CEA-F40A-668F23B3EBE8}"/>
              </a:ext>
            </a:extLst>
          </p:cNvPr>
          <p:cNvSpPr txBox="1"/>
          <p:nvPr/>
        </p:nvSpPr>
        <p:spPr>
          <a:xfrm>
            <a:off x="8204011" y="5379780"/>
            <a:ext cx="3052746" cy="369332"/>
          </a:xfrm>
          <a:prstGeom prst="rect">
            <a:avLst/>
          </a:prstGeom>
          <a:noFill/>
        </p:spPr>
        <p:txBody>
          <a:bodyPr wrap="square">
            <a:spAutoFit/>
          </a:bodyPr>
          <a:lstStyle/>
          <a:p>
            <a:r>
              <a:rPr lang="en-US" altLang="zh-CN" sz="1800" dirty="0" err="1">
                <a:solidFill>
                  <a:srgbClr val="C00000"/>
                </a:solidFill>
                <a:latin typeface="Times New Roman Regular" panose="02020603050405020304" charset="0"/>
                <a:cs typeface="Times New Roman Regular" panose="02020603050405020304" charset="0"/>
              </a:rPr>
              <a:t>AutoDiff</a:t>
            </a:r>
            <a:r>
              <a:rPr lang="en-US" altLang="zh-CN" sz="1800" dirty="0">
                <a:solidFill>
                  <a:srgbClr val="C00000"/>
                </a:solidFill>
                <a:latin typeface="Times New Roman Regular" panose="02020603050405020304" charset="0"/>
                <a:cs typeface="Times New Roman Regular" panose="02020603050405020304" charset="0"/>
              </a:rPr>
              <a:t> &amp; Implicit Diff.</a:t>
            </a:r>
            <a:endParaRPr lang="en-US" dirty="0">
              <a:solidFill>
                <a:srgbClr val="C00000"/>
              </a:solidFill>
            </a:endParaRPr>
          </a:p>
        </p:txBody>
      </p:sp>
      <p:pic>
        <p:nvPicPr>
          <p:cNvPr id="3" name="Picture 2" descr="A graph of a graph of a function&#10;&#10;AI-generated content may be incorrect.">
            <a:extLst>
              <a:ext uri="{FF2B5EF4-FFF2-40B4-BE49-F238E27FC236}">
                <a16:creationId xmlns:a16="http://schemas.microsoft.com/office/drawing/2014/main" id="{8A05546C-73BC-9DD6-2E8A-C8B4154434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2306" y="3303529"/>
            <a:ext cx="3368175" cy="2584134"/>
          </a:xfrm>
          <a:prstGeom prst="rect">
            <a:avLst/>
          </a:prstGeom>
        </p:spPr>
      </p:pic>
    </p:spTree>
    <p:extLst>
      <p:ext uri="{BB962C8B-B14F-4D97-AF65-F5344CB8AC3E}">
        <p14:creationId xmlns:p14="http://schemas.microsoft.com/office/powerpoint/2010/main" val="224907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horizontal)">
                                      <p:cBhvr>
                                        <p:cTn id="12" dur="500"/>
                                        <p:tgtEl>
                                          <p:spTgt spid="3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linds(horizontal)">
                                      <p:cBhvr>
                                        <p:cTn id="15" dur="500"/>
                                        <p:tgtEl>
                                          <p:spTgt spid="4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linds(horizontal)">
                                      <p:cBhvr>
                                        <p:cTn id="23" dur="500"/>
                                        <p:tgtEl>
                                          <p:spTgt spid="4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linds(horizont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animBg="1"/>
      <p:bldP spid="40" grpId="0"/>
      <p:bldP spid="41"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6311A-E70B-A36D-5288-FE528E45AA8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87C3AF3-EEBE-5A39-CFC1-931DABCDF45F}"/>
              </a:ext>
            </a:extLst>
          </p:cNvPr>
          <p:cNvSpPr>
            <a:spLocks noGrp="1"/>
          </p:cNvSpPr>
          <p:nvPr>
            <p:ph type="body" sz="quarter" idx="10"/>
          </p:nvPr>
        </p:nvSpPr>
        <p:spPr/>
        <p:txBody>
          <a:bodyPr/>
          <a:lstStyle/>
          <a:p>
            <a:r>
              <a:rPr lang="en-US" altLang="zh-CN" sz="1200" kern="0" dirty="0">
                <a:latin typeface="Times New Roman" panose="02020603050405020304" pitchFamily="18" charset="0"/>
                <a:cs typeface="Times New Roman" panose="02020603050405020304" pitchFamily="18" charset="0"/>
              </a:rPr>
              <a:t>[1]</a:t>
            </a:r>
            <a:r>
              <a:rPr lang="zh-CN" altLang="en-US" sz="1200" kern="0" dirty="0">
                <a:latin typeface="Times New Roman" panose="02020603050405020304" pitchFamily="18" charset="0"/>
                <a:cs typeface="Times New Roman" panose="02020603050405020304" pitchFamily="18" charset="0"/>
              </a:rPr>
              <a:t> </a:t>
            </a:r>
            <a:r>
              <a:rPr lang="en-US" altLang="zh-CN" sz="1200" kern="0" dirty="0">
                <a:latin typeface="Times New Roman" panose="02020603050405020304" pitchFamily="18" charset="0"/>
                <a:cs typeface="Times New Roman" panose="02020603050405020304" pitchFamily="18" charset="0"/>
              </a:rPr>
              <a:t>Fanglei</a:t>
            </a:r>
            <a:r>
              <a:rPr lang="zh-CN" altLang="en-US" sz="1200" kern="0" dirty="0">
                <a:latin typeface="Times New Roman" panose="02020603050405020304" pitchFamily="18" charset="0"/>
                <a:cs typeface="Times New Roman" panose="02020603050405020304" pitchFamily="18" charset="0"/>
              </a:rPr>
              <a:t> </a:t>
            </a:r>
            <a:r>
              <a:rPr lang="en-US" altLang="zh-CN" sz="1200" kern="0" dirty="0">
                <a:latin typeface="Times New Roman" panose="02020603050405020304" pitchFamily="18" charset="0"/>
                <a:cs typeface="Times New Roman" panose="02020603050405020304" pitchFamily="18" charset="0"/>
              </a:rPr>
              <a:t>Hu,</a:t>
            </a:r>
            <a:r>
              <a:rPr lang="zh-CN" altLang="en-US" sz="1200" kern="0" dirty="0">
                <a:latin typeface="Times New Roman" panose="02020603050405020304" pitchFamily="18" charset="0"/>
                <a:cs typeface="Times New Roman" panose="02020603050405020304" pitchFamily="18" charset="0"/>
              </a:rPr>
              <a:t> </a:t>
            </a:r>
            <a:r>
              <a:rPr lang="en-US" altLang="zh-CN" sz="1200" kern="0" dirty="0">
                <a:latin typeface="Times New Roman" panose="02020603050405020304" pitchFamily="18" charset="0"/>
                <a:cs typeface="Times New Roman" panose="02020603050405020304" pitchFamily="18" charset="0"/>
              </a:rPr>
              <a:t>et</a:t>
            </a:r>
            <a:r>
              <a:rPr lang="zh-CN" altLang="en-US" sz="1200" kern="0" dirty="0">
                <a:latin typeface="Times New Roman" panose="02020603050405020304" pitchFamily="18" charset="0"/>
                <a:cs typeface="Times New Roman" panose="02020603050405020304" pitchFamily="18" charset="0"/>
              </a:rPr>
              <a:t> </a:t>
            </a:r>
            <a:r>
              <a:rPr lang="en-US" altLang="zh-CN" sz="1200" kern="0" dirty="0">
                <a:latin typeface="Times New Roman" panose="02020603050405020304" pitchFamily="18" charset="0"/>
                <a:cs typeface="Times New Roman" panose="02020603050405020304" pitchFamily="18" charset="0"/>
              </a:rPr>
              <a:t>al.,</a:t>
            </a:r>
            <a:r>
              <a:rPr lang="zh-CN" altLang="en-US" sz="1200" kern="0" dirty="0">
                <a:latin typeface="Times New Roman" panose="02020603050405020304" pitchFamily="18" charset="0"/>
                <a:cs typeface="Times New Roman" panose="02020603050405020304" pitchFamily="18" charset="0"/>
              </a:rPr>
              <a:t> </a:t>
            </a:r>
            <a:r>
              <a:rPr lang="en-US" b="0" i="1" dirty="0">
                <a:effectLst/>
                <a:latin typeface="Times New Roman" panose="02020603050405020304" pitchFamily="18" charset="0"/>
                <a:cs typeface="Times New Roman" panose="02020603050405020304" pitchFamily="18" charset="0"/>
              </a:rPr>
              <a:t>TMS Specialty Congress 2024</a:t>
            </a:r>
            <a:endParaRPr lang="en-US" i="1" dirty="0">
              <a:latin typeface="Times New Roman" panose="02020603050405020304" pitchFamily="18" charset="0"/>
              <a:cs typeface="Times New Roman" panose="02020603050405020304" pitchFamily="18" charset="0"/>
            </a:endParaRPr>
          </a:p>
        </p:txBody>
      </p:sp>
      <p:pic>
        <p:nvPicPr>
          <p:cNvPr id="11" name="图片 10" descr="img1">
            <a:extLst>
              <a:ext uri="{FF2B5EF4-FFF2-40B4-BE49-F238E27FC236}">
                <a16:creationId xmlns:a16="http://schemas.microsoft.com/office/drawing/2014/main" id="{18DFE401-DE2E-88A1-D992-106203BF7E23}"/>
              </a:ext>
            </a:extLst>
          </p:cNvPr>
          <p:cNvPicPr>
            <a:picLocks noChangeAspect="1"/>
          </p:cNvPicPr>
          <p:nvPr/>
        </p:nvPicPr>
        <p:blipFill>
          <a:blip r:embed="rId3"/>
          <a:srcRect l="24494" t="19096" r="24939" b="15093"/>
          <a:stretch>
            <a:fillRect/>
          </a:stretch>
        </p:blipFill>
        <p:spPr>
          <a:xfrm>
            <a:off x="947543" y="836636"/>
            <a:ext cx="2318211" cy="2263123"/>
          </a:xfrm>
          <a:prstGeom prst="rect">
            <a:avLst/>
          </a:prstGeom>
        </p:spPr>
      </p:pic>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E2764CE5-601F-43FE-4ADC-0EE590D124BD}"/>
                  </a:ext>
                </a:extLst>
              </p:cNvPr>
              <p:cNvGraphicFramePr>
                <a:graphicFrameLocks noGrp="1"/>
              </p:cNvGraphicFramePr>
              <p:nvPr>
                <p:extLst>
                  <p:ext uri="{D42A27DB-BD31-4B8C-83A1-F6EECF244321}">
                    <p14:modId xmlns:p14="http://schemas.microsoft.com/office/powerpoint/2010/main" val="2709090065"/>
                  </p:ext>
                </p:extLst>
              </p:nvPr>
            </p:nvGraphicFramePr>
            <p:xfrm>
              <a:off x="3954814" y="2520701"/>
              <a:ext cx="8128002" cy="2058162"/>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79538567"/>
                        </a:ext>
                      </a:extLst>
                    </a:gridCol>
                    <a:gridCol w="1354667">
                      <a:extLst>
                        <a:ext uri="{9D8B030D-6E8A-4147-A177-3AD203B41FA5}">
                          <a16:colId xmlns:a16="http://schemas.microsoft.com/office/drawing/2014/main" val="4149343956"/>
                        </a:ext>
                      </a:extLst>
                    </a:gridCol>
                    <a:gridCol w="1354667">
                      <a:extLst>
                        <a:ext uri="{9D8B030D-6E8A-4147-A177-3AD203B41FA5}">
                          <a16:colId xmlns:a16="http://schemas.microsoft.com/office/drawing/2014/main" val="3188479252"/>
                        </a:ext>
                      </a:extLst>
                    </a:gridCol>
                    <a:gridCol w="1354667">
                      <a:extLst>
                        <a:ext uri="{9D8B030D-6E8A-4147-A177-3AD203B41FA5}">
                          <a16:colId xmlns:a16="http://schemas.microsoft.com/office/drawing/2014/main" val="2911162205"/>
                        </a:ext>
                      </a:extLst>
                    </a:gridCol>
                    <a:gridCol w="1354667">
                      <a:extLst>
                        <a:ext uri="{9D8B030D-6E8A-4147-A177-3AD203B41FA5}">
                          <a16:colId xmlns:a16="http://schemas.microsoft.com/office/drawing/2014/main" val="2041771794"/>
                        </a:ext>
                      </a:extLst>
                    </a:gridCol>
                    <a:gridCol w="1354667">
                      <a:extLst>
                        <a:ext uri="{9D8B030D-6E8A-4147-A177-3AD203B41FA5}">
                          <a16:colId xmlns:a16="http://schemas.microsoft.com/office/drawing/2014/main" val="3985640893"/>
                        </a:ext>
                      </a:extLst>
                    </a:gridCol>
                  </a:tblGrid>
                  <a:tr h="370840">
                    <a:tc>
                      <a:txBody>
                        <a:bodyPr/>
                        <a:lstStyle/>
                        <a:p>
                          <a:pPr algn="ctr">
                            <a:lnSpc>
                              <a:spcPct val="120000"/>
                            </a:lnSpc>
                          </a:pPr>
                          <a14:m>
                            <m:oMathPara xmlns:m="http://schemas.openxmlformats.org/officeDocument/2006/math">
                              <m:oMathParaPr>
                                <m:jc m:val="centerGroup"/>
                              </m:oMathParaPr>
                              <m:oMath xmlns:m="http://schemas.openxmlformats.org/officeDocument/2006/math">
                                <m:sSub>
                                  <m:sSubPr>
                                    <m:ctrlPr>
                                      <a:rPr lang="en-US" sz="1700" b="1" i="1" smtClean="0">
                                        <a:solidFill>
                                          <a:schemeClr val="accent6">
                                            <a:lumMod val="20000"/>
                                            <a:lumOff val="80000"/>
                                          </a:schemeClr>
                                        </a:solidFill>
                                        <a:latin typeface="Cambria Math" panose="02040503050406030204" pitchFamily="18" charset="0"/>
                                        <a:cs typeface="Times New Roman" panose="02020603050405020304" pitchFamily="18" charset="0"/>
                                      </a:rPr>
                                    </m:ctrlPr>
                                  </m:sSubPr>
                                  <m:e>
                                    <m:r>
                                      <a:rPr lang="en-US" sz="1700" b="1" i="1" smtClean="0">
                                        <a:solidFill>
                                          <a:schemeClr val="accent6">
                                            <a:lumMod val="20000"/>
                                            <a:lumOff val="80000"/>
                                          </a:schemeClr>
                                        </a:solidFill>
                                        <a:latin typeface="Cambria Math" panose="02040503050406030204" pitchFamily="18" charset="0"/>
                                        <a:ea typeface="Cambria Math" panose="02040503050406030204" pitchFamily="18" charset="0"/>
                                        <a:cs typeface="Times New Roman" panose="02020603050405020304" pitchFamily="18" charset="0"/>
                                      </a:rPr>
                                      <m:t>𝜶</m:t>
                                    </m:r>
                                  </m:e>
                                  <m:sub>
                                    <m:r>
                                      <a:rPr lang="en-US" altLang="zh-CN" sz="1700" b="1" i="1" smtClean="0">
                                        <a:solidFill>
                                          <a:schemeClr val="accent6">
                                            <a:lumMod val="20000"/>
                                            <a:lumOff val="80000"/>
                                          </a:schemeClr>
                                        </a:solidFill>
                                        <a:latin typeface="Cambria Math" panose="02040503050406030204" pitchFamily="18" charset="0"/>
                                        <a:cs typeface="Times New Roman" panose="02020603050405020304" pitchFamily="18" charset="0"/>
                                      </a:rPr>
                                      <m:t>𝒊</m:t>
                                    </m:r>
                                  </m:sub>
                                </m:sSub>
                                <m:r>
                                  <a:rPr lang="en-US" altLang="zh-CN" sz="1700" b="1" i="1" smtClean="0">
                                    <a:solidFill>
                                      <a:schemeClr val="accent6">
                                        <a:lumMod val="20000"/>
                                        <a:lumOff val="80000"/>
                                      </a:schemeClr>
                                    </a:solidFill>
                                    <a:latin typeface="Cambria Math" panose="02040503050406030204" pitchFamily="18" charset="0"/>
                                    <a:cs typeface="Times New Roman" panose="02020603050405020304" pitchFamily="18" charset="0"/>
                                  </a:rPr>
                                  <m:t>=</m:t>
                                </m:r>
                                <m:r>
                                  <a:rPr lang="en-US" altLang="zh-CN" sz="1700" b="1" i="1" smtClean="0">
                                    <a:solidFill>
                                      <a:schemeClr val="accent6">
                                        <a:lumMod val="20000"/>
                                        <a:lumOff val="80000"/>
                                      </a:schemeClr>
                                    </a:solidFill>
                                    <a:latin typeface="Cambria Math" panose="02040503050406030204" pitchFamily="18" charset="0"/>
                                    <a:cs typeface="Times New Roman" panose="02020603050405020304" pitchFamily="18" charset="0"/>
                                  </a:rPr>
                                  <m:t>𝟏</m:t>
                                </m:r>
                                <m:r>
                                  <a:rPr lang="en-US" altLang="zh-CN" sz="1700" b="1" i="1" smtClean="0">
                                    <a:solidFill>
                                      <a:schemeClr val="accent6">
                                        <a:lumMod val="20000"/>
                                        <a:lumOff val="80000"/>
                                      </a:schemeClr>
                                    </a:solidFill>
                                    <a:latin typeface="Cambria Math" panose="02040503050406030204" pitchFamily="18" charset="0"/>
                                    <a:cs typeface="Times New Roman" panose="02020603050405020304" pitchFamily="18" charset="0"/>
                                  </a:rPr>
                                  <m:t>.</m:t>
                                </m:r>
                                <m:r>
                                  <a:rPr lang="en-US" altLang="zh-CN" sz="1700" b="1" i="1" smtClean="0">
                                    <a:solidFill>
                                      <a:schemeClr val="accent6">
                                        <a:lumMod val="20000"/>
                                        <a:lumOff val="80000"/>
                                      </a:schemeClr>
                                    </a:solidFill>
                                    <a:latin typeface="Cambria Math" panose="02040503050406030204" pitchFamily="18" charset="0"/>
                                    <a:cs typeface="Times New Roman" panose="02020603050405020304" pitchFamily="18" charset="0"/>
                                  </a:rPr>
                                  <m:t>𝟐</m:t>
                                </m:r>
                              </m:oMath>
                            </m:oMathPara>
                          </a14:m>
                          <a:endParaRPr lang="en-US" sz="17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700" b="1" i="1" dirty="0" smtClean="0">
                                    <a:solidFill>
                                      <a:schemeClr val="accent6">
                                        <a:lumMod val="20000"/>
                                        <a:lumOff val="80000"/>
                                      </a:schemeClr>
                                    </a:solidFill>
                                    <a:latin typeface="Times New Roman" panose="02020603050405020304" pitchFamily="18" charset="0"/>
                                    <a:cs typeface="Times New Roman" panose="02020603050405020304" pitchFamily="18" charset="0"/>
                                  </a:rPr>
                                  <m:t>g</m:t>
                                </m:r>
                                <m:r>
                                  <m:rPr>
                                    <m:nor/>
                                  </m:rPr>
                                  <a:rPr lang="en-US" altLang="zh-CN" sz="1700" b="1" i="1" baseline="-25000" dirty="0" smtClean="0">
                                    <a:solidFill>
                                      <a:schemeClr val="accent6">
                                        <a:lumMod val="20000"/>
                                        <a:lumOff val="80000"/>
                                      </a:schemeClr>
                                    </a:solidFill>
                                    <a:latin typeface="Times New Roman" panose="02020603050405020304" pitchFamily="18" charset="0"/>
                                    <a:cs typeface="Times New Roman" panose="02020603050405020304" pitchFamily="18" charset="0"/>
                                  </a:rPr>
                                  <m:t>0</m:t>
                                </m:r>
                                <m:r>
                                  <m:rPr>
                                    <m:nor/>
                                  </m:rPr>
                                  <a:rPr lang="zh-CN" altLang="en-US" sz="1700" b="1" dirty="0" smtClean="0">
                                    <a:solidFill>
                                      <a:schemeClr val="accent6">
                                        <a:lumMod val="20000"/>
                                        <a:lumOff val="80000"/>
                                      </a:schemeClr>
                                    </a:solidFill>
                                    <a:latin typeface="Times New Roman" panose="02020603050405020304" pitchFamily="18" charset="0"/>
                                    <a:cs typeface="Times New Roman" panose="02020603050405020304" pitchFamily="18" charset="0"/>
                                  </a:rPr>
                                  <m:t> </m:t>
                                </m:r>
                              </m:oMath>
                            </m:oMathPara>
                          </a14:m>
                          <a:endParaRPr lang="en-US" sz="1700" b="1" dirty="0">
                            <a:solidFill>
                              <a:schemeClr val="accent6">
                                <a:lumMod val="20000"/>
                                <a:lumOff val="80000"/>
                              </a:schemeClr>
                            </a:solidFill>
                            <a:latin typeface="Times New Roman" panose="02020603050405020304" pitchFamily="18" charset="0"/>
                            <a:cs typeface="Times New Roman" panose="02020603050405020304" pitchFamily="18" charset="0"/>
                          </a:endParaRPr>
                        </a:p>
                        <a:p>
                          <a:pPr algn="ctr">
                            <a:lnSpc>
                              <a:spcPct val="120000"/>
                            </a:lnSpc>
                          </a:pPr>
                          <a:r>
                            <a:rPr lang="en-US" sz="1700" b="1" dirty="0">
                              <a:solidFill>
                                <a:schemeClr val="accent6">
                                  <a:lumMod val="20000"/>
                                  <a:lumOff val="80000"/>
                                </a:schemeClr>
                              </a:solidFill>
                              <a:latin typeface="Times New Roman" panose="02020603050405020304" pitchFamily="18" charset="0"/>
                              <a:cs typeface="Times New Roman" panose="02020603050405020304" pitchFamily="18" charset="0"/>
                            </a:rPr>
                            <a:t>[ s</a:t>
                          </a:r>
                          <a:r>
                            <a:rPr lang="en-US" sz="1700" b="1" baseline="30000" dirty="0">
                              <a:solidFill>
                                <a:schemeClr val="accent6">
                                  <a:lumMod val="20000"/>
                                  <a:lumOff val="80000"/>
                                </a:schemeClr>
                              </a:solidFill>
                              <a:latin typeface="Times New Roman" panose="02020603050405020304" pitchFamily="18" charset="0"/>
                              <a:cs typeface="Times New Roman" panose="02020603050405020304" pitchFamily="18" charset="0"/>
                            </a:rPr>
                            <a:t>-1 </a:t>
                          </a:r>
                          <a:r>
                            <a:rPr lang="en-US" sz="1700" b="1" dirty="0">
                              <a:solidFill>
                                <a:schemeClr val="accent6">
                                  <a:lumMod val="20000"/>
                                  <a:lumOff val="80000"/>
                                </a:schemeClr>
                              </a:solidFill>
                              <a:latin typeface="Times New Roman" panose="02020603050405020304" pitchFamily="18" charset="0"/>
                              <a:cs typeface="Times New Roman" panose="02020603050405020304" pitchFamily="18" charset="0"/>
                            </a:rPr>
                            <a:t>]</a:t>
                          </a:r>
                        </a:p>
                      </a:txBody>
                      <a:tcPr anchor="ctr"/>
                    </a:tc>
                    <a:tc>
                      <a:txBody>
                        <a:bodyPr/>
                        <a:lstStyle/>
                        <a:p>
                          <a:pPr algn="ctr">
                            <a:lnSpc>
                              <a:spcPct val="120000"/>
                            </a:lnSpc>
                          </a:pPr>
                          <a:r>
                            <a:rPr lang="en-US" sz="1700" b="1" i="1" dirty="0">
                              <a:solidFill>
                                <a:schemeClr val="accent6">
                                  <a:lumMod val="20000"/>
                                  <a:lumOff val="80000"/>
                                </a:schemeClr>
                              </a:solidFill>
                              <a:latin typeface="Times New Roman" panose="02020603050405020304" pitchFamily="18" charset="0"/>
                              <a:cs typeface="Times New Roman" panose="02020603050405020304" pitchFamily="18" charset="0"/>
                            </a:rPr>
                            <a:t>a</a:t>
                          </a:r>
                        </a:p>
                        <a:p>
                          <a:pPr algn="ctr">
                            <a:lnSpc>
                              <a:spcPct val="120000"/>
                            </a:lnSpc>
                          </a:pPr>
                          <a:r>
                            <a:rPr lang="en-US" sz="1700" b="1" i="0" dirty="0">
                              <a:solidFill>
                                <a:schemeClr val="accent6">
                                  <a:lumMod val="20000"/>
                                  <a:lumOff val="80000"/>
                                </a:schemeClr>
                              </a:solidFill>
                              <a:latin typeface="Times New Roman" panose="02020603050405020304" pitchFamily="18" charset="0"/>
                              <a:cs typeface="Times New Roman" panose="02020603050405020304" pitchFamily="18" charset="0"/>
                            </a:rPr>
                            <a:t>[ - ]</a:t>
                          </a:r>
                        </a:p>
                      </a:txBody>
                      <a:tcPr anchor="ctr"/>
                    </a:tc>
                    <a:tc>
                      <a:txBody>
                        <a:bodyPr/>
                        <a:lstStyle/>
                        <a:p>
                          <a:pPr algn="ctr">
                            <a:lnSpc>
                              <a:spcPct val="120000"/>
                            </a:lnSpc>
                          </a:pPr>
                          <a:r>
                            <a:rPr lang="en-US" altLang="zh-CN" sz="1700" b="1" i="1" dirty="0">
                              <a:solidFill>
                                <a:schemeClr val="accent6">
                                  <a:lumMod val="20000"/>
                                  <a:lumOff val="80000"/>
                                </a:schemeClr>
                              </a:solidFill>
                              <a:latin typeface="Times New Roman" panose="02020603050405020304" pitchFamily="18" charset="0"/>
                              <a:cs typeface="Times New Roman" panose="02020603050405020304" pitchFamily="18" charset="0"/>
                            </a:rPr>
                            <a:t>h</a:t>
                          </a:r>
                          <a:r>
                            <a:rPr lang="en-US" altLang="zh-CN" sz="1700" b="1" i="1" baseline="-25000" dirty="0">
                              <a:solidFill>
                                <a:schemeClr val="accent6">
                                  <a:lumMod val="20000"/>
                                  <a:lumOff val="80000"/>
                                </a:schemeClr>
                              </a:solidFill>
                              <a:latin typeface="Times New Roman" panose="02020603050405020304" pitchFamily="18" charset="0"/>
                              <a:cs typeface="Times New Roman" panose="02020603050405020304" pitchFamily="18" charset="0"/>
                            </a:rPr>
                            <a:t>0</a:t>
                          </a:r>
                          <a:r>
                            <a:rPr lang="zh-CN" altLang="en-US" sz="1700" b="1" dirty="0">
                              <a:solidFill>
                                <a:schemeClr val="accent6">
                                  <a:lumMod val="20000"/>
                                  <a:lumOff val="80000"/>
                                </a:schemeClr>
                              </a:solidFill>
                              <a:latin typeface="Times New Roman" panose="02020603050405020304" pitchFamily="18" charset="0"/>
                              <a:cs typeface="Times New Roman" panose="02020603050405020304" pitchFamily="18" charset="0"/>
                            </a:rPr>
                            <a:t> </a:t>
                          </a:r>
                          <a:endParaRPr lang="en-US" altLang="zh-CN" sz="1700" b="1" dirty="0">
                            <a:solidFill>
                              <a:schemeClr val="accent6">
                                <a:lumMod val="20000"/>
                                <a:lumOff val="80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en-US" sz="1700" b="1" i="0" dirty="0">
                              <a:solidFill>
                                <a:schemeClr val="accent6">
                                  <a:lumMod val="20000"/>
                                  <a:lumOff val="80000"/>
                                </a:schemeClr>
                              </a:solidFill>
                              <a:latin typeface="Times New Roman" panose="02020603050405020304" pitchFamily="18" charset="0"/>
                              <a:cs typeface="Times New Roman" panose="02020603050405020304" pitchFamily="18" charset="0"/>
                            </a:rPr>
                            <a:t>[ - ]</a:t>
                          </a:r>
                        </a:p>
                      </a:txBody>
                      <a:tcPr anchor="ctr"/>
                    </a:tc>
                    <a:tc>
                      <a:txBody>
                        <a:bodyPr/>
                        <a:lstStyle/>
                        <a:p>
                          <a:pPr algn="ctr">
                            <a:lnSpc>
                              <a:spcPct val="120000"/>
                            </a:lnSpc>
                          </a:pPr>
                          <a:r>
                            <a:rPr lang="en-US" altLang="zh-CN" sz="1700" b="1" i="1" dirty="0" err="1">
                              <a:solidFill>
                                <a:schemeClr val="accent6">
                                  <a:lumMod val="20000"/>
                                  <a:lumOff val="80000"/>
                                </a:schemeClr>
                              </a:solidFill>
                              <a:latin typeface="Times New Roman" panose="02020603050405020304" pitchFamily="18" charset="0"/>
                              <a:cs typeface="Times New Roman" panose="02020603050405020304" pitchFamily="18" charset="0"/>
                            </a:rPr>
                            <a:t>g</a:t>
                          </a:r>
                          <a:r>
                            <a:rPr lang="en-US" altLang="zh-CN" sz="1700" b="1" i="1" baseline="-25000" dirty="0" err="1">
                              <a:solidFill>
                                <a:schemeClr val="accent6">
                                  <a:lumMod val="20000"/>
                                  <a:lumOff val="80000"/>
                                </a:schemeClr>
                              </a:solidFill>
                              <a:latin typeface="Times New Roman" panose="02020603050405020304" pitchFamily="18" charset="0"/>
                              <a:cs typeface="Times New Roman" panose="02020603050405020304" pitchFamily="18" charset="0"/>
                            </a:rPr>
                            <a:t>sat</a:t>
                          </a:r>
                          <a:endParaRPr lang="en-US" altLang="zh-CN" sz="1700" b="1" i="1" baseline="-25000" dirty="0">
                            <a:solidFill>
                              <a:schemeClr val="accent6">
                                <a:lumMod val="20000"/>
                                <a:lumOff val="80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en-US" sz="1700" b="1" i="0" dirty="0">
                              <a:solidFill>
                                <a:schemeClr val="accent6">
                                  <a:lumMod val="20000"/>
                                  <a:lumOff val="80000"/>
                                </a:schemeClr>
                              </a:solidFill>
                              <a:latin typeface="Times New Roman" panose="02020603050405020304" pitchFamily="18" charset="0"/>
                              <a:cs typeface="Times New Roman" panose="02020603050405020304" pitchFamily="18" charset="0"/>
                            </a:rPr>
                            <a:t>[ MPa ]</a:t>
                          </a:r>
                        </a:p>
                      </a:txBody>
                      <a:tcPr anchor="ctr"/>
                    </a:tc>
                    <a:tc>
                      <a:txBody>
                        <a:bodyPr/>
                        <a:lstStyle/>
                        <a:p>
                          <a:pPr algn="ctr">
                            <a:lnSpc>
                              <a:spcPct val="120000"/>
                            </a:lnSpc>
                          </a:pPr>
                          <a:r>
                            <a:rPr lang="en-US" sz="1700" b="1" i="1" dirty="0">
                              <a:solidFill>
                                <a:schemeClr val="accent6">
                                  <a:lumMod val="20000"/>
                                  <a:lumOff val="80000"/>
                                </a:schemeClr>
                              </a:solidFill>
                              <a:latin typeface="Times New Roman" panose="02020603050405020304" pitchFamily="18" charset="0"/>
                              <a:cs typeface="Times New Roman" panose="02020603050405020304" pitchFamily="18" charset="0"/>
                            </a:rPr>
                            <a:t>n</a:t>
                          </a:r>
                        </a:p>
                        <a:p>
                          <a:pPr marL="0" marR="0" lvl="0" indent="0" algn="ctr" defTabSz="914400" rtl="0" eaLnBrk="1" fontAlgn="auto" latinLnBrk="0" hangingPunct="1">
                            <a:lnSpc>
                              <a:spcPct val="120000"/>
                            </a:lnSpc>
                            <a:spcBef>
                              <a:spcPts val="0"/>
                            </a:spcBef>
                            <a:spcAft>
                              <a:spcPts val="0"/>
                            </a:spcAft>
                            <a:buClrTx/>
                            <a:buSzTx/>
                            <a:buFontTx/>
                            <a:buNone/>
                            <a:tabLst/>
                            <a:defRPr/>
                          </a:pPr>
                          <a:r>
                            <a:rPr lang="en-US" sz="1700" b="1" i="0" dirty="0">
                              <a:solidFill>
                                <a:schemeClr val="accent6">
                                  <a:lumMod val="20000"/>
                                  <a:lumOff val="80000"/>
                                </a:schemeClr>
                              </a:solidFill>
                              <a:latin typeface="Times New Roman" panose="02020603050405020304" pitchFamily="18" charset="0"/>
                              <a:cs typeface="Times New Roman" panose="02020603050405020304" pitchFamily="18" charset="0"/>
                            </a:rPr>
                            <a:t>[ - ]</a:t>
                          </a:r>
                        </a:p>
                      </a:txBody>
                      <a:tcPr anchor="ctr"/>
                    </a:tc>
                    <a:extLst>
                      <a:ext uri="{0D108BD9-81ED-4DB2-BD59-A6C34878D82A}">
                        <a16:rowId xmlns:a16="http://schemas.microsoft.com/office/drawing/2014/main" val="1312867020"/>
                      </a:ext>
                    </a:extLst>
                  </a:tr>
                  <a:tr h="370840">
                    <a:tc>
                      <a:txBody>
                        <a:bodyPr/>
                        <a:lstStyle/>
                        <a:p>
                          <a:pPr algn="ctr">
                            <a:lnSpc>
                              <a:spcPct val="120000"/>
                            </a:lnSpc>
                          </a:pPr>
                          <a:r>
                            <a:rPr lang="en-US" altLang="zh-CN" sz="1700" b="1" dirty="0">
                              <a:solidFill>
                                <a:schemeClr val="tx1"/>
                              </a:solidFill>
                              <a:latin typeface="Times New Roman" panose="02020603050405020304" pitchFamily="18" charset="0"/>
                              <a:cs typeface="Times New Roman" panose="02020603050405020304" pitchFamily="18" charset="0"/>
                            </a:rPr>
                            <a:t>AD</a:t>
                          </a:r>
                        </a:p>
                        <a:p>
                          <a:pPr algn="ctr">
                            <a:lnSpc>
                              <a:spcPct val="120000"/>
                            </a:lnSpc>
                          </a:pPr>
                          <a:r>
                            <a:rPr lang="en-US" sz="1700" b="1" dirty="0">
                              <a:solidFill>
                                <a:schemeClr val="tx1"/>
                              </a:solidFill>
                              <a:latin typeface="Times New Roman" panose="02020603050405020304" pitchFamily="18" charset="0"/>
                              <a:cs typeface="Times New Roman" panose="02020603050405020304" pitchFamily="18" charset="0"/>
                            </a:rPr>
                            <a:t>1225s @M2</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16527.3</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-9.8</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4.0</a:t>
                          </a:r>
                        </a:p>
                      </a:txBody>
                      <a:tcPr anchor="ctr"/>
                    </a:tc>
                    <a:tc>
                      <a:txBody>
                        <a:bodyPr/>
                        <a:lstStyle/>
                        <a:p>
                          <a:pPr algn="ctr" fontAlgn="ctr">
                            <a:lnSpc>
                              <a:spcPct val="120000"/>
                            </a:lnSpc>
                          </a:pPr>
                          <a:r>
                            <a:rPr lang="en-US" sz="1700" b="0" kern="1200" dirty="0">
                              <a:solidFill>
                                <a:schemeClr val="tx1"/>
                              </a:solidFill>
                              <a:latin typeface="Times New Roman" panose="02020603050405020304" pitchFamily="18" charset="0"/>
                              <a:ea typeface="+mn-ea"/>
                              <a:cs typeface="Times New Roman" panose="02020603050405020304" pitchFamily="18" charset="0"/>
                            </a:rPr>
                            <a:t>15.</a:t>
                          </a:r>
                          <a:r>
                            <a:rPr lang="en-US" altLang="zh-CN" sz="1700" b="0" kern="1200" dirty="0">
                              <a:solidFill>
                                <a:schemeClr val="tx1"/>
                              </a:solidFill>
                              <a:latin typeface="Times New Roman" panose="02020603050405020304" pitchFamily="18" charset="0"/>
                              <a:ea typeface="+mn-ea"/>
                              <a:cs typeface="Times New Roman" panose="02020603050405020304" pitchFamily="18" charset="0"/>
                            </a:rPr>
                            <a:t>1</a:t>
                          </a:r>
                          <a:endParaRPr lang="en-US" sz="1700" b="0"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2538.</a:t>
                          </a:r>
                          <a:r>
                            <a:rPr lang="en-US" altLang="zh-CN" sz="1700" b="0" kern="1200" dirty="0">
                              <a:solidFill>
                                <a:schemeClr val="tx1"/>
                              </a:solidFill>
                              <a:latin typeface="Times New Roman" panose="02020603050405020304" pitchFamily="18" charset="0"/>
                              <a:ea typeface="+mn-ea"/>
                              <a:cs typeface="Times New Roman" panose="02020603050405020304" pitchFamily="18" charset="0"/>
                            </a:rPr>
                            <a:t>6</a:t>
                          </a:r>
                          <a:endParaRPr lang="en-US" sz="1700" b="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205290740"/>
                      </a:ext>
                    </a:extLst>
                  </a:tr>
                  <a:tr h="370840">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700" b="1" dirty="0">
                              <a:solidFill>
                                <a:schemeClr val="tx1"/>
                              </a:solidFill>
                              <a:latin typeface="Times New Roman" panose="02020603050405020304" pitchFamily="18" charset="0"/>
                              <a:cs typeface="Times New Roman" panose="02020603050405020304" pitchFamily="18" charset="0"/>
                            </a:rPr>
                            <a:t>FDM</a:t>
                          </a:r>
                          <a:r>
                            <a:rPr lang="zh-CN" altLang="en-US" sz="1700" b="1" dirty="0">
                              <a:solidFill>
                                <a:schemeClr val="tx1"/>
                              </a:solidFill>
                              <a:latin typeface="Times New Roman" panose="02020603050405020304" pitchFamily="18" charset="0"/>
                              <a:cs typeface="Times New Roman" panose="02020603050405020304" pitchFamily="18" charset="0"/>
                            </a:rPr>
                            <a:t> </a:t>
                          </a:r>
                          <a:r>
                            <a:rPr lang="en-US" altLang="zh-CN" sz="1700" b="1" dirty="0">
                              <a:solidFill>
                                <a:schemeClr val="tx1"/>
                              </a:solidFill>
                              <a:latin typeface="Times New Roman" panose="02020603050405020304" pitchFamily="18" charset="0"/>
                              <a:cs typeface="Times New Roman" panose="02020603050405020304" pitchFamily="18" charset="0"/>
                            </a:rPr>
                            <a:t>(1e-4)</a:t>
                          </a:r>
                        </a:p>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700" b="1" dirty="0">
                              <a:solidFill>
                                <a:schemeClr val="tx1"/>
                              </a:solidFill>
                              <a:latin typeface="Times New Roman" panose="02020603050405020304" pitchFamily="18" charset="0"/>
                              <a:cs typeface="Times New Roman" panose="02020603050405020304" pitchFamily="18" charset="0"/>
                            </a:rPr>
                            <a:t>7775s</a:t>
                          </a:r>
                          <a:r>
                            <a:rPr lang="zh-CN" altLang="en-US" sz="1700" b="1" dirty="0">
                              <a:solidFill>
                                <a:schemeClr val="tx1"/>
                              </a:solidFill>
                              <a:latin typeface="Times New Roman" panose="02020603050405020304" pitchFamily="18" charset="0"/>
                              <a:cs typeface="Times New Roman" panose="02020603050405020304" pitchFamily="18" charset="0"/>
                            </a:rPr>
                            <a:t> </a:t>
                          </a:r>
                          <a:r>
                            <a:rPr lang="en-US" altLang="zh-CN" sz="1700" b="1" dirty="0">
                              <a:solidFill>
                                <a:schemeClr val="tx1"/>
                              </a:solidFill>
                              <a:latin typeface="Times New Roman" panose="02020603050405020304" pitchFamily="18" charset="0"/>
                              <a:cs typeface="Times New Roman" panose="02020603050405020304" pitchFamily="18" charset="0"/>
                            </a:rPr>
                            <a:t>@</a:t>
                          </a:r>
                          <a:r>
                            <a:rPr lang="en-US" sz="1700" b="1" dirty="0">
                              <a:solidFill>
                                <a:schemeClr val="tx1"/>
                              </a:solidFill>
                              <a:latin typeface="Times New Roman" panose="02020603050405020304" pitchFamily="18" charset="0"/>
                              <a:cs typeface="Times New Roman" panose="02020603050405020304" pitchFamily="18" charset="0"/>
                            </a:rPr>
                            <a:t>M2</a:t>
                          </a:r>
                          <a:endParaRPr lang="en-US" altLang="zh-CN" sz="17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16527.3</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-9.8 </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4.0</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15.</a:t>
                          </a:r>
                          <a:r>
                            <a:rPr lang="en-US" altLang="zh-CN" sz="1700" b="0" kern="1200" dirty="0">
                              <a:solidFill>
                                <a:schemeClr val="tx1"/>
                              </a:solidFill>
                              <a:latin typeface="Times New Roman" panose="02020603050405020304" pitchFamily="18" charset="0"/>
                              <a:ea typeface="+mn-ea"/>
                              <a:cs typeface="Times New Roman" panose="02020603050405020304" pitchFamily="18" charset="0"/>
                            </a:rPr>
                            <a:t>2</a:t>
                          </a:r>
                          <a:endParaRPr lang="en-US" sz="1700" b="0"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2538.</a:t>
                          </a:r>
                          <a:r>
                            <a:rPr lang="en-US" altLang="zh-CN" sz="1700" b="0" kern="1200" dirty="0">
                              <a:solidFill>
                                <a:schemeClr val="tx1"/>
                              </a:solidFill>
                              <a:latin typeface="Times New Roman" panose="02020603050405020304" pitchFamily="18" charset="0"/>
                              <a:ea typeface="+mn-ea"/>
                              <a:cs typeface="Times New Roman" panose="02020603050405020304" pitchFamily="18" charset="0"/>
                            </a:rPr>
                            <a:t>6</a:t>
                          </a:r>
                          <a:endParaRPr lang="en-US" sz="1700" b="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971769269"/>
                      </a:ext>
                    </a:extLst>
                  </a:tr>
                </a:tbl>
              </a:graphicData>
            </a:graphic>
          </p:graphicFrame>
        </mc:Choice>
        <mc:Fallback xmlns="">
          <p:graphicFrame>
            <p:nvGraphicFramePr>
              <p:cNvPr id="15" name="Table 14">
                <a:extLst>
                  <a:ext uri="{FF2B5EF4-FFF2-40B4-BE49-F238E27FC236}">
                    <a16:creationId xmlns:a16="http://schemas.microsoft.com/office/drawing/2014/main" id="{E2764CE5-601F-43FE-4ADC-0EE590D124BD}"/>
                  </a:ext>
                </a:extLst>
              </p:cNvPr>
              <p:cNvGraphicFramePr>
                <a:graphicFrameLocks noGrp="1"/>
              </p:cNvGraphicFramePr>
              <p:nvPr>
                <p:extLst>
                  <p:ext uri="{D42A27DB-BD31-4B8C-83A1-F6EECF244321}">
                    <p14:modId xmlns:p14="http://schemas.microsoft.com/office/powerpoint/2010/main" val="2709090065"/>
                  </p:ext>
                </p:extLst>
              </p:nvPr>
            </p:nvGraphicFramePr>
            <p:xfrm>
              <a:off x="3954814" y="2520701"/>
              <a:ext cx="8128002" cy="2058162"/>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79538567"/>
                        </a:ext>
                      </a:extLst>
                    </a:gridCol>
                    <a:gridCol w="1354667">
                      <a:extLst>
                        <a:ext uri="{9D8B030D-6E8A-4147-A177-3AD203B41FA5}">
                          <a16:colId xmlns:a16="http://schemas.microsoft.com/office/drawing/2014/main" val="4149343956"/>
                        </a:ext>
                      </a:extLst>
                    </a:gridCol>
                    <a:gridCol w="1354667">
                      <a:extLst>
                        <a:ext uri="{9D8B030D-6E8A-4147-A177-3AD203B41FA5}">
                          <a16:colId xmlns:a16="http://schemas.microsoft.com/office/drawing/2014/main" val="3188479252"/>
                        </a:ext>
                      </a:extLst>
                    </a:gridCol>
                    <a:gridCol w="1354667">
                      <a:extLst>
                        <a:ext uri="{9D8B030D-6E8A-4147-A177-3AD203B41FA5}">
                          <a16:colId xmlns:a16="http://schemas.microsoft.com/office/drawing/2014/main" val="2911162205"/>
                        </a:ext>
                      </a:extLst>
                    </a:gridCol>
                    <a:gridCol w="1354667">
                      <a:extLst>
                        <a:ext uri="{9D8B030D-6E8A-4147-A177-3AD203B41FA5}">
                          <a16:colId xmlns:a16="http://schemas.microsoft.com/office/drawing/2014/main" val="2041771794"/>
                        </a:ext>
                      </a:extLst>
                    </a:gridCol>
                    <a:gridCol w="1354667">
                      <a:extLst>
                        <a:ext uri="{9D8B030D-6E8A-4147-A177-3AD203B41FA5}">
                          <a16:colId xmlns:a16="http://schemas.microsoft.com/office/drawing/2014/main" val="3985640893"/>
                        </a:ext>
                      </a:extLst>
                    </a:gridCol>
                  </a:tblGrid>
                  <a:tr h="686054">
                    <a:tc>
                      <a:txBody>
                        <a:bodyPr/>
                        <a:lstStyle/>
                        <a:p>
                          <a:endParaRPr lang="en-US"/>
                        </a:p>
                      </a:txBody>
                      <a:tcPr anchor="ctr">
                        <a:blipFill>
                          <a:blip r:embed="rId4"/>
                          <a:stretch>
                            <a:fillRect l="-935" t="-1852" r="-500935" b="-214815"/>
                          </a:stretch>
                        </a:blipFill>
                      </a:tcPr>
                    </a:tc>
                    <a:tc>
                      <a:txBody>
                        <a:bodyPr/>
                        <a:lstStyle/>
                        <a:p>
                          <a:endParaRPr lang="en-US"/>
                        </a:p>
                      </a:txBody>
                      <a:tcPr anchor="ctr">
                        <a:blipFill>
                          <a:blip r:embed="rId4"/>
                          <a:stretch>
                            <a:fillRect l="-100935" t="-1852" r="-400935" b="-214815"/>
                          </a:stretch>
                        </a:blipFill>
                      </a:tcPr>
                    </a:tc>
                    <a:tc>
                      <a:txBody>
                        <a:bodyPr/>
                        <a:lstStyle/>
                        <a:p>
                          <a:pPr algn="ctr">
                            <a:lnSpc>
                              <a:spcPct val="120000"/>
                            </a:lnSpc>
                          </a:pPr>
                          <a:r>
                            <a:rPr lang="en-US" sz="1700" b="1" i="1" dirty="0">
                              <a:solidFill>
                                <a:schemeClr val="accent6">
                                  <a:lumMod val="20000"/>
                                  <a:lumOff val="80000"/>
                                </a:schemeClr>
                              </a:solidFill>
                              <a:latin typeface="Times New Roman" panose="02020603050405020304" pitchFamily="18" charset="0"/>
                              <a:cs typeface="Times New Roman" panose="02020603050405020304" pitchFamily="18" charset="0"/>
                            </a:rPr>
                            <a:t>a</a:t>
                          </a:r>
                        </a:p>
                        <a:p>
                          <a:pPr algn="ctr">
                            <a:lnSpc>
                              <a:spcPct val="120000"/>
                            </a:lnSpc>
                          </a:pPr>
                          <a:r>
                            <a:rPr lang="en-US" sz="1700" b="1" i="0" dirty="0">
                              <a:solidFill>
                                <a:schemeClr val="accent6">
                                  <a:lumMod val="20000"/>
                                  <a:lumOff val="80000"/>
                                </a:schemeClr>
                              </a:solidFill>
                              <a:latin typeface="Times New Roman" panose="02020603050405020304" pitchFamily="18" charset="0"/>
                              <a:cs typeface="Times New Roman" panose="02020603050405020304" pitchFamily="18" charset="0"/>
                            </a:rPr>
                            <a:t>[ - ]</a:t>
                          </a:r>
                        </a:p>
                      </a:txBody>
                      <a:tcPr anchor="ctr"/>
                    </a:tc>
                    <a:tc>
                      <a:txBody>
                        <a:bodyPr/>
                        <a:lstStyle/>
                        <a:p>
                          <a:pPr algn="ctr">
                            <a:lnSpc>
                              <a:spcPct val="120000"/>
                            </a:lnSpc>
                          </a:pPr>
                          <a:r>
                            <a:rPr lang="en-US" altLang="zh-CN" sz="1700" b="1" i="1" dirty="0">
                              <a:solidFill>
                                <a:schemeClr val="accent6">
                                  <a:lumMod val="20000"/>
                                  <a:lumOff val="80000"/>
                                </a:schemeClr>
                              </a:solidFill>
                              <a:latin typeface="Times New Roman" panose="02020603050405020304" pitchFamily="18" charset="0"/>
                              <a:cs typeface="Times New Roman" panose="02020603050405020304" pitchFamily="18" charset="0"/>
                            </a:rPr>
                            <a:t>h</a:t>
                          </a:r>
                          <a:r>
                            <a:rPr lang="en-US" altLang="zh-CN" sz="1700" b="1" i="1" baseline="-25000" dirty="0">
                              <a:solidFill>
                                <a:schemeClr val="accent6">
                                  <a:lumMod val="20000"/>
                                  <a:lumOff val="80000"/>
                                </a:schemeClr>
                              </a:solidFill>
                              <a:latin typeface="Times New Roman" panose="02020603050405020304" pitchFamily="18" charset="0"/>
                              <a:cs typeface="Times New Roman" panose="02020603050405020304" pitchFamily="18" charset="0"/>
                            </a:rPr>
                            <a:t>0</a:t>
                          </a:r>
                          <a:r>
                            <a:rPr lang="zh-CN" altLang="en-US" sz="1700" b="1" dirty="0">
                              <a:solidFill>
                                <a:schemeClr val="accent6">
                                  <a:lumMod val="20000"/>
                                  <a:lumOff val="80000"/>
                                </a:schemeClr>
                              </a:solidFill>
                              <a:latin typeface="Times New Roman" panose="02020603050405020304" pitchFamily="18" charset="0"/>
                              <a:cs typeface="Times New Roman" panose="02020603050405020304" pitchFamily="18" charset="0"/>
                            </a:rPr>
                            <a:t> </a:t>
                          </a:r>
                          <a:endParaRPr lang="en-US" altLang="zh-CN" sz="1700" b="1" dirty="0">
                            <a:solidFill>
                              <a:schemeClr val="accent6">
                                <a:lumMod val="20000"/>
                                <a:lumOff val="80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en-US" sz="1700" b="1" i="0" dirty="0">
                              <a:solidFill>
                                <a:schemeClr val="accent6">
                                  <a:lumMod val="20000"/>
                                  <a:lumOff val="80000"/>
                                </a:schemeClr>
                              </a:solidFill>
                              <a:latin typeface="Times New Roman" panose="02020603050405020304" pitchFamily="18" charset="0"/>
                              <a:cs typeface="Times New Roman" panose="02020603050405020304" pitchFamily="18" charset="0"/>
                            </a:rPr>
                            <a:t>[ - ]</a:t>
                          </a:r>
                        </a:p>
                      </a:txBody>
                      <a:tcPr anchor="ctr"/>
                    </a:tc>
                    <a:tc>
                      <a:txBody>
                        <a:bodyPr/>
                        <a:lstStyle/>
                        <a:p>
                          <a:pPr algn="ctr">
                            <a:lnSpc>
                              <a:spcPct val="120000"/>
                            </a:lnSpc>
                          </a:pPr>
                          <a:r>
                            <a:rPr lang="en-US" altLang="zh-CN" sz="1700" b="1" i="1" dirty="0" err="1">
                              <a:solidFill>
                                <a:schemeClr val="accent6">
                                  <a:lumMod val="20000"/>
                                  <a:lumOff val="80000"/>
                                </a:schemeClr>
                              </a:solidFill>
                              <a:latin typeface="Times New Roman" panose="02020603050405020304" pitchFamily="18" charset="0"/>
                              <a:cs typeface="Times New Roman" panose="02020603050405020304" pitchFamily="18" charset="0"/>
                            </a:rPr>
                            <a:t>g</a:t>
                          </a:r>
                          <a:r>
                            <a:rPr lang="en-US" altLang="zh-CN" sz="1700" b="1" i="1" baseline="-25000" dirty="0" err="1">
                              <a:solidFill>
                                <a:schemeClr val="accent6">
                                  <a:lumMod val="20000"/>
                                  <a:lumOff val="80000"/>
                                </a:schemeClr>
                              </a:solidFill>
                              <a:latin typeface="Times New Roman" panose="02020603050405020304" pitchFamily="18" charset="0"/>
                              <a:cs typeface="Times New Roman" panose="02020603050405020304" pitchFamily="18" charset="0"/>
                            </a:rPr>
                            <a:t>sat</a:t>
                          </a:r>
                          <a:endParaRPr lang="en-US" altLang="zh-CN" sz="1700" b="1" i="1" baseline="-25000" dirty="0">
                            <a:solidFill>
                              <a:schemeClr val="accent6">
                                <a:lumMod val="20000"/>
                                <a:lumOff val="80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en-US" sz="1700" b="1" i="0" dirty="0">
                              <a:solidFill>
                                <a:schemeClr val="accent6">
                                  <a:lumMod val="20000"/>
                                  <a:lumOff val="80000"/>
                                </a:schemeClr>
                              </a:solidFill>
                              <a:latin typeface="Times New Roman" panose="02020603050405020304" pitchFamily="18" charset="0"/>
                              <a:cs typeface="Times New Roman" panose="02020603050405020304" pitchFamily="18" charset="0"/>
                            </a:rPr>
                            <a:t>[ MPa ]</a:t>
                          </a:r>
                        </a:p>
                      </a:txBody>
                      <a:tcPr anchor="ctr"/>
                    </a:tc>
                    <a:tc>
                      <a:txBody>
                        <a:bodyPr/>
                        <a:lstStyle/>
                        <a:p>
                          <a:pPr algn="ctr">
                            <a:lnSpc>
                              <a:spcPct val="120000"/>
                            </a:lnSpc>
                          </a:pPr>
                          <a:r>
                            <a:rPr lang="en-US" sz="1700" b="1" i="1" dirty="0">
                              <a:solidFill>
                                <a:schemeClr val="accent6">
                                  <a:lumMod val="20000"/>
                                  <a:lumOff val="80000"/>
                                </a:schemeClr>
                              </a:solidFill>
                              <a:latin typeface="Times New Roman" panose="02020603050405020304" pitchFamily="18" charset="0"/>
                              <a:cs typeface="Times New Roman" panose="02020603050405020304" pitchFamily="18" charset="0"/>
                            </a:rPr>
                            <a:t>n</a:t>
                          </a:r>
                        </a:p>
                        <a:p>
                          <a:pPr marL="0" marR="0" lvl="0" indent="0" algn="ctr" defTabSz="914400" rtl="0" eaLnBrk="1" fontAlgn="auto" latinLnBrk="0" hangingPunct="1">
                            <a:lnSpc>
                              <a:spcPct val="120000"/>
                            </a:lnSpc>
                            <a:spcBef>
                              <a:spcPts val="0"/>
                            </a:spcBef>
                            <a:spcAft>
                              <a:spcPts val="0"/>
                            </a:spcAft>
                            <a:buClrTx/>
                            <a:buSzTx/>
                            <a:buFontTx/>
                            <a:buNone/>
                            <a:tabLst/>
                            <a:defRPr/>
                          </a:pPr>
                          <a:r>
                            <a:rPr lang="en-US" sz="1700" b="1" i="0" dirty="0">
                              <a:solidFill>
                                <a:schemeClr val="accent6">
                                  <a:lumMod val="20000"/>
                                  <a:lumOff val="80000"/>
                                </a:schemeClr>
                              </a:solidFill>
                              <a:latin typeface="Times New Roman" panose="02020603050405020304" pitchFamily="18" charset="0"/>
                              <a:cs typeface="Times New Roman" panose="02020603050405020304" pitchFamily="18" charset="0"/>
                            </a:rPr>
                            <a:t>[ - ]</a:t>
                          </a:r>
                        </a:p>
                      </a:txBody>
                      <a:tcPr anchor="ctr"/>
                    </a:tc>
                    <a:extLst>
                      <a:ext uri="{0D108BD9-81ED-4DB2-BD59-A6C34878D82A}">
                        <a16:rowId xmlns:a16="http://schemas.microsoft.com/office/drawing/2014/main" val="1312867020"/>
                      </a:ext>
                    </a:extLst>
                  </a:tr>
                  <a:tr h="686054">
                    <a:tc>
                      <a:txBody>
                        <a:bodyPr/>
                        <a:lstStyle/>
                        <a:p>
                          <a:pPr algn="ctr">
                            <a:lnSpc>
                              <a:spcPct val="120000"/>
                            </a:lnSpc>
                          </a:pPr>
                          <a:r>
                            <a:rPr lang="en-US" altLang="zh-CN" sz="1700" b="1" dirty="0">
                              <a:solidFill>
                                <a:schemeClr val="tx1"/>
                              </a:solidFill>
                              <a:latin typeface="Times New Roman" panose="02020603050405020304" pitchFamily="18" charset="0"/>
                              <a:cs typeface="Times New Roman" panose="02020603050405020304" pitchFamily="18" charset="0"/>
                            </a:rPr>
                            <a:t>AD</a:t>
                          </a:r>
                        </a:p>
                        <a:p>
                          <a:pPr algn="ctr">
                            <a:lnSpc>
                              <a:spcPct val="120000"/>
                            </a:lnSpc>
                          </a:pPr>
                          <a:r>
                            <a:rPr lang="en-US" sz="1700" b="1" dirty="0">
                              <a:solidFill>
                                <a:schemeClr val="tx1"/>
                              </a:solidFill>
                              <a:latin typeface="Times New Roman" panose="02020603050405020304" pitchFamily="18" charset="0"/>
                              <a:cs typeface="Times New Roman" panose="02020603050405020304" pitchFamily="18" charset="0"/>
                            </a:rPr>
                            <a:t>1225s @M2</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16527.3</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-9.8</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4.0</a:t>
                          </a:r>
                        </a:p>
                      </a:txBody>
                      <a:tcPr anchor="ctr"/>
                    </a:tc>
                    <a:tc>
                      <a:txBody>
                        <a:bodyPr/>
                        <a:lstStyle/>
                        <a:p>
                          <a:pPr algn="ctr" fontAlgn="ctr">
                            <a:lnSpc>
                              <a:spcPct val="120000"/>
                            </a:lnSpc>
                          </a:pPr>
                          <a:r>
                            <a:rPr lang="en-US" sz="1700" b="0" kern="1200" dirty="0">
                              <a:solidFill>
                                <a:schemeClr val="tx1"/>
                              </a:solidFill>
                              <a:latin typeface="Times New Roman" panose="02020603050405020304" pitchFamily="18" charset="0"/>
                              <a:ea typeface="+mn-ea"/>
                              <a:cs typeface="Times New Roman" panose="02020603050405020304" pitchFamily="18" charset="0"/>
                            </a:rPr>
                            <a:t>15.</a:t>
                          </a:r>
                          <a:r>
                            <a:rPr lang="en-US" altLang="zh-CN" sz="1700" b="0" kern="1200" dirty="0">
                              <a:solidFill>
                                <a:schemeClr val="tx1"/>
                              </a:solidFill>
                              <a:latin typeface="Times New Roman" panose="02020603050405020304" pitchFamily="18" charset="0"/>
                              <a:ea typeface="+mn-ea"/>
                              <a:cs typeface="Times New Roman" panose="02020603050405020304" pitchFamily="18" charset="0"/>
                            </a:rPr>
                            <a:t>1</a:t>
                          </a:r>
                          <a:endParaRPr lang="en-US" sz="1700" b="0"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2538.</a:t>
                          </a:r>
                          <a:r>
                            <a:rPr lang="en-US" altLang="zh-CN" sz="1700" b="0" kern="1200" dirty="0">
                              <a:solidFill>
                                <a:schemeClr val="tx1"/>
                              </a:solidFill>
                              <a:latin typeface="Times New Roman" panose="02020603050405020304" pitchFamily="18" charset="0"/>
                              <a:ea typeface="+mn-ea"/>
                              <a:cs typeface="Times New Roman" panose="02020603050405020304" pitchFamily="18" charset="0"/>
                            </a:rPr>
                            <a:t>6</a:t>
                          </a:r>
                          <a:endParaRPr lang="en-US" sz="1700" b="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205290740"/>
                      </a:ext>
                    </a:extLst>
                  </a:tr>
                  <a:tr h="686054">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700" b="1" dirty="0">
                              <a:solidFill>
                                <a:schemeClr val="tx1"/>
                              </a:solidFill>
                              <a:latin typeface="Times New Roman" panose="02020603050405020304" pitchFamily="18" charset="0"/>
                              <a:cs typeface="Times New Roman" panose="02020603050405020304" pitchFamily="18" charset="0"/>
                            </a:rPr>
                            <a:t>FDM</a:t>
                          </a:r>
                          <a:r>
                            <a:rPr lang="zh-CN" altLang="en-US" sz="1700" b="1" dirty="0">
                              <a:solidFill>
                                <a:schemeClr val="tx1"/>
                              </a:solidFill>
                              <a:latin typeface="Times New Roman" panose="02020603050405020304" pitchFamily="18" charset="0"/>
                              <a:cs typeface="Times New Roman" panose="02020603050405020304" pitchFamily="18" charset="0"/>
                            </a:rPr>
                            <a:t> </a:t>
                          </a:r>
                          <a:r>
                            <a:rPr lang="en-US" altLang="zh-CN" sz="1700" b="1" dirty="0">
                              <a:solidFill>
                                <a:schemeClr val="tx1"/>
                              </a:solidFill>
                              <a:latin typeface="Times New Roman" panose="02020603050405020304" pitchFamily="18" charset="0"/>
                              <a:cs typeface="Times New Roman" panose="02020603050405020304" pitchFamily="18" charset="0"/>
                            </a:rPr>
                            <a:t>(1e-4)</a:t>
                          </a:r>
                        </a:p>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700" b="1" dirty="0">
                              <a:solidFill>
                                <a:schemeClr val="tx1"/>
                              </a:solidFill>
                              <a:latin typeface="Times New Roman" panose="02020603050405020304" pitchFamily="18" charset="0"/>
                              <a:cs typeface="Times New Roman" panose="02020603050405020304" pitchFamily="18" charset="0"/>
                            </a:rPr>
                            <a:t>7775s</a:t>
                          </a:r>
                          <a:r>
                            <a:rPr lang="zh-CN" altLang="en-US" sz="1700" b="1" dirty="0">
                              <a:solidFill>
                                <a:schemeClr val="tx1"/>
                              </a:solidFill>
                              <a:latin typeface="Times New Roman" panose="02020603050405020304" pitchFamily="18" charset="0"/>
                              <a:cs typeface="Times New Roman" panose="02020603050405020304" pitchFamily="18" charset="0"/>
                            </a:rPr>
                            <a:t> </a:t>
                          </a:r>
                          <a:r>
                            <a:rPr lang="en-US" altLang="zh-CN" sz="1700" b="1" dirty="0">
                              <a:solidFill>
                                <a:schemeClr val="tx1"/>
                              </a:solidFill>
                              <a:latin typeface="Times New Roman" panose="02020603050405020304" pitchFamily="18" charset="0"/>
                              <a:cs typeface="Times New Roman" panose="02020603050405020304" pitchFamily="18" charset="0"/>
                            </a:rPr>
                            <a:t>@</a:t>
                          </a:r>
                          <a:r>
                            <a:rPr lang="en-US" sz="1700" b="1" dirty="0">
                              <a:solidFill>
                                <a:schemeClr val="tx1"/>
                              </a:solidFill>
                              <a:latin typeface="Times New Roman" panose="02020603050405020304" pitchFamily="18" charset="0"/>
                              <a:cs typeface="Times New Roman" panose="02020603050405020304" pitchFamily="18" charset="0"/>
                            </a:rPr>
                            <a:t>M2</a:t>
                          </a:r>
                          <a:endParaRPr lang="en-US" altLang="zh-CN" sz="17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16527.3</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-9.8 </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4.0</a:t>
                          </a: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15.</a:t>
                          </a:r>
                          <a:r>
                            <a:rPr lang="en-US" altLang="zh-CN" sz="1700" b="0" kern="1200" dirty="0">
                              <a:solidFill>
                                <a:schemeClr val="tx1"/>
                              </a:solidFill>
                              <a:latin typeface="Times New Roman" panose="02020603050405020304" pitchFamily="18" charset="0"/>
                              <a:ea typeface="+mn-ea"/>
                              <a:cs typeface="Times New Roman" panose="02020603050405020304" pitchFamily="18" charset="0"/>
                            </a:rPr>
                            <a:t>2</a:t>
                          </a:r>
                          <a:endParaRPr lang="en-US" sz="1700" b="0"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ctr" latinLnBrk="0" hangingPunct="1">
                            <a:lnSpc>
                              <a:spcPct val="120000"/>
                            </a:lnSpc>
                            <a:spcBef>
                              <a:spcPts val="0"/>
                            </a:spcBef>
                            <a:spcAft>
                              <a:spcPts val="0"/>
                            </a:spcAft>
                            <a:buClrTx/>
                            <a:buSzTx/>
                            <a:buFontTx/>
                            <a:buNone/>
                            <a:tabLst/>
                            <a:defRPr/>
                          </a:pPr>
                          <a:r>
                            <a:rPr lang="en-US" sz="1700" b="0" kern="1200" dirty="0">
                              <a:solidFill>
                                <a:schemeClr val="tx1"/>
                              </a:solidFill>
                              <a:latin typeface="Times New Roman" panose="02020603050405020304" pitchFamily="18" charset="0"/>
                              <a:ea typeface="+mn-ea"/>
                              <a:cs typeface="Times New Roman" panose="02020603050405020304" pitchFamily="18" charset="0"/>
                            </a:rPr>
                            <a:t>2538.</a:t>
                          </a:r>
                          <a:r>
                            <a:rPr lang="en-US" altLang="zh-CN" sz="1700" b="0" kern="1200" dirty="0">
                              <a:solidFill>
                                <a:schemeClr val="tx1"/>
                              </a:solidFill>
                              <a:latin typeface="Times New Roman" panose="02020603050405020304" pitchFamily="18" charset="0"/>
                              <a:ea typeface="+mn-ea"/>
                              <a:cs typeface="Times New Roman" panose="02020603050405020304" pitchFamily="18" charset="0"/>
                            </a:rPr>
                            <a:t>6</a:t>
                          </a:r>
                          <a:endParaRPr lang="en-US" sz="1700" b="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971769269"/>
                      </a:ext>
                    </a:extLst>
                  </a:tr>
                </a:tbl>
              </a:graphicData>
            </a:graphic>
          </p:graphicFrame>
        </mc:Fallback>
      </mc:AlternateContent>
      <p:sp>
        <p:nvSpPr>
          <p:cNvPr id="21" name="TextBox 20">
            <a:extLst>
              <a:ext uri="{FF2B5EF4-FFF2-40B4-BE49-F238E27FC236}">
                <a16:creationId xmlns:a16="http://schemas.microsoft.com/office/drawing/2014/main" id="{E79B20BA-0493-4B6D-72CB-00820395CB9A}"/>
              </a:ext>
            </a:extLst>
          </p:cNvPr>
          <p:cNvSpPr txBox="1"/>
          <p:nvPr/>
        </p:nvSpPr>
        <p:spPr>
          <a:xfrm>
            <a:off x="4075704" y="5353074"/>
            <a:ext cx="763494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JAX-CPFEM: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a:t>
            </a:r>
            <a:r>
              <a:rPr lang="zh-CN" altLang="en-US" dirty="0">
                <a:latin typeface="Times New Roman" panose="02020603050405020304" pitchFamily="18" charset="0"/>
                <a:cs typeface="Times New Roman" panose="02020603050405020304" pitchFamily="18" charset="0"/>
              </a:rPr>
              <a:t> </a:t>
            </a:r>
            <a:r>
              <a:rPr lang="en-US" altLang="zh-CN" dirty="0">
                <a:solidFill>
                  <a:srgbClr val="4E2A84"/>
                </a:solidFill>
                <a:latin typeface="Times New Roman" panose="02020603050405020304" pitchFamily="18" charset="0"/>
                <a:cs typeface="Times New Roman" panose="02020603050405020304" pitchFamily="18" charset="0"/>
              </a:rPr>
              <a:t>6.3</a:t>
            </a:r>
            <a:r>
              <a:rPr lang="en-US" dirty="0">
                <a:solidFill>
                  <a:srgbClr val="4E2A84"/>
                </a:solidFill>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faster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FDM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M2)</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4211F10-F422-E95F-E986-F9D375B6EF37}"/>
                  </a:ext>
                </a:extLst>
              </p:cNvPr>
              <p:cNvSpPr txBox="1"/>
              <p:nvPr/>
            </p:nvSpPr>
            <p:spPr>
              <a:xfrm>
                <a:off x="4063997" y="621767"/>
                <a:ext cx="8128002" cy="1800236"/>
              </a:xfrm>
              <a:prstGeom prst="rect">
                <a:avLst/>
              </a:prstGeom>
              <a:noFill/>
            </p:spPr>
            <p:txBody>
              <a:bodyPr wrap="square">
                <a:spAutoFit/>
              </a:bodyPr>
              <a:lstStyle/>
              <a:p>
                <a:pPr algn="ctr">
                  <a:lnSpc>
                    <a:spcPct val="150000"/>
                  </a:lnSpc>
                </a:pPr>
                <a:r>
                  <a:rPr lang="en-US" altLang="zh-CN" b="0" dirty="0">
                    <a:latin typeface="Cambria Math" panose="02040503050406030204" pitchFamily="18" charset="0"/>
                  </a:rPr>
                  <a:t>Finite</a:t>
                </a:r>
                <a:r>
                  <a:rPr lang="zh-CN" altLang="en-US" b="0" dirty="0">
                    <a:latin typeface="Cambria Math" panose="02040503050406030204" pitchFamily="18" charset="0"/>
                  </a:rPr>
                  <a:t> </a:t>
                </a:r>
                <a:r>
                  <a:rPr lang="en-US" altLang="zh-CN" b="0" dirty="0">
                    <a:latin typeface="Cambria Math" panose="02040503050406030204" pitchFamily="18" charset="0"/>
                  </a:rPr>
                  <a:t>Difference</a:t>
                </a:r>
                <a:r>
                  <a:rPr lang="zh-CN" altLang="en-US" b="0" dirty="0">
                    <a:latin typeface="Cambria Math" panose="02040503050406030204" pitchFamily="18" charset="0"/>
                  </a:rPr>
                  <a:t> </a:t>
                </a:r>
                <a:r>
                  <a:rPr lang="en-US" altLang="zh-CN" b="0" dirty="0">
                    <a:latin typeface="Cambria Math" panose="02040503050406030204" pitchFamily="18" charset="0"/>
                  </a:rPr>
                  <a:t>Method</a:t>
                </a:r>
                <a:r>
                  <a:rPr lang="zh-CN" altLang="en-US" b="0" dirty="0">
                    <a:latin typeface="Cambria Math" panose="02040503050406030204" pitchFamily="18" charset="0"/>
                  </a:rPr>
                  <a:t> </a:t>
                </a:r>
                <a:r>
                  <a:rPr lang="en-US" altLang="zh-CN" b="0" dirty="0">
                    <a:latin typeface="Cambria Math" panose="02040503050406030204" pitchFamily="18" charset="0"/>
                  </a:rPr>
                  <a:t>(FDM)</a:t>
                </a:r>
              </a:p>
              <a:p>
                <a:pPr algn="ctr">
                  <a:lnSpc>
                    <a:spcPct val="150000"/>
                  </a:lnSpc>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𝑆𝑒𝑛𝑠𝑖𝑡𝑖𝑣𝑖𝑡𝑦</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𝑂</m:t>
                          </m:r>
                          <m:d>
                            <m:dPr>
                              <m:ctrlPr>
                                <a:rPr lang="en-US" altLang="zh-CN" b="0" i="1">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𝜶</m:t>
                                  </m:r>
                                </m:e>
                                <m:sub>
                                  <m:r>
                                    <a:rPr lang="en-US" altLang="zh-CN" b="0" i="1" smtClean="0">
                                      <a:latin typeface="Cambria Math" panose="02040503050406030204" pitchFamily="18" charset="0"/>
                                    </a:rPr>
                                    <m:t>𝑖</m:t>
                                  </m:r>
                                </m:sub>
                                <m:sup>
                                  <m:r>
                                    <a:rPr lang="zh-CN" altLang="en-US" b="0" i="1" smtClean="0">
                                      <a:latin typeface="Cambria Math" panose="02040503050406030204" pitchFamily="18" charset="0"/>
                                    </a:rPr>
                                    <m:t>∗</m:t>
                                  </m:r>
                                </m:sup>
                              </m:sSubSup>
                              <m:r>
                                <m:rPr>
                                  <m:nor/>
                                </m:rPr>
                                <a:rPr lang="en-US">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𝑂</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𝜶</m:t>
                              </m:r>
                              <m:r>
                                <m:rPr>
                                  <m:nor/>
                                </m:rPr>
                                <a:rPr lang="en-US">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d>
                        </m:num>
                        <m:den>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𝑤h𝑒𝑟𝑒</m:t>
                      </m:r>
                      <m:sSubSup>
                        <m:sSubSupPr>
                          <m:ctrlPr>
                            <a:rPr lang="en-US" altLang="zh-CN" i="1">
                              <a:latin typeface="Cambria Math" panose="02040503050406030204" pitchFamily="18" charset="0"/>
                            </a:rPr>
                          </m:ctrlPr>
                        </m:sSubSupPr>
                        <m:e>
                          <m:r>
                            <a:rPr lang="zh-CN" altLang="en-US" b="1" i="1" smtClean="0">
                              <a:latin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𝜶</m:t>
                          </m:r>
                        </m:e>
                        <m:sub>
                          <m:r>
                            <a:rPr lang="en-US" altLang="zh-CN" i="1">
                              <a:latin typeface="Cambria Math" panose="02040503050406030204" pitchFamily="18" charset="0"/>
                            </a:rPr>
                            <m:t>𝑖</m:t>
                          </m:r>
                        </m:sub>
                        <m:sup>
                          <m:r>
                            <a:rPr lang="zh-CN" altLang="en-US" i="1">
                              <a:latin typeface="Cambria Math" panose="02040503050406030204" pitchFamily="18" charset="0"/>
                            </a:rPr>
                            <m:t>∗</m:t>
                          </m:r>
                        </m:sup>
                      </m:sSubSup>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𝜶</m:t>
                      </m:r>
                      <m:sSup>
                        <m:sSupPr>
                          <m:ctrlPr>
                            <a:rPr lang="en-US" altLang="zh-CN" b="1"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+[0,0,…,∆</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…,0]</m:t>
                          </m:r>
                        </m:e>
                        <m:sup>
                          <m:r>
                            <m:rPr>
                              <m:sty m:val="p"/>
                            </m:rPr>
                            <a:rPr lang="en-US" altLang="zh-CN" b="0" i="0" smtClean="0">
                              <a:latin typeface="Cambria Math" panose="02040503050406030204" pitchFamily="18" charset="0"/>
                              <a:ea typeface="Cambria Math" panose="02040503050406030204" pitchFamily="18" charset="0"/>
                            </a:rPr>
                            <m:t>T</m:t>
                          </m:r>
                        </m:sup>
                      </m:sSup>
                    </m:oMath>
                  </m:oMathPara>
                </a14:m>
                <a:endParaRPr lang="en-US" altLang="zh-CN" b="1" dirty="0">
                  <a:ea typeface="Cambria Math" panose="02040503050406030204" pitchFamily="18" charset="0"/>
                </a:endParaRPr>
              </a:p>
              <a:p>
                <a:pPr algn="ctr">
                  <a:lnSpc>
                    <a:spcPct val="15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=0.0001</m:t>
                      </m:r>
                    </m:oMath>
                  </m:oMathPara>
                </a14:m>
                <a:endParaRPr lang="en-US" dirty="0"/>
              </a:p>
            </p:txBody>
          </p:sp>
        </mc:Choice>
        <mc:Fallback xmlns="">
          <p:sp>
            <p:nvSpPr>
              <p:cNvPr id="23" name="TextBox 22">
                <a:extLst>
                  <a:ext uri="{FF2B5EF4-FFF2-40B4-BE49-F238E27FC236}">
                    <a16:creationId xmlns:a16="http://schemas.microsoft.com/office/drawing/2014/main" id="{74211F10-F422-E95F-E986-F9D375B6EF37}"/>
                  </a:ext>
                </a:extLst>
              </p:cNvPr>
              <p:cNvSpPr txBox="1">
                <a:spLocks noRot="1" noChangeAspect="1" noMove="1" noResize="1" noEditPoints="1" noAdjustHandles="1" noChangeArrowheads="1" noChangeShapeType="1" noTextEdit="1"/>
              </p:cNvSpPr>
              <p:nvPr/>
            </p:nvSpPr>
            <p:spPr>
              <a:xfrm>
                <a:off x="4063997" y="621767"/>
                <a:ext cx="8128002" cy="1800236"/>
              </a:xfrm>
              <a:prstGeom prst="rect">
                <a:avLst/>
              </a:prstGeom>
              <a:blipFill>
                <a:blip r:embed="rId5"/>
                <a:stretch>
                  <a:fillRect l="-156"/>
                </a:stretch>
              </a:blipFill>
            </p:spPr>
            <p:txBody>
              <a:bodyPr/>
              <a:lstStyle/>
              <a:p>
                <a:r>
                  <a:rPr lang="en-US">
                    <a:noFill/>
                  </a:rPr>
                  <a:t> </a:t>
                </a:r>
              </a:p>
            </p:txBody>
          </p:sp>
        </mc:Fallback>
      </mc:AlternateContent>
      <p:grpSp>
        <p:nvGrpSpPr>
          <p:cNvPr id="24" name="组合 30">
            <a:extLst>
              <a:ext uri="{FF2B5EF4-FFF2-40B4-BE49-F238E27FC236}">
                <a16:creationId xmlns:a16="http://schemas.microsoft.com/office/drawing/2014/main" id="{50DDFF90-06B4-C6F2-BBC5-B9F0D9D8B103}"/>
              </a:ext>
            </a:extLst>
          </p:cNvPr>
          <p:cNvGrpSpPr/>
          <p:nvPr/>
        </p:nvGrpSpPr>
        <p:grpSpPr>
          <a:xfrm>
            <a:off x="83415" y="252070"/>
            <a:ext cx="328891" cy="466672"/>
            <a:chOff x="199304" y="53446"/>
            <a:chExt cx="328891" cy="466672"/>
          </a:xfrm>
        </p:grpSpPr>
        <p:sp>
          <p:nvSpPr>
            <p:cNvPr id="25" name="Freeform 5">
              <a:extLst>
                <a:ext uri="{FF2B5EF4-FFF2-40B4-BE49-F238E27FC236}">
                  <a16:creationId xmlns:a16="http://schemas.microsoft.com/office/drawing/2014/main" id="{30248FE0-613D-3CCB-80A3-403B952A5209}"/>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6" name="Freeform 25">
              <a:extLst>
                <a:ext uri="{FF2B5EF4-FFF2-40B4-BE49-F238E27FC236}">
                  <a16:creationId xmlns:a16="http://schemas.microsoft.com/office/drawing/2014/main" id="{70BFD16B-2D45-0789-A020-934B25D1BA47}"/>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7" name="Freeform 7">
              <a:extLst>
                <a:ext uri="{FF2B5EF4-FFF2-40B4-BE49-F238E27FC236}">
                  <a16:creationId xmlns:a16="http://schemas.microsoft.com/office/drawing/2014/main" id="{5FF8F579-C9BB-902C-B27A-350945608B73}"/>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8" name="矩形 3">
            <a:extLst>
              <a:ext uri="{FF2B5EF4-FFF2-40B4-BE49-F238E27FC236}">
                <a16:creationId xmlns:a16="http://schemas.microsoft.com/office/drawing/2014/main" id="{83157005-6924-DB60-C311-17FE3785AE6F}"/>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har</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3:</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Automatic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s</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ensitivity</a:t>
            </a:r>
            <a:endPar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endParaRPr>
          </a:p>
        </p:txBody>
      </p:sp>
      <p:sp>
        <p:nvSpPr>
          <p:cNvPr id="2" name="TextBox 1">
            <a:extLst>
              <a:ext uri="{FF2B5EF4-FFF2-40B4-BE49-F238E27FC236}">
                <a16:creationId xmlns:a16="http://schemas.microsoft.com/office/drawing/2014/main" id="{17C296CB-39AC-6807-6127-03462781516B}"/>
              </a:ext>
            </a:extLst>
          </p:cNvPr>
          <p:cNvSpPr txBox="1"/>
          <p:nvPr/>
        </p:nvSpPr>
        <p:spPr>
          <a:xfrm>
            <a:off x="4075704" y="4885044"/>
            <a:ext cx="56806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Note:</a:t>
            </a:r>
            <a:r>
              <a:rPr lang="zh-CN" altLang="en-US"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0.001%~0.3%</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difference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between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FDM</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4A8A0BA-00D8-8EB9-995A-282845E7C099}"/>
              </a:ext>
            </a:extLst>
          </p:cNvPr>
          <p:cNvSpPr/>
          <p:nvPr/>
        </p:nvSpPr>
        <p:spPr>
          <a:xfrm>
            <a:off x="5482113" y="2574402"/>
            <a:ext cx="929573" cy="19516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graph of a function&#10;&#10;AI-generated content may be incorrect.">
            <a:extLst>
              <a:ext uri="{FF2B5EF4-FFF2-40B4-BE49-F238E27FC236}">
                <a16:creationId xmlns:a16="http://schemas.microsoft.com/office/drawing/2014/main" id="{252D1779-9DCA-E395-9D64-64D3118B08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306" y="3303529"/>
            <a:ext cx="3368175" cy="2584134"/>
          </a:xfrm>
          <a:prstGeom prst="rect">
            <a:avLst/>
          </a:prstGeom>
        </p:spPr>
      </p:pic>
      <p:sp>
        <p:nvSpPr>
          <p:cNvPr id="7" name="Rectangle 6">
            <a:extLst>
              <a:ext uri="{FF2B5EF4-FFF2-40B4-BE49-F238E27FC236}">
                <a16:creationId xmlns:a16="http://schemas.microsoft.com/office/drawing/2014/main" id="{9A276DDB-D6BF-A49F-3A01-74E8CF744D4B}"/>
              </a:ext>
            </a:extLst>
          </p:cNvPr>
          <p:cNvSpPr/>
          <p:nvPr/>
        </p:nvSpPr>
        <p:spPr>
          <a:xfrm>
            <a:off x="4052978" y="3249057"/>
            <a:ext cx="1193936" cy="127696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13969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3"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B65DC-3118-5B30-4A4E-885DA0EB9F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879D5EC-F047-83DD-71F9-46755B092E4E}"/>
              </a:ext>
            </a:extLst>
          </p:cNvPr>
          <p:cNvSpPr>
            <a:spLocks noGrp="1"/>
          </p:cNvSpPr>
          <p:nvPr>
            <p:ph type="body" sz="quarter" idx="10"/>
          </p:nvPr>
        </p:nvSpPr>
        <p:spPr>
          <a:xfrm>
            <a:off x="3146319" y="6105208"/>
            <a:ext cx="7834944" cy="664137"/>
          </a:xfrm>
        </p:spPr>
        <p:txBody>
          <a:bodyPr>
            <a:normAutofit/>
          </a:bodyPr>
          <a:lstStyle/>
          <a:p>
            <a:pPr>
              <a:lnSpc>
                <a:spcPts val="720"/>
              </a:lnSpc>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Hu, F., Niezgoda, S., Xue, T., &amp; Cao, J</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submitted</a:t>
            </a:r>
            <a:endParaRPr lang="en-US" dirty="0">
              <a:latin typeface="Times New Roman" panose="02020603050405020304" pitchFamily="18" charset="0"/>
              <a:cs typeface="Times New Roman" panose="02020603050405020304" pitchFamily="18" charset="0"/>
            </a:endParaRPr>
          </a:p>
          <a:p>
            <a:pPr>
              <a:lnSpc>
                <a:spcPts val="720"/>
              </a:lnSpc>
            </a:pPr>
            <a:r>
              <a:rPr lang="en-US" altLang="zh-CN" sz="1200" dirty="0">
                <a:latin typeface="Times New Roman" panose="02020603050405020304" pitchFamily="18" charset="0"/>
                <a:cs typeface="Times New Roman" panose="02020603050405020304" pitchFamily="18" charset="0"/>
              </a:rPr>
              <a:t>[2]</a:t>
            </a:r>
            <a:r>
              <a:rPr lang="zh-CN" altLang="en-US" sz="1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Hu, F., Niezgoda, S., Xue, T., &amp; Cao, J. (2025).</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npj</a:t>
            </a:r>
            <a:r>
              <a:rPr lang="en-US" i="1" dirty="0">
                <a:latin typeface="Times New Roman" panose="02020603050405020304" pitchFamily="18" charset="0"/>
                <a:cs typeface="Times New Roman" panose="02020603050405020304" pitchFamily="18" charset="0"/>
              </a:rPr>
              <a:t> Computational Materials</a:t>
            </a:r>
            <a:r>
              <a:rPr lang="en-US" dirty="0">
                <a:latin typeface="Times New Roman" panose="02020603050405020304" pitchFamily="18" charset="0"/>
                <a:cs typeface="Times New Roman" panose="02020603050405020304" pitchFamily="18" charset="0"/>
              </a:rPr>
              <a:t>, 11(1), 46.</a:t>
            </a:r>
          </a:p>
          <a:p>
            <a:pPr>
              <a:lnSpc>
                <a:spcPts val="720"/>
              </a:lnSpc>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Unpublished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results</a:t>
            </a:r>
            <a:endParaRPr lang="en-US" dirty="0">
              <a:latin typeface="Times New Roman" panose="02020603050405020304" pitchFamily="18" charset="0"/>
              <a:cs typeface="Times New Roman" panose="02020603050405020304" pitchFamily="18" charset="0"/>
            </a:endParaRPr>
          </a:p>
          <a:p>
            <a:pPr>
              <a:lnSpc>
                <a:spcPts val="720"/>
              </a:lnSpc>
            </a:pPr>
            <a:endParaRPr lang="en-US" altLang="zh-CN" sz="1200" kern="0" dirty="0">
              <a:latin typeface="Times New Roman" panose="02020603050405020304" pitchFamily="18" charset="0"/>
              <a:cs typeface="Times New Roman" panose="02020603050405020304" pitchFamily="18" charset="0"/>
            </a:endParaRPr>
          </a:p>
        </p:txBody>
      </p:sp>
      <p:grpSp>
        <p:nvGrpSpPr>
          <p:cNvPr id="24" name="组合 30">
            <a:extLst>
              <a:ext uri="{FF2B5EF4-FFF2-40B4-BE49-F238E27FC236}">
                <a16:creationId xmlns:a16="http://schemas.microsoft.com/office/drawing/2014/main" id="{07863DBB-2BFC-6DA0-E162-D2F231D77C99}"/>
              </a:ext>
            </a:extLst>
          </p:cNvPr>
          <p:cNvGrpSpPr/>
          <p:nvPr/>
        </p:nvGrpSpPr>
        <p:grpSpPr>
          <a:xfrm>
            <a:off x="83415" y="252070"/>
            <a:ext cx="328891" cy="466672"/>
            <a:chOff x="199304" y="53446"/>
            <a:chExt cx="328891" cy="466672"/>
          </a:xfrm>
        </p:grpSpPr>
        <p:sp>
          <p:nvSpPr>
            <p:cNvPr id="25" name="Freeform 5">
              <a:extLst>
                <a:ext uri="{FF2B5EF4-FFF2-40B4-BE49-F238E27FC236}">
                  <a16:creationId xmlns:a16="http://schemas.microsoft.com/office/drawing/2014/main" id="{FD211721-7AD6-38CD-C04E-FB0B0E5873E3}"/>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6" name="Freeform 25">
              <a:extLst>
                <a:ext uri="{FF2B5EF4-FFF2-40B4-BE49-F238E27FC236}">
                  <a16:creationId xmlns:a16="http://schemas.microsoft.com/office/drawing/2014/main" id="{454B938F-91B3-4645-8ED2-A428188BEF95}"/>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7" name="Freeform 7">
              <a:extLst>
                <a:ext uri="{FF2B5EF4-FFF2-40B4-BE49-F238E27FC236}">
                  <a16:creationId xmlns:a16="http://schemas.microsoft.com/office/drawing/2014/main" id="{1065B143-6E6F-C3CC-6F83-367A1171F8CE}"/>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8" name="矩形 3">
            <a:extLst>
              <a:ext uri="{FF2B5EF4-FFF2-40B4-BE49-F238E27FC236}">
                <a16:creationId xmlns:a16="http://schemas.microsoft.com/office/drawing/2014/main" id="{480ACF00-02B2-D9E4-5739-5A871A2C1B2E}"/>
              </a:ext>
            </a:extLst>
          </p:cNvPr>
          <p:cNvSpPr>
            <a:spLocks noChangeArrowheads="1"/>
          </p:cNvSpPr>
          <p:nvPr/>
        </p:nvSpPr>
        <p:spPr bwMode="auto">
          <a:xfrm>
            <a:off x="488281" y="88655"/>
            <a:ext cx="5311386"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Brief</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summary</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of</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JAX-CPFEM</a:t>
            </a:r>
          </a:p>
        </p:txBody>
      </p:sp>
      <p:sp>
        <p:nvSpPr>
          <p:cNvPr id="2" name="TextBox 1">
            <a:extLst>
              <a:ext uri="{FF2B5EF4-FFF2-40B4-BE49-F238E27FC236}">
                <a16:creationId xmlns:a16="http://schemas.microsoft.com/office/drawing/2014/main" id="{064CB3CA-2952-43AE-84FF-9924AF4B2ADD}"/>
              </a:ext>
            </a:extLst>
          </p:cNvPr>
          <p:cNvSpPr txBox="1"/>
          <p:nvPr/>
        </p:nvSpPr>
        <p:spPr>
          <a:xfrm>
            <a:off x="87345" y="1442816"/>
            <a:ext cx="6395205" cy="4172745"/>
          </a:xfrm>
          <a:prstGeom prst="rect">
            <a:avLst/>
          </a:prstGeom>
          <a:noFill/>
        </p:spPr>
        <p:txBody>
          <a:bodyPr wrap="square">
            <a:spAutoFit/>
          </a:bodyPr>
          <a:lstStyle/>
          <a:p>
            <a:pPr marL="342900" marR="0" lvl="0" indent="-342900" algn="just">
              <a:lnSpc>
                <a:spcPct val="114000"/>
              </a:lnSpc>
              <a:spcBef>
                <a:spcPts val="0"/>
              </a:spcBef>
              <a:spcAft>
                <a:spcPts val="0"/>
              </a:spcAft>
              <a:buFont typeface="Wingdings" pitchFamily="2" charset="2"/>
              <a:buChar char="§"/>
            </a:pPr>
            <a:r>
              <a:rPr lang="en-US" dirty="0" err="1">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Auto</a:t>
            </a:r>
            <a:r>
              <a:rPr lang="en-US" altLang="zh-CN" dirty="0" err="1">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Diff</a:t>
            </a:r>
            <a:r>
              <a:rPr lang="zh-CN" altLang="en-US"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of</a:t>
            </a:r>
            <a:r>
              <a:rPr lang="en-US"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 Constitutive Laws</a:t>
            </a:r>
          </a:p>
          <a:p>
            <a:pPr marL="800100" lvl="1" indent="-342900" algn="just">
              <a:lnSpc>
                <a:spcPct val="114000"/>
              </a:lnSpc>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Free to realize different deformation mechanics</a:t>
            </a:r>
          </a:p>
          <a:p>
            <a:pPr marL="800100" lvl="1" indent="-342900" algn="just">
              <a:lnSpc>
                <a:spcPct val="114000"/>
              </a:lnSpc>
              <a:buFont typeface="Courier New" panose="02070309020205020404" pitchFamily="49" charset="0"/>
              <a:buChar char="o"/>
            </a:pPr>
            <a:r>
              <a:rPr lang="en-US" altLang="zh-CN" dirty="0">
                <a:latin typeface="Times New Roman" panose="02020603050405020304" pitchFamily="18" charset="0"/>
                <a:ea typeface="Times New Roman" panose="02020603050405020304" pitchFamily="18" charset="0"/>
              </a:rPr>
              <a:t>C</a:t>
            </a:r>
            <a:r>
              <a:rPr lang="en-US" sz="1800" dirty="0">
                <a:effectLst/>
                <a:latin typeface="Times New Roman" panose="02020603050405020304" pitchFamily="18" charset="0"/>
                <a:ea typeface="Times New Roman" panose="02020603050405020304" pitchFamily="18" charset="0"/>
              </a:rPr>
              <a:t>ase-by-case Jacobian matrix </a:t>
            </a:r>
            <a:endParaRPr lang="en-US" altLang="zh-CN" dirty="0">
              <a:latin typeface="Times New Roman" panose="02020603050405020304" pitchFamily="18" charset="0"/>
              <a:ea typeface="DengXian" panose="02010600030101010101" pitchFamily="2" charset="-122"/>
              <a:cs typeface="Times New Roman" panose="02020603050405020304" pitchFamily="18" charset="0"/>
            </a:endParaRPr>
          </a:p>
          <a:p>
            <a:pPr lvl="1" algn="just">
              <a:lnSpc>
                <a:spcPct val="114000"/>
              </a:lnSpc>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lnSpc>
                <a:spcPct val="114000"/>
              </a:lnSpc>
              <a:buFont typeface="Wingdings" pitchFamily="2" charset="2"/>
              <a:buChar char="§"/>
            </a:pPr>
            <a:r>
              <a:rPr lang="en-US" sz="1800" dirty="0">
                <a:solidFill>
                  <a:srgbClr val="C00000"/>
                </a:solidFill>
                <a:effectLst/>
                <a:latin typeface="Times New Roman" panose="02020603050405020304" pitchFamily="18" charset="0"/>
                <a:ea typeface="Times New Roman" panose="02020603050405020304" pitchFamily="18" charset="0"/>
              </a:rPr>
              <a:t>GPU-acceleration </a:t>
            </a:r>
          </a:p>
          <a:p>
            <a:pPr marL="800100" lvl="1" indent="-342900" algn="just">
              <a:lnSpc>
                <a:spcPct val="114000"/>
              </a:lnSpc>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Efficient solution to forward CPFEM</a:t>
            </a:r>
          </a:p>
          <a:p>
            <a:pPr marL="800100" lvl="1" indent="-342900" algn="just">
              <a:lnSpc>
                <a:spcPct val="114000"/>
              </a:lnSpc>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array programming style</a:t>
            </a:r>
          </a:p>
          <a:p>
            <a:pPr marL="800100" lvl="1" indent="-342900" algn="just">
              <a:lnSpc>
                <a:spcPct val="114000"/>
              </a:lnSpc>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matrix formulation</a:t>
            </a:r>
          </a:p>
          <a:p>
            <a:pPr lvl="1" algn="just">
              <a:lnSpc>
                <a:spcPct val="114000"/>
              </a:lnSpc>
            </a:pPr>
            <a:endParaRPr lang="en-US" dirty="0">
              <a:latin typeface="Times New Roman" panose="02020603050405020304" pitchFamily="18" charset="0"/>
              <a:ea typeface="Times New Roman" panose="02020603050405020304" pitchFamily="18" charset="0"/>
            </a:endParaRPr>
          </a:p>
          <a:p>
            <a:pPr marL="342900" indent="-342900" algn="just">
              <a:lnSpc>
                <a:spcPct val="114000"/>
              </a:lnSpc>
              <a:buFont typeface="Wingdings" pitchFamily="2" charset="2"/>
              <a:buChar char="§"/>
            </a:pPr>
            <a:r>
              <a:rPr lang="en-US"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Automatic Sensitivity</a:t>
            </a:r>
          </a:p>
          <a:p>
            <a:pPr marL="800100" lvl="1" indent="-342900" algn="just">
              <a:lnSpc>
                <a:spcPct val="114000"/>
              </a:lnSpc>
              <a:buFont typeface="Courier New" panose="02070309020205020404" pitchFamily="49" charset="0"/>
              <a:buChar char="o"/>
            </a:pPr>
            <a:r>
              <a:rPr lang="en-US" altLang="zh-CN" dirty="0">
                <a:latin typeface="Times New Roman" panose="02020603050405020304" pitchFamily="18" charset="0"/>
                <a:ea typeface="Times New Roman" panose="02020603050405020304" pitchFamily="18" charset="0"/>
              </a:rPr>
              <a:t>S</a:t>
            </a:r>
            <a:r>
              <a:rPr lang="en-US" dirty="0">
                <a:latin typeface="Times New Roman" panose="02020603050405020304" pitchFamily="18" charset="0"/>
                <a:ea typeface="Times New Roman" panose="02020603050405020304" pitchFamily="18" charset="0"/>
              </a:rPr>
              <a:t>ensitivity analysis with respect to design parameters </a:t>
            </a:r>
          </a:p>
          <a:p>
            <a:pPr marL="800100" lvl="1" indent="-342900" algn="just">
              <a:lnSpc>
                <a:spcPct val="114000"/>
              </a:lnSpc>
              <a:buFont typeface="Courier New" panose="02070309020205020404" pitchFamily="49" charset="0"/>
              <a:buChar char="o"/>
            </a:pPr>
            <a:r>
              <a:rPr lang="en-US" altLang="zh-CN" dirty="0">
                <a:latin typeface="Times New Roman" panose="02020603050405020304" pitchFamily="18" charset="0"/>
                <a:ea typeface="Times New Roman" panose="02020603050405020304" pitchFamily="18" charset="0"/>
              </a:rPr>
              <a:t>In</a:t>
            </a:r>
            <a:r>
              <a:rPr lang="en-US" dirty="0">
                <a:latin typeface="Times New Roman" panose="02020603050405020304" pitchFamily="18" charset="0"/>
                <a:ea typeface="Times New Roman" panose="02020603050405020304" pitchFamily="18" charset="0"/>
              </a:rPr>
              <a:t>tegrated with inverse design</a:t>
            </a:r>
            <a:r>
              <a:rPr lang="zh-CN" altLang="en-US"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seamlessly </a:t>
            </a:r>
          </a:p>
          <a:p>
            <a:pPr marL="800100" lvl="1" indent="-342900" algn="just">
              <a:lnSpc>
                <a:spcPct val="114000"/>
              </a:lnSpc>
              <a:buFont typeface="Courier New" panose="02070309020205020404" pitchFamily="49" charset="0"/>
              <a:buChar char="o"/>
            </a:pPr>
            <a:endParaRPr lang="en-US" dirty="0">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70770D81-0B3E-CC60-406E-6D97FF3EA4B9}"/>
              </a:ext>
            </a:extLst>
          </p:cNvPr>
          <p:cNvSpPr txBox="1"/>
          <p:nvPr/>
        </p:nvSpPr>
        <p:spPr>
          <a:xfrm>
            <a:off x="278972" y="850835"/>
            <a:ext cx="5437570" cy="384721"/>
          </a:xfrm>
          <a:prstGeom prst="rect">
            <a:avLst/>
          </a:prstGeom>
          <a:noFill/>
        </p:spPr>
        <p:txBody>
          <a:bodyPr wrap="square">
            <a:spAutoFit/>
          </a:bodyPr>
          <a:lstStyle/>
          <a:p>
            <a:r>
              <a:rPr lang="en-US" altLang="zh-CN" sz="1900" i="1" u="sng" dirty="0">
                <a:latin typeface="Helvetica" pitchFamily="2" charset="0"/>
              </a:rPr>
              <a:t>T</a:t>
            </a:r>
            <a:r>
              <a:rPr lang="en-US" sz="1900" i="1" u="sng" dirty="0">
                <a:latin typeface="Helvetica" pitchFamily="2" charset="0"/>
              </a:rPr>
              <a:t>hree features of differential JAX-CPFEM</a:t>
            </a:r>
            <a:endParaRPr lang="en-US" altLang="zh-CN" sz="1900" i="1" u="sng" dirty="0">
              <a:latin typeface="Helvetica" pitchFamily="2" charset="0"/>
            </a:endParaRPr>
          </a:p>
        </p:txBody>
      </p:sp>
      <p:pic>
        <p:nvPicPr>
          <p:cNvPr id="6" name="Picture 5">
            <a:extLst>
              <a:ext uri="{FF2B5EF4-FFF2-40B4-BE49-F238E27FC236}">
                <a16:creationId xmlns:a16="http://schemas.microsoft.com/office/drawing/2014/main" id="{96B0F01C-B7BC-5742-BBAC-E6B44C08C9C4}"/>
              </a:ext>
            </a:extLst>
          </p:cNvPr>
          <p:cNvPicPr>
            <a:picLocks noChangeAspect="1"/>
          </p:cNvPicPr>
          <p:nvPr/>
        </p:nvPicPr>
        <p:blipFill>
          <a:blip r:embed="rId3"/>
          <a:stretch>
            <a:fillRect/>
          </a:stretch>
        </p:blipFill>
        <p:spPr>
          <a:xfrm>
            <a:off x="11239310" y="13939"/>
            <a:ext cx="952690" cy="933248"/>
          </a:xfrm>
          <a:prstGeom prst="rect">
            <a:avLst/>
          </a:prstGeom>
        </p:spPr>
      </p:pic>
      <p:grpSp>
        <p:nvGrpSpPr>
          <p:cNvPr id="10" name="Group 9">
            <a:extLst>
              <a:ext uri="{FF2B5EF4-FFF2-40B4-BE49-F238E27FC236}">
                <a16:creationId xmlns:a16="http://schemas.microsoft.com/office/drawing/2014/main" id="{5BE4C9B6-349B-236E-138C-E5C22F37DF24}"/>
              </a:ext>
            </a:extLst>
          </p:cNvPr>
          <p:cNvGrpSpPr>
            <a:grpSpLocks noChangeAspect="1"/>
          </p:cNvGrpSpPr>
          <p:nvPr/>
        </p:nvGrpSpPr>
        <p:grpSpPr>
          <a:xfrm>
            <a:off x="6074971" y="112432"/>
            <a:ext cx="5758600" cy="5758600"/>
            <a:chOff x="2908716" y="325052"/>
            <a:chExt cx="6434338" cy="6434338"/>
          </a:xfrm>
        </p:grpSpPr>
        <p:grpSp>
          <p:nvGrpSpPr>
            <p:cNvPr id="11" name="Group 10">
              <a:extLst>
                <a:ext uri="{FF2B5EF4-FFF2-40B4-BE49-F238E27FC236}">
                  <a16:creationId xmlns:a16="http://schemas.microsoft.com/office/drawing/2014/main" id="{8DC9B897-B387-2853-CC88-D6B0FE8788B9}"/>
                </a:ext>
              </a:extLst>
            </p:cNvPr>
            <p:cNvGrpSpPr>
              <a:grpSpLocks noChangeAspect="1"/>
            </p:cNvGrpSpPr>
            <p:nvPr/>
          </p:nvGrpSpPr>
          <p:grpSpPr>
            <a:xfrm>
              <a:off x="3480417" y="3646474"/>
              <a:ext cx="2018123" cy="2030047"/>
              <a:chOff x="7988887" y="2811295"/>
              <a:chExt cx="2018123" cy="2030047"/>
            </a:xfrm>
          </p:grpSpPr>
          <p:sp>
            <p:nvSpPr>
              <p:cNvPr id="61" name="Donut 60">
                <a:extLst>
                  <a:ext uri="{FF2B5EF4-FFF2-40B4-BE49-F238E27FC236}">
                    <a16:creationId xmlns:a16="http://schemas.microsoft.com/office/drawing/2014/main" id="{1F32F6AD-3C60-3DF3-08F1-5CA8D7270122}"/>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rapezoid 61">
                <a:extLst>
                  <a:ext uri="{FF2B5EF4-FFF2-40B4-BE49-F238E27FC236}">
                    <a16:creationId xmlns:a16="http://schemas.microsoft.com/office/drawing/2014/main" id="{6269C487-9396-CDE4-6C16-D93062207100}"/>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apezoid 62">
                <a:extLst>
                  <a:ext uri="{FF2B5EF4-FFF2-40B4-BE49-F238E27FC236}">
                    <a16:creationId xmlns:a16="http://schemas.microsoft.com/office/drawing/2014/main" id="{87C0813E-B837-F45A-1781-49E35B8429EA}"/>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apezoid 63">
                <a:extLst>
                  <a:ext uri="{FF2B5EF4-FFF2-40B4-BE49-F238E27FC236}">
                    <a16:creationId xmlns:a16="http://schemas.microsoft.com/office/drawing/2014/main" id="{1E03A63B-602B-DCA9-6BDD-465F959CB865}"/>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pezoid 64">
                <a:extLst>
                  <a:ext uri="{FF2B5EF4-FFF2-40B4-BE49-F238E27FC236}">
                    <a16:creationId xmlns:a16="http://schemas.microsoft.com/office/drawing/2014/main" id="{659EDF10-EB77-1575-67B7-89AB7F03679F}"/>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apezoid 65">
                <a:extLst>
                  <a:ext uri="{FF2B5EF4-FFF2-40B4-BE49-F238E27FC236}">
                    <a16:creationId xmlns:a16="http://schemas.microsoft.com/office/drawing/2014/main" id="{8F04CF7C-B562-A51C-F1AD-C0406248BCD0}"/>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apezoid 66">
                <a:extLst>
                  <a:ext uri="{FF2B5EF4-FFF2-40B4-BE49-F238E27FC236}">
                    <a16:creationId xmlns:a16="http://schemas.microsoft.com/office/drawing/2014/main" id="{D4CE25FE-7577-3D71-E41E-65A83E7DA48E}"/>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apezoid 67">
                <a:extLst>
                  <a:ext uri="{FF2B5EF4-FFF2-40B4-BE49-F238E27FC236}">
                    <a16:creationId xmlns:a16="http://schemas.microsoft.com/office/drawing/2014/main" id="{96519916-6B14-758D-D218-799CB3586AB1}"/>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rapezoid 68">
                <a:extLst>
                  <a:ext uri="{FF2B5EF4-FFF2-40B4-BE49-F238E27FC236}">
                    <a16:creationId xmlns:a16="http://schemas.microsoft.com/office/drawing/2014/main" id="{B171C6B3-87F4-9122-4EF9-C7C1A87BDBD0}"/>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apezoid 69">
                <a:extLst>
                  <a:ext uri="{FF2B5EF4-FFF2-40B4-BE49-F238E27FC236}">
                    <a16:creationId xmlns:a16="http://schemas.microsoft.com/office/drawing/2014/main" id="{9BCE79BD-8DFE-5504-37C2-01B564E4D148}"/>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apezoid 70">
                <a:extLst>
                  <a:ext uri="{FF2B5EF4-FFF2-40B4-BE49-F238E27FC236}">
                    <a16:creationId xmlns:a16="http://schemas.microsoft.com/office/drawing/2014/main" id="{6C5D7501-6ABB-DC94-99E5-69F5F568EF15}"/>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71">
                <a:extLst>
                  <a:ext uri="{FF2B5EF4-FFF2-40B4-BE49-F238E27FC236}">
                    <a16:creationId xmlns:a16="http://schemas.microsoft.com/office/drawing/2014/main" id="{E2BD0B7F-545A-42ED-49E8-42F3068AC786}"/>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apezoid 72">
                <a:extLst>
                  <a:ext uri="{FF2B5EF4-FFF2-40B4-BE49-F238E27FC236}">
                    <a16:creationId xmlns:a16="http://schemas.microsoft.com/office/drawing/2014/main" id="{0C9EF398-4382-AC31-885A-277A5D531DE1}"/>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9260CBD-DA3F-DD22-86A6-E814B8ABE8CC}"/>
                </a:ext>
              </a:extLst>
            </p:cNvPr>
            <p:cNvGrpSpPr/>
            <p:nvPr/>
          </p:nvGrpSpPr>
          <p:grpSpPr>
            <a:xfrm>
              <a:off x="5085166" y="2495180"/>
              <a:ext cx="2018122" cy="2030047"/>
              <a:chOff x="5067236" y="2486215"/>
              <a:chExt cx="2018122" cy="2030047"/>
            </a:xfrm>
          </p:grpSpPr>
          <p:sp>
            <p:nvSpPr>
              <p:cNvPr id="47" name="Trapezoid 46">
                <a:extLst>
                  <a:ext uri="{FF2B5EF4-FFF2-40B4-BE49-F238E27FC236}">
                    <a16:creationId xmlns:a16="http://schemas.microsoft.com/office/drawing/2014/main" id="{B9DD5784-29A0-D7E9-B2BC-65D2A62ACCCF}"/>
                  </a:ext>
                </a:extLst>
              </p:cNvPr>
              <p:cNvSpPr/>
              <p:nvPr/>
            </p:nvSpPr>
            <p:spPr>
              <a:xfrm>
                <a:off x="5969320" y="2486215"/>
                <a:ext cx="253360" cy="275716"/>
              </a:xfrm>
              <a:prstGeom prst="trapezoid">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apezoid 47">
                <a:extLst>
                  <a:ext uri="{FF2B5EF4-FFF2-40B4-BE49-F238E27FC236}">
                    <a16:creationId xmlns:a16="http://schemas.microsoft.com/office/drawing/2014/main" id="{A357C55D-3313-825C-9865-03FEC260C6C1}"/>
                  </a:ext>
                </a:extLst>
              </p:cNvPr>
              <p:cNvSpPr/>
              <p:nvPr/>
            </p:nvSpPr>
            <p:spPr>
              <a:xfrm>
                <a:off x="5525035" y="2600174"/>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a:extLst>
                  <a:ext uri="{FF2B5EF4-FFF2-40B4-BE49-F238E27FC236}">
                    <a16:creationId xmlns:a16="http://schemas.microsoft.com/office/drawing/2014/main" id="{6E0B10B4-D176-78CE-0078-D38C122A8E0B}"/>
                  </a:ext>
                </a:extLst>
              </p:cNvPr>
              <p:cNvSpPr/>
              <p:nvPr/>
            </p:nvSpPr>
            <p:spPr>
              <a:xfrm>
                <a:off x="5067236" y="3312418"/>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a:extLst>
                  <a:ext uri="{FF2B5EF4-FFF2-40B4-BE49-F238E27FC236}">
                    <a16:creationId xmlns:a16="http://schemas.microsoft.com/office/drawing/2014/main" id="{801DF51C-6D20-1170-403A-A0062A8791E5}"/>
                  </a:ext>
                </a:extLst>
              </p:cNvPr>
              <p:cNvSpPr/>
              <p:nvPr/>
            </p:nvSpPr>
            <p:spPr>
              <a:xfrm>
                <a:off x="5203043" y="2875890"/>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a:extLst>
                  <a:ext uri="{FF2B5EF4-FFF2-40B4-BE49-F238E27FC236}">
                    <a16:creationId xmlns:a16="http://schemas.microsoft.com/office/drawing/2014/main" id="{05D42362-4049-BFE0-2A41-E3FEAD5FC13F}"/>
                  </a:ext>
                </a:extLst>
              </p:cNvPr>
              <p:cNvSpPr/>
              <p:nvPr/>
            </p:nvSpPr>
            <p:spPr>
              <a:xfrm>
                <a:off x="5171795" y="3757470"/>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apezoid 51">
                <a:extLst>
                  <a:ext uri="{FF2B5EF4-FFF2-40B4-BE49-F238E27FC236}">
                    <a16:creationId xmlns:a16="http://schemas.microsoft.com/office/drawing/2014/main" id="{F4BF3FA3-C4EC-E17B-7818-AB0048BE8F12}"/>
                  </a:ext>
                </a:extLst>
              </p:cNvPr>
              <p:cNvSpPr/>
              <p:nvPr/>
            </p:nvSpPr>
            <p:spPr>
              <a:xfrm>
                <a:off x="5948408" y="4240546"/>
                <a:ext cx="253360" cy="275716"/>
              </a:xfrm>
              <a:prstGeom prst="trapezoid">
                <a:avLst/>
              </a:prstGeom>
              <a:solidFill>
                <a:srgbClr val="FF0000">
                  <a:alpha val="29804"/>
                </a:srgb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C0D30EA6-19A9-7FD2-5236-B658B80E9EBB}"/>
                  </a:ext>
                </a:extLst>
              </p:cNvPr>
              <p:cNvSpPr/>
              <p:nvPr/>
            </p:nvSpPr>
            <p:spPr>
              <a:xfrm>
                <a:off x="5492177" y="4102688"/>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apezoid 53">
                <a:extLst>
                  <a:ext uri="{FF2B5EF4-FFF2-40B4-BE49-F238E27FC236}">
                    <a16:creationId xmlns:a16="http://schemas.microsoft.com/office/drawing/2014/main" id="{2E59205B-6E2E-0014-A084-4B8C9C17F124}"/>
                  </a:ext>
                </a:extLst>
              </p:cNvPr>
              <p:cNvSpPr/>
              <p:nvPr/>
            </p:nvSpPr>
            <p:spPr>
              <a:xfrm flipV="1">
                <a:off x="6417667" y="4126115"/>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apezoid 54">
                <a:extLst>
                  <a:ext uri="{FF2B5EF4-FFF2-40B4-BE49-F238E27FC236}">
                    <a16:creationId xmlns:a16="http://schemas.microsoft.com/office/drawing/2014/main" id="{0E944483-5C2D-62C1-75D6-56B0C28DD4C6}"/>
                  </a:ext>
                </a:extLst>
              </p:cNvPr>
              <p:cNvSpPr/>
              <p:nvPr/>
            </p:nvSpPr>
            <p:spPr>
              <a:xfrm flipV="1">
                <a:off x="6831998" y="3363381"/>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apezoid 55">
                <a:extLst>
                  <a:ext uri="{FF2B5EF4-FFF2-40B4-BE49-F238E27FC236}">
                    <a16:creationId xmlns:a16="http://schemas.microsoft.com/office/drawing/2014/main" id="{0F9CEB8C-E7ED-A287-3E40-94639C981680}"/>
                  </a:ext>
                </a:extLst>
              </p:cNvPr>
              <p:cNvSpPr/>
              <p:nvPr/>
            </p:nvSpPr>
            <p:spPr>
              <a:xfrm flipV="1">
                <a:off x="6745930" y="3797728"/>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pezoid 56">
                <a:extLst>
                  <a:ext uri="{FF2B5EF4-FFF2-40B4-BE49-F238E27FC236}">
                    <a16:creationId xmlns:a16="http://schemas.microsoft.com/office/drawing/2014/main" id="{032A4970-BA3F-9CC8-6477-CE43316D7D35}"/>
                  </a:ext>
                </a:extLst>
              </p:cNvPr>
              <p:cNvSpPr/>
              <p:nvPr/>
            </p:nvSpPr>
            <p:spPr>
              <a:xfrm flipV="1">
                <a:off x="6725625" y="2929033"/>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apezoid 57">
                <a:extLst>
                  <a:ext uri="{FF2B5EF4-FFF2-40B4-BE49-F238E27FC236}">
                    <a16:creationId xmlns:a16="http://schemas.microsoft.com/office/drawing/2014/main" id="{FCBBD041-8408-85B0-FAAD-EF79DB8EAC9A}"/>
                  </a:ext>
                </a:extLst>
              </p:cNvPr>
              <p:cNvSpPr/>
              <p:nvPr/>
            </p:nvSpPr>
            <p:spPr>
              <a:xfrm flipV="1">
                <a:off x="6404641" y="2600646"/>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nut 58">
                <a:extLst>
                  <a:ext uri="{FF2B5EF4-FFF2-40B4-BE49-F238E27FC236}">
                    <a16:creationId xmlns:a16="http://schemas.microsoft.com/office/drawing/2014/main" id="{41C95393-14CD-A853-F137-BD66EB8636FE}"/>
                  </a:ext>
                </a:extLst>
              </p:cNvPr>
              <p:cNvSpPr/>
              <p:nvPr/>
            </p:nvSpPr>
            <p:spPr>
              <a:xfrm>
                <a:off x="5300289" y="2715078"/>
                <a:ext cx="1572322" cy="1572322"/>
              </a:xfrm>
              <a:prstGeom prst="donut">
                <a:avLst>
                  <a:gd name="adj" fmla="val 6973"/>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66DBCF41-4B07-F00F-9EDB-92F67E898F01}"/>
                  </a:ext>
                </a:extLst>
              </p:cNvPr>
              <p:cNvSpPr txBox="1"/>
              <p:nvPr/>
            </p:nvSpPr>
            <p:spPr>
              <a:xfrm>
                <a:off x="5688260" y="3487270"/>
                <a:ext cx="184731" cy="369332"/>
              </a:xfrm>
              <a:prstGeom prst="rect">
                <a:avLst/>
              </a:prstGeom>
              <a:noFill/>
            </p:spPr>
            <p:txBody>
              <a:bodyPr wrap="none" rtlCol="0">
                <a:spAutoFit/>
              </a:bodyPr>
              <a:lstStyle/>
              <a:p>
                <a:endParaRPr lang="en-US" dirty="0"/>
              </a:p>
            </p:txBody>
          </p:sp>
        </p:grpSp>
        <p:grpSp>
          <p:nvGrpSpPr>
            <p:cNvPr id="13" name="Group 12">
              <a:extLst>
                <a:ext uri="{FF2B5EF4-FFF2-40B4-BE49-F238E27FC236}">
                  <a16:creationId xmlns:a16="http://schemas.microsoft.com/office/drawing/2014/main" id="{100465FF-7BBA-9DA7-A134-34123D79CDF4}"/>
                </a:ext>
              </a:extLst>
            </p:cNvPr>
            <p:cNvGrpSpPr>
              <a:grpSpLocks noChangeAspect="1"/>
            </p:cNvGrpSpPr>
            <p:nvPr/>
          </p:nvGrpSpPr>
          <p:grpSpPr>
            <a:xfrm>
              <a:off x="6667232" y="3750222"/>
              <a:ext cx="2018123" cy="2030047"/>
              <a:chOff x="7988887" y="2811295"/>
              <a:chExt cx="2018123" cy="2030047"/>
            </a:xfrm>
          </p:grpSpPr>
          <p:sp>
            <p:nvSpPr>
              <p:cNvPr id="34" name="Trapezoid 33">
                <a:extLst>
                  <a:ext uri="{FF2B5EF4-FFF2-40B4-BE49-F238E27FC236}">
                    <a16:creationId xmlns:a16="http://schemas.microsoft.com/office/drawing/2014/main" id="{7A0C68B2-0A5B-D051-5BA5-C1AA6021F6E0}"/>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a16="http://schemas.microsoft.com/office/drawing/2014/main" id="{031B1C34-F6A9-3C3C-165C-B0047E5315EE}"/>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5473D72B-9B6F-4B62-EBC4-31F9D459A2D2}"/>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apezoid 36">
                <a:extLst>
                  <a:ext uri="{FF2B5EF4-FFF2-40B4-BE49-F238E27FC236}">
                    <a16:creationId xmlns:a16="http://schemas.microsoft.com/office/drawing/2014/main" id="{10A70660-396F-529D-FC41-5EE7FFEBDD92}"/>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apezoid 37">
                <a:extLst>
                  <a:ext uri="{FF2B5EF4-FFF2-40B4-BE49-F238E27FC236}">
                    <a16:creationId xmlns:a16="http://schemas.microsoft.com/office/drawing/2014/main" id="{1295B3C1-67AF-7B83-B8E3-A8C23395CCB7}"/>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apezoid 38">
                <a:extLst>
                  <a:ext uri="{FF2B5EF4-FFF2-40B4-BE49-F238E27FC236}">
                    <a16:creationId xmlns:a16="http://schemas.microsoft.com/office/drawing/2014/main" id="{49E9944E-B259-C2AC-1965-966C541923BF}"/>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apezoid 39">
                <a:extLst>
                  <a:ext uri="{FF2B5EF4-FFF2-40B4-BE49-F238E27FC236}">
                    <a16:creationId xmlns:a16="http://schemas.microsoft.com/office/drawing/2014/main" id="{91C262EE-09F9-399B-A13D-196CFD9D4AC8}"/>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apezoid 40">
                <a:extLst>
                  <a:ext uri="{FF2B5EF4-FFF2-40B4-BE49-F238E27FC236}">
                    <a16:creationId xmlns:a16="http://schemas.microsoft.com/office/drawing/2014/main" id="{04181A6F-BDD6-E3D8-E4C0-2CFBF7F0FC46}"/>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apezoid 41">
                <a:extLst>
                  <a:ext uri="{FF2B5EF4-FFF2-40B4-BE49-F238E27FC236}">
                    <a16:creationId xmlns:a16="http://schemas.microsoft.com/office/drawing/2014/main" id="{B08C0D68-715F-8B0D-493B-51F2799A74B1}"/>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BA56F4A2-4845-65D2-BE50-CEA810B3A909}"/>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64D7B5BA-D726-EF65-7934-C6E765833379}"/>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3FF8077E-0A0F-23F1-C6E0-D69E744C23D8}"/>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nut 45">
                <a:extLst>
                  <a:ext uri="{FF2B5EF4-FFF2-40B4-BE49-F238E27FC236}">
                    <a16:creationId xmlns:a16="http://schemas.microsoft.com/office/drawing/2014/main" id="{4A410D2A-4CC3-3499-A509-CFDF3ED50210}"/>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4" name="Donut 13">
              <a:extLst>
                <a:ext uri="{FF2B5EF4-FFF2-40B4-BE49-F238E27FC236}">
                  <a16:creationId xmlns:a16="http://schemas.microsoft.com/office/drawing/2014/main" id="{617D2548-DEF9-85C7-9B96-50C06459F3B8}"/>
                </a:ext>
              </a:extLst>
            </p:cNvPr>
            <p:cNvSpPr>
              <a:spLocks noChangeAspect="1"/>
            </p:cNvSpPr>
            <p:nvPr/>
          </p:nvSpPr>
          <p:spPr>
            <a:xfrm>
              <a:off x="2908716" y="325052"/>
              <a:ext cx="6434338" cy="6434338"/>
            </a:xfrm>
            <a:prstGeom prst="donut">
              <a:avLst>
                <a:gd name="adj" fmla="val 15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5" name="Group 14">
              <a:extLst>
                <a:ext uri="{FF2B5EF4-FFF2-40B4-BE49-F238E27FC236}">
                  <a16:creationId xmlns:a16="http://schemas.microsoft.com/office/drawing/2014/main" id="{3723038D-B124-15A6-AA57-A99076FE84EA}"/>
                </a:ext>
              </a:extLst>
            </p:cNvPr>
            <p:cNvGrpSpPr>
              <a:grpSpLocks noChangeAspect="1"/>
            </p:cNvGrpSpPr>
            <p:nvPr/>
          </p:nvGrpSpPr>
          <p:grpSpPr>
            <a:xfrm rot="20712073">
              <a:off x="5128779" y="502145"/>
              <a:ext cx="2018123" cy="2030047"/>
              <a:chOff x="7988887" y="2811295"/>
              <a:chExt cx="2018123" cy="2030047"/>
            </a:xfrm>
          </p:grpSpPr>
          <p:sp>
            <p:nvSpPr>
              <p:cNvPr id="16" name="Trapezoid 15">
                <a:extLst>
                  <a:ext uri="{FF2B5EF4-FFF2-40B4-BE49-F238E27FC236}">
                    <a16:creationId xmlns:a16="http://schemas.microsoft.com/office/drawing/2014/main" id="{0FAC2905-8DDB-DF13-5B11-CB1AE119D230}"/>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apezoid 16">
                <a:extLst>
                  <a:ext uri="{FF2B5EF4-FFF2-40B4-BE49-F238E27FC236}">
                    <a16:creationId xmlns:a16="http://schemas.microsoft.com/office/drawing/2014/main" id="{FA7CEE25-727C-6EDE-04B9-CD4FC1FB3D68}"/>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apezoid 17">
                <a:extLst>
                  <a:ext uri="{FF2B5EF4-FFF2-40B4-BE49-F238E27FC236}">
                    <a16:creationId xmlns:a16="http://schemas.microsoft.com/office/drawing/2014/main" id="{FCF248CD-D5CD-2988-A0C1-7B7A78F6CCA9}"/>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90731E58-2716-4A76-3036-9691470B04DF}"/>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B7E5E7AB-0FDF-5AD5-1A65-BDA65AC23FB3}"/>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48A469E5-FBD5-4251-35B3-4969E8AA1BDD}"/>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C28D36D2-6C65-550B-FF86-6ABCC6550F98}"/>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E8D69A45-C9F5-6228-1608-2341CE7022A0}"/>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24FC31F-7F98-C494-993A-B687C495541C}"/>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0DFDB8C9-8459-F566-71C0-94EF8507A7DE}"/>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A24B3DCC-929A-5D6F-0CDA-4D6E1E1F600F}"/>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apezoid 31">
                <a:extLst>
                  <a:ext uri="{FF2B5EF4-FFF2-40B4-BE49-F238E27FC236}">
                    <a16:creationId xmlns:a16="http://schemas.microsoft.com/office/drawing/2014/main" id="{5999C0B2-54A0-87DA-BD41-CF664A720F34}"/>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nut 32">
                <a:extLst>
                  <a:ext uri="{FF2B5EF4-FFF2-40B4-BE49-F238E27FC236}">
                    <a16:creationId xmlns:a16="http://schemas.microsoft.com/office/drawing/2014/main" id="{9FF85E84-5F73-7F46-A01E-829E2BE13681}"/>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74" name="TextBox 73">
            <a:extLst>
              <a:ext uri="{FF2B5EF4-FFF2-40B4-BE49-F238E27FC236}">
                <a16:creationId xmlns:a16="http://schemas.microsoft.com/office/drawing/2014/main" id="{DE7F1883-E971-B310-1ED4-DA42EE2E5877}"/>
              </a:ext>
            </a:extLst>
          </p:cNvPr>
          <p:cNvSpPr txBox="1"/>
          <p:nvPr/>
        </p:nvSpPr>
        <p:spPr>
          <a:xfrm>
            <a:off x="8168876" y="2782113"/>
            <a:ext cx="1570789" cy="323165"/>
          </a:xfrm>
          <a:prstGeom prst="rect">
            <a:avLst/>
          </a:prstGeom>
          <a:noFill/>
        </p:spPr>
        <p:txBody>
          <a:bodyPr wrap="square">
            <a:spAutoFit/>
          </a:bodyPr>
          <a:lstStyle/>
          <a:p>
            <a:pPr algn="ctr"/>
            <a:r>
              <a:rPr lang="en-US" altLang="zh-CN" sz="1500" b="1" dirty="0">
                <a:latin typeface="Helvetica" pitchFamily="2" charset="0"/>
              </a:rPr>
              <a:t>JAX-CPFEM</a:t>
            </a:r>
            <a:endParaRPr lang="en-US" sz="1500" b="1" dirty="0">
              <a:latin typeface="Helvetica" pitchFamily="2" charset="0"/>
            </a:endParaRPr>
          </a:p>
        </p:txBody>
      </p:sp>
      <p:sp>
        <p:nvSpPr>
          <p:cNvPr id="75" name="TextBox 74">
            <a:extLst>
              <a:ext uri="{FF2B5EF4-FFF2-40B4-BE49-F238E27FC236}">
                <a16:creationId xmlns:a16="http://schemas.microsoft.com/office/drawing/2014/main" id="{64A3EE9C-2E7C-409B-76CC-0D08BDEA129B}"/>
              </a:ext>
            </a:extLst>
          </p:cNvPr>
          <p:cNvSpPr txBox="1"/>
          <p:nvPr/>
        </p:nvSpPr>
        <p:spPr>
          <a:xfrm>
            <a:off x="9537421" y="3761005"/>
            <a:ext cx="1644136" cy="646331"/>
          </a:xfrm>
          <a:prstGeom prst="rect">
            <a:avLst/>
          </a:prstGeom>
          <a:noFill/>
        </p:spPr>
        <p:txBody>
          <a:bodyPr wrap="square">
            <a:spAutoFit/>
          </a:bodyPr>
          <a:lstStyle/>
          <a:p>
            <a:pPr algn="ctr"/>
            <a:r>
              <a:rPr lang="en-US" altLang="zh-CN" dirty="0">
                <a:latin typeface="Helvetica" pitchFamily="2" charset="0"/>
              </a:rPr>
              <a:t>Process </a:t>
            </a:r>
          </a:p>
          <a:p>
            <a:pPr algn="ctr"/>
            <a:r>
              <a:rPr lang="en-US" dirty="0">
                <a:latin typeface="Helvetica" pitchFamily="2" charset="0"/>
              </a:rPr>
              <a:t>Design</a:t>
            </a:r>
          </a:p>
        </p:txBody>
      </p:sp>
      <p:sp>
        <p:nvSpPr>
          <p:cNvPr id="76" name="TextBox 75">
            <a:extLst>
              <a:ext uri="{FF2B5EF4-FFF2-40B4-BE49-F238E27FC236}">
                <a16:creationId xmlns:a16="http://schemas.microsoft.com/office/drawing/2014/main" id="{E4DC5C59-4D28-B461-09DE-26AE5B9F5E68}"/>
              </a:ext>
            </a:extLst>
          </p:cNvPr>
          <p:cNvSpPr txBox="1"/>
          <p:nvPr/>
        </p:nvSpPr>
        <p:spPr>
          <a:xfrm>
            <a:off x="8160376" y="947187"/>
            <a:ext cx="1644136" cy="369332"/>
          </a:xfrm>
          <a:prstGeom prst="rect">
            <a:avLst/>
          </a:prstGeom>
          <a:noFill/>
        </p:spPr>
        <p:txBody>
          <a:bodyPr wrap="square">
            <a:spAutoFit/>
          </a:bodyPr>
          <a:lstStyle/>
          <a:p>
            <a:pPr algn="ctr"/>
            <a:r>
              <a:rPr lang="en-US" altLang="zh-CN" dirty="0">
                <a:latin typeface="Helvetica" pitchFamily="2" charset="0"/>
              </a:rPr>
              <a:t>Calibration</a:t>
            </a:r>
            <a:endParaRPr lang="en-US" dirty="0">
              <a:latin typeface="Helvetica" pitchFamily="2" charset="0"/>
            </a:endParaRPr>
          </a:p>
        </p:txBody>
      </p:sp>
      <p:sp>
        <p:nvSpPr>
          <p:cNvPr id="77" name="TextBox 76">
            <a:extLst>
              <a:ext uri="{FF2B5EF4-FFF2-40B4-BE49-F238E27FC236}">
                <a16:creationId xmlns:a16="http://schemas.microsoft.com/office/drawing/2014/main" id="{46007853-A15D-1375-1C82-B85C4B35E1E5}"/>
              </a:ext>
            </a:extLst>
          </p:cNvPr>
          <p:cNvSpPr txBox="1"/>
          <p:nvPr/>
        </p:nvSpPr>
        <p:spPr>
          <a:xfrm>
            <a:off x="6676484" y="3717846"/>
            <a:ext cx="1644136" cy="646331"/>
          </a:xfrm>
          <a:prstGeom prst="rect">
            <a:avLst/>
          </a:prstGeom>
          <a:noFill/>
        </p:spPr>
        <p:txBody>
          <a:bodyPr wrap="square">
            <a:spAutoFit/>
          </a:bodyPr>
          <a:lstStyle/>
          <a:p>
            <a:pPr algn="ctr"/>
            <a:r>
              <a:rPr lang="en-US" altLang="zh-CN" dirty="0">
                <a:latin typeface="Helvetica" pitchFamily="2" charset="0"/>
              </a:rPr>
              <a:t>Material </a:t>
            </a:r>
          </a:p>
          <a:p>
            <a:pPr algn="ctr"/>
            <a:r>
              <a:rPr lang="en-US" dirty="0">
                <a:latin typeface="Helvetica" pitchFamily="2" charset="0"/>
              </a:rPr>
              <a:t>Design</a:t>
            </a:r>
          </a:p>
        </p:txBody>
      </p:sp>
      <p:sp>
        <p:nvSpPr>
          <p:cNvPr id="78" name="Arrow: Down 8">
            <a:extLst>
              <a:ext uri="{FF2B5EF4-FFF2-40B4-BE49-F238E27FC236}">
                <a16:creationId xmlns:a16="http://schemas.microsoft.com/office/drawing/2014/main" id="{4CBFB56B-3D35-75FA-0899-0188C355265C}"/>
              </a:ext>
            </a:extLst>
          </p:cNvPr>
          <p:cNvSpPr/>
          <p:nvPr/>
        </p:nvSpPr>
        <p:spPr>
          <a:xfrm rot="5400000" flipV="1">
            <a:off x="5195806" y="2745406"/>
            <a:ext cx="527494" cy="600909"/>
          </a:xfrm>
          <a:prstGeom prst="downArrow">
            <a:avLst/>
          </a:prstGeom>
          <a:solidFill>
            <a:srgbClr val="7030A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Helvetica" pitchFamily="2" charset="0"/>
            </a:endParaRPr>
          </a:p>
        </p:txBody>
      </p:sp>
      <p:sp>
        <p:nvSpPr>
          <p:cNvPr id="79" name="TextBox 78">
            <a:extLst>
              <a:ext uri="{FF2B5EF4-FFF2-40B4-BE49-F238E27FC236}">
                <a16:creationId xmlns:a16="http://schemas.microsoft.com/office/drawing/2014/main" id="{F9D37AE6-8093-4FCE-8E7A-38FF008989D5}"/>
              </a:ext>
            </a:extLst>
          </p:cNvPr>
          <p:cNvSpPr txBox="1"/>
          <p:nvPr/>
        </p:nvSpPr>
        <p:spPr>
          <a:xfrm>
            <a:off x="10905155" y="922555"/>
            <a:ext cx="1613262" cy="307777"/>
          </a:xfrm>
          <a:prstGeom prst="rect">
            <a:avLst/>
          </a:prstGeom>
          <a:noFill/>
        </p:spPr>
        <p:txBody>
          <a:bodyPr wrap="square" rtlCol="0">
            <a:spAutoFit/>
          </a:bodyPr>
          <a:lstStyle/>
          <a:p>
            <a:pPr algn="ctr"/>
            <a:r>
              <a:rPr lang="en-US" altLang="zh-CN" sz="1400" b="0" i="0" dirty="0">
                <a:solidFill>
                  <a:schemeClr val="tx1"/>
                </a:solidFill>
                <a:latin typeface="Times New Roman" panose="02020603050405020304" pitchFamily="18" charset="0"/>
                <a:cs typeface="Times New Roman" panose="02020603050405020304" pitchFamily="18" charset="0"/>
              </a:rPr>
              <a:t>GitHub</a:t>
            </a:r>
            <a:r>
              <a:rPr lang="zh-CN" altLang="en-US" sz="1400" b="0" i="0" dirty="0">
                <a:solidFill>
                  <a:schemeClr val="tx1"/>
                </a:solidFill>
                <a:latin typeface="Times New Roman" panose="02020603050405020304" pitchFamily="18" charset="0"/>
                <a:cs typeface="Times New Roman" panose="02020603050405020304" pitchFamily="18" charset="0"/>
              </a:rPr>
              <a:t> </a:t>
            </a:r>
            <a:r>
              <a:rPr lang="en-US" altLang="zh-CN" sz="1400" b="0" i="0" dirty="0">
                <a:solidFill>
                  <a:schemeClr val="tx1"/>
                </a:solidFill>
                <a:latin typeface="Times New Roman" panose="02020603050405020304" pitchFamily="18" charset="0"/>
                <a:cs typeface="Times New Roman" panose="02020603050405020304" pitchFamily="18" charset="0"/>
              </a:rPr>
              <a:t>page</a:t>
            </a:r>
          </a:p>
        </p:txBody>
      </p:sp>
    </p:spTree>
    <p:extLst>
      <p:ext uri="{BB962C8B-B14F-4D97-AF65-F5344CB8AC3E}">
        <p14:creationId xmlns:p14="http://schemas.microsoft.com/office/powerpoint/2010/main" val="275554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blinds(horizontal)">
                                      <p:cBhvr>
                                        <p:cTn id="10" dur="500"/>
                                        <p:tgtEl>
                                          <p:spTgt spid="7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linds(horizontal)">
                                      <p:cBhvr>
                                        <p:cTn id="13" dur="500"/>
                                        <p:tgtEl>
                                          <p:spTgt spid="7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blinds(horizontal)">
                                      <p:cBhvr>
                                        <p:cTn id="16" dur="500"/>
                                        <p:tgtEl>
                                          <p:spTgt spid="7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blinds(horizontal)">
                                      <p:cBhvr>
                                        <p:cTn id="19" dur="500"/>
                                        <p:tgtEl>
                                          <p:spTgt spid="7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blinds(horizontal)">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77" grpId="0"/>
      <p:bldP spid="7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6D57F-881F-77FB-FAEB-7CE4E63929E2}"/>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6D521DCC-7643-1B74-4431-8313756E6355}"/>
              </a:ext>
            </a:extLst>
          </p:cNvPr>
          <p:cNvSpPr>
            <a:spLocks noGrp="1"/>
          </p:cNvSpPr>
          <p:nvPr>
            <p:ph type="body" sz="quarter" idx="10"/>
          </p:nvPr>
        </p:nvSpPr>
        <p:spPr/>
        <p:txBody>
          <a:bodyPr/>
          <a:lstStyle/>
          <a:p>
            <a:endParaRPr lang="en-US"/>
          </a:p>
        </p:txBody>
      </p:sp>
      <p:grpSp>
        <p:nvGrpSpPr>
          <p:cNvPr id="10" name="组合 30">
            <a:extLst>
              <a:ext uri="{FF2B5EF4-FFF2-40B4-BE49-F238E27FC236}">
                <a16:creationId xmlns:a16="http://schemas.microsoft.com/office/drawing/2014/main" id="{4C0A5C01-AFE0-AB3D-EC21-94A5B0889A22}"/>
              </a:ext>
            </a:extLst>
          </p:cNvPr>
          <p:cNvGrpSpPr/>
          <p:nvPr/>
        </p:nvGrpSpPr>
        <p:grpSpPr>
          <a:xfrm>
            <a:off x="83415" y="252070"/>
            <a:ext cx="328891" cy="466672"/>
            <a:chOff x="199304" y="53446"/>
            <a:chExt cx="328891" cy="466672"/>
          </a:xfrm>
        </p:grpSpPr>
        <p:sp>
          <p:nvSpPr>
            <p:cNvPr id="11" name="Freeform 5">
              <a:extLst>
                <a:ext uri="{FF2B5EF4-FFF2-40B4-BE49-F238E27FC236}">
                  <a16:creationId xmlns:a16="http://schemas.microsoft.com/office/drawing/2014/main" id="{5F8CA3B1-F00C-7FC4-9379-C233DAF4FC63}"/>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7" name="Freeform 6">
              <a:extLst>
                <a:ext uri="{FF2B5EF4-FFF2-40B4-BE49-F238E27FC236}">
                  <a16:creationId xmlns:a16="http://schemas.microsoft.com/office/drawing/2014/main" id="{E57CDD9D-D017-71F9-8C92-DD978343EC97}"/>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8" name="Freeform 7">
              <a:extLst>
                <a:ext uri="{FF2B5EF4-FFF2-40B4-BE49-F238E27FC236}">
                  <a16:creationId xmlns:a16="http://schemas.microsoft.com/office/drawing/2014/main" id="{90C8FAE4-E314-0593-86F1-131A38E0BBD1}"/>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9" name="矩形 3">
            <a:extLst>
              <a:ext uri="{FF2B5EF4-FFF2-40B4-BE49-F238E27FC236}">
                <a16:creationId xmlns:a16="http://schemas.microsoft.com/office/drawing/2014/main" id="{76F27F57-E31D-BC39-E5A9-227A691DF5B2}"/>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spcAft>
                <a:spcPts val="0"/>
              </a:spcAft>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Outline</a:t>
            </a:r>
          </a:p>
        </p:txBody>
      </p:sp>
      <p:grpSp>
        <p:nvGrpSpPr>
          <p:cNvPr id="20" name="Group 19">
            <a:extLst>
              <a:ext uri="{FF2B5EF4-FFF2-40B4-BE49-F238E27FC236}">
                <a16:creationId xmlns:a16="http://schemas.microsoft.com/office/drawing/2014/main" id="{5D34C6CC-BEF2-B740-ADCE-90A3F76E23AC}"/>
              </a:ext>
            </a:extLst>
          </p:cNvPr>
          <p:cNvGrpSpPr>
            <a:grpSpLocks noChangeAspect="1"/>
          </p:cNvGrpSpPr>
          <p:nvPr/>
        </p:nvGrpSpPr>
        <p:grpSpPr>
          <a:xfrm>
            <a:off x="6074971" y="112432"/>
            <a:ext cx="5758600" cy="5758600"/>
            <a:chOff x="2908716" y="325052"/>
            <a:chExt cx="6434338" cy="6434338"/>
          </a:xfrm>
        </p:grpSpPr>
        <p:grpSp>
          <p:nvGrpSpPr>
            <p:cNvPr id="21" name="Group 20">
              <a:extLst>
                <a:ext uri="{FF2B5EF4-FFF2-40B4-BE49-F238E27FC236}">
                  <a16:creationId xmlns:a16="http://schemas.microsoft.com/office/drawing/2014/main" id="{93B81CD0-3648-5AA3-4EDF-42E9A72567C1}"/>
                </a:ext>
              </a:extLst>
            </p:cNvPr>
            <p:cNvGrpSpPr>
              <a:grpSpLocks noChangeAspect="1"/>
            </p:cNvGrpSpPr>
            <p:nvPr/>
          </p:nvGrpSpPr>
          <p:grpSpPr>
            <a:xfrm>
              <a:off x="3480417" y="3646474"/>
              <a:ext cx="2018123" cy="2030047"/>
              <a:chOff x="7988887" y="2811295"/>
              <a:chExt cx="2018123" cy="2030047"/>
            </a:xfrm>
          </p:grpSpPr>
          <p:sp>
            <p:nvSpPr>
              <p:cNvPr id="3085" name="Donut 3084">
                <a:extLst>
                  <a:ext uri="{FF2B5EF4-FFF2-40B4-BE49-F238E27FC236}">
                    <a16:creationId xmlns:a16="http://schemas.microsoft.com/office/drawing/2014/main" id="{F31B5E9E-CAE3-4584-F969-7EBC6FE654E6}"/>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86" name="Trapezoid 3085">
                <a:extLst>
                  <a:ext uri="{FF2B5EF4-FFF2-40B4-BE49-F238E27FC236}">
                    <a16:creationId xmlns:a16="http://schemas.microsoft.com/office/drawing/2014/main" id="{D3613ABC-427E-019E-FD97-9EC24E77F606}"/>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Trapezoid 3086">
                <a:extLst>
                  <a:ext uri="{FF2B5EF4-FFF2-40B4-BE49-F238E27FC236}">
                    <a16:creationId xmlns:a16="http://schemas.microsoft.com/office/drawing/2014/main" id="{2884721D-188C-6247-A2AA-8804F6C34B49}"/>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Trapezoid 3087">
                <a:extLst>
                  <a:ext uri="{FF2B5EF4-FFF2-40B4-BE49-F238E27FC236}">
                    <a16:creationId xmlns:a16="http://schemas.microsoft.com/office/drawing/2014/main" id="{93D32101-18A2-CE55-B962-C02CA4BCC3FD}"/>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Trapezoid 3088">
                <a:extLst>
                  <a:ext uri="{FF2B5EF4-FFF2-40B4-BE49-F238E27FC236}">
                    <a16:creationId xmlns:a16="http://schemas.microsoft.com/office/drawing/2014/main" id="{D1F4CD66-AE71-DACE-9995-465509367106}"/>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Trapezoid 3089">
                <a:extLst>
                  <a:ext uri="{FF2B5EF4-FFF2-40B4-BE49-F238E27FC236}">
                    <a16:creationId xmlns:a16="http://schemas.microsoft.com/office/drawing/2014/main" id="{77EFD692-0ABB-19DE-648F-2BB257F2AF9F}"/>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Trapezoid 3090">
                <a:extLst>
                  <a:ext uri="{FF2B5EF4-FFF2-40B4-BE49-F238E27FC236}">
                    <a16:creationId xmlns:a16="http://schemas.microsoft.com/office/drawing/2014/main" id="{4CD83719-FB71-5AC2-32E8-DFBBB3C76070}"/>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Trapezoid 3091">
                <a:extLst>
                  <a:ext uri="{FF2B5EF4-FFF2-40B4-BE49-F238E27FC236}">
                    <a16:creationId xmlns:a16="http://schemas.microsoft.com/office/drawing/2014/main" id="{4C2A9CA1-4BC7-9D45-2308-6614CCDA2476}"/>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Trapezoid 3092">
                <a:extLst>
                  <a:ext uri="{FF2B5EF4-FFF2-40B4-BE49-F238E27FC236}">
                    <a16:creationId xmlns:a16="http://schemas.microsoft.com/office/drawing/2014/main" id="{21941DC3-BD75-08F3-2F31-6386B2444691}"/>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Trapezoid 3093">
                <a:extLst>
                  <a:ext uri="{FF2B5EF4-FFF2-40B4-BE49-F238E27FC236}">
                    <a16:creationId xmlns:a16="http://schemas.microsoft.com/office/drawing/2014/main" id="{0637A8AC-18A4-B3B3-D3A4-D241F33A7B06}"/>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Trapezoid 3094">
                <a:extLst>
                  <a:ext uri="{FF2B5EF4-FFF2-40B4-BE49-F238E27FC236}">
                    <a16:creationId xmlns:a16="http://schemas.microsoft.com/office/drawing/2014/main" id="{1B3D72F4-EBBF-56E1-529F-DB56F4094D24}"/>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6" name="Trapezoid 3095">
                <a:extLst>
                  <a:ext uri="{FF2B5EF4-FFF2-40B4-BE49-F238E27FC236}">
                    <a16:creationId xmlns:a16="http://schemas.microsoft.com/office/drawing/2014/main" id="{9F9D8501-DA04-89F8-0B5E-378FC29AA6F2}"/>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Trapezoid 3096">
                <a:extLst>
                  <a:ext uri="{FF2B5EF4-FFF2-40B4-BE49-F238E27FC236}">
                    <a16:creationId xmlns:a16="http://schemas.microsoft.com/office/drawing/2014/main" id="{4EFAD687-5469-6E48-2940-016B6823B2FD}"/>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92F1BDB-1613-FCB6-6C70-E9B10B3E2416}"/>
                </a:ext>
              </a:extLst>
            </p:cNvPr>
            <p:cNvGrpSpPr/>
            <p:nvPr/>
          </p:nvGrpSpPr>
          <p:grpSpPr>
            <a:xfrm>
              <a:off x="5085166" y="2495180"/>
              <a:ext cx="2018122" cy="2030047"/>
              <a:chOff x="5067236" y="2486215"/>
              <a:chExt cx="2018122" cy="2030047"/>
            </a:xfrm>
          </p:grpSpPr>
          <p:sp>
            <p:nvSpPr>
              <p:cNvPr id="62" name="Trapezoid 61">
                <a:extLst>
                  <a:ext uri="{FF2B5EF4-FFF2-40B4-BE49-F238E27FC236}">
                    <a16:creationId xmlns:a16="http://schemas.microsoft.com/office/drawing/2014/main" id="{3A6060E1-4871-E0AB-1E5F-C6A809CFEE5F}"/>
                  </a:ext>
                </a:extLst>
              </p:cNvPr>
              <p:cNvSpPr/>
              <p:nvPr/>
            </p:nvSpPr>
            <p:spPr>
              <a:xfrm>
                <a:off x="5969320" y="2486215"/>
                <a:ext cx="253360" cy="275716"/>
              </a:xfrm>
              <a:prstGeom prst="trapezoid">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apezoid 62">
                <a:extLst>
                  <a:ext uri="{FF2B5EF4-FFF2-40B4-BE49-F238E27FC236}">
                    <a16:creationId xmlns:a16="http://schemas.microsoft.com/office/drawing/2014/main" id="{ABE30321-804E-AD63-564F-743257D8F9C8}"/>
                  </a:ext>
                </a:extLst>
              </p:cNvPr>
              <p:cNvSpPr/>
              <p:nvPr/>
            </p:nvSpPr>
            <p:spPr>
              <a:xfrm>
                <a:off x="5525035" y="2600174"/>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Trapezoid 3071">
                <a:extLst>
                  <a:ext uri="{FF2B5EF4-FFF2-40B4-BE49-F238E27FC236}">
                    <a16:creationId xmlns:a16="http://schemas.microsoft.com/office/drawing/2014/main" id="{51232D64-24AD-40A3-E297-09A1DBCFF745}"/>
                  </a:ext>
                </a:extLst>
              </p:cNvPr>
              <p:cNvSpPr/>
              <p:nvPr/>
            </p:nvSpPr>
            <p:spPr>
              <a:xfrm>
                <a:off x="5067236" y="3312418"/>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Trapezoid 3072">
                <a:extLst>
                  <a:ext uri="{FF2B5EF4-FFF2-40B4-BE49-F238E27FC236}">
                    <a16:creationId xmlns:a16="http://schemas.microsoft.com/office/drawing/2014/main" id="{69BD0F6D-755A-4E7F-0C04-AD5BFDA534C4}"/>
                  </a:ext>
                </a:extLst>
              </p:cNvPr>
              <p:cNvSpPr/>
              <p:nvPr/>
            </p:nvSpPr>
            <p:spPr>
              <a:xfrm>
                <a:off x="5203043" y="2875890"/>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Trapezoid 3074">
                <a:extLst>
                  <a:ext uri="{FF2B5EF4-FFF2-40B4-BE49-F238E27FC236}">
                    <a16:creationId xmlns:a16="http://schemas.microsoft.com/office/drawing/2014/main" id="{8F4AF75C-5D90-70C3-D7E0-D9CBD2D2038F}"/>
                  </a:ext>
                </a:extLst>
              </p:cNvPr>
              <p:cNvSpPr/>
              <p:nvPr/>
            </p:nvSpPr>
            <p:spPr>
              <a:xfrm>
                <a:off x="5171795" y="3757470"/>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rapezoid 3075">
                <a:extLst>
                  <a:ext uri="{FF2B5EF4-FFF2-40B4-BE49-F238E27FC236}">
                    <a16:creationId xmlns:a16="http://schemas.microsoft.com/office/drawing/2014/main" id="{D53627E8-D6D7-8C71-35FE-253B91409A1B}"/>
                  </a:ext>
                </a:extLst>
              </p:cNvPr>
              <p:cNvSpPr/>
              <p:nvPr/>
            </p:nvSpPr>
            <p:spPr>
              <a:xfrm>
                <a:off x="5948408" y="4240546"/>
                <a:ext cx="253360" cy="275716"/>
              </a:xfrm>
              <a:prstGeom prst="trapezoid">
                <a:avLst/>
              </a:prstGeom>
              <a:solidFill>
                <a:srgbClr val="FF0000">
                  <a:alpha val="29804"/>
                </a:srgb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Trapezoid 3076">
                <a:extLst>
                  <a:ext uri="{FF2B5EF4-FFF2-40B4-BE49-F238E27FC236}">
                    <a16:creationId xmlns:a16="http://schemas.microsoft.com/office/drawing/2014/main" id="{A337A2D5-0F60-BB42-4484-D69841F47DEA}"/>
                  </a:ext>
                </a:extLst>
              </p:cNvPr>
              <p:cNvSpPr/>
              <p:nvPr/>
            </p:nvSpPr>
            <p:spPr>
              <a:xfrm>
                <a:off x="5492177" y="4102688"/>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rapezoid 3077">
                <a:extLst>
                  <a:ext uri="{FF2B5EF4-FFF2-40B4-BE49-F238E27FC236}">
                    <a16:creationId xmlns:a16="http://schemas.microsoft.com/office/drawing/2014/main" id="{0328D6F6-8FC4-015A-865F-1FFABA1431B3}"/>
                  </a:ext>
                </a:extLst>
              </p:cNvPr>
              <p:cNvSpPr/>
              <p:nvPr/>
            </p:nvSpPr>
            <p:spPr>
              <a:xfrm flipV="1">
                <a:off x="6417667" y="4126115"/>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Trapezoid 3078">
                <a:extLst>
                  <a:ext uri="{FF2B5EF4-FFF2-40B4-BE49-F238E27FC236}">
                    <a16:creationId xmlns:a16="http://schemas.microsoft.com/office/drawing/2014/main" id="{440962FE-3DCB-EAC5-B5D3-0C9C588209F1}"/>
                  </a:ext>
                </a:extLst>
              </p:cNvPr>
              <p:cNvSpPr/>
              <p:nvPr/>
            </p:nvSpPr>
            <p:spPr>
              <a:xfrm flipV="1">
                <a:off x="6831998" y="3363381"/>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Trapezoid 3079">
                <a:extLst>
                  <a:ext uri="{FF2B5EF4-FFF2-40B4-BE49-F238E27FC236}">
                    <a16:creationId xmlns:a16="http://schemas.microsoft.com/office/drawing/2014/main" id="{747EAA5D-E3F0-88CE-634B-164428A276C1}"/>
                  </a:ext>
                </a:extLst>
              </p:cNvPr>
              <p:cNvSpPr/>
              <p:nvPr/>
            </p:nvSpPr>
            <p:spPr>
              <a:xfrm flipV="1">
                <a:off x="6745930" y="3797728"/>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Trapezoid 3080">
                <a:extLst>
                  <a:ext uri="{FF2B5EF4-FFF2-40B4-BE49-F238E27FC236}">
                    <a16:creationId xmlns:a16="http://schemas.microsoft.com/office/drawing/2014/main" id="{7C8EFA60-D6FD-F23A-5FE6-10798F170D2A}"/>
                  </a:ext>
                </a:extLst>
              </p:cNvPr>
              <p:cNvSpPr/>
              <p:nvPr/>
            </p:nvSpPr>
            <p:spPr>
              <a:xfrm flipV="1">
                <a:off x="6725625" y="2929033"/>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Trapezoid 3081">
                <a:extLst>
                  <a:ext uri="{FF2B5EF4-FFF2-40B4-BE49-F238E27FC236}">
                    <a16:creationId xmlns:a16="http://schemas.microsoft.com/office/drawing/2014/main" id="{A5EA6347-171E-5BED-7625-3D56C1CE8159}"/>
                  </a:ext>
                </a:extLst>
              </p:cNvPr>
              <p:cNvSpPr/>
              <p:nvPr/>
            </p:nvSpPr>
            <p:spPr>
              <a:xfrm flipV="1">
                <a:off x="6404641" y="2600646"/>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Donut 3082">
                <a:extLst>
                  <a:ext uri="{FF2B5EF4-FFF2-40B4-BE49-F238E27FC236}">
                    <a16:creationId xmlns:a16="http://schemas.microsoft.com/office/drawing/2014/main" id="{1F7C7134-D36B-C851-B5B2-681F61342482}"/>
                  </a:ext>
                </a:extLst>
              </p:cNvPr>
              <p:cNvSpPr/>
              <p:nvPr/>
            </p:nvSpPr>
            <p:spPr>
              <a:xfrm>
                <a:off x="5300289" y="2715078"/>
                <a:ext cx="1572322" cy="1572322"/>
              </a:xfrm>
              <a:prstGeom prst="donut">
                <a:avLst>
                  <a:gd name="adj" fmla="val 6973"/>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84" name="TextBox 3083">
                <a:extLst>
                  <a:ext uri="{FF2B5EF4-FFF2-40B4-BE49-F238E27FC236}">
                    <a16:creationId xmlns:a16="http://schemas.microsoft.com/office/drawing/2014/main" id="{9112D6A3-D267-DFB0-5B61-1467A2B82E39}"/>
                  </a:ext>
                </a:extLst>
              </p:cNvPr>
              <p:cNvSpPr txBox="1"/>
              <p:nvPr/>
            </p:nvSpPr>
            <p:spPr>
              <a:xfrm>
                <a:off x="5688260" y="3487270"/>
                <a:ext cx="184731" cy="369332"/>
              </a:xfrm>
              <a:prstGeom prst="rect">
                <a:avLst/>
              </a:prstGeom>
              <a:noFill/>
            </p:spPr>
            <p:txBody>
              <a:bodyPr wrap="none" rtlCol="0">
                <a:spAutoFit/>
              </a:bodyPr>
              <a:lstStyle/>
              <a:p>
                <a:endParaRPr lang="en-US" dirty="0"/>
              </a:p>
            </p:txBody>
          </p:sp>
        </p:grpSp>
        <p:grpSp>
          <p:nvGrpSpPr>
            <p:cNvPr id="23" name="Group 22">
              <a:extLst>
                <a:ext uri="{FF2B5EF4-FFF2-40B4-BE49-F238E27FC236}">
                  <a16:creationId xmlns:a16="http://schemas.microsoft.com/office/drawing/2014/main" id="{250C475E-72AA-D34D-2298-CC1A7781140B}"/>
                </a:ext>
              </a:extLst>
            </p:cNvPr>
            <p:cNvGrpSpPr>
              <a:grpSpLocks noChangeAspect="1"/>
            </p:cNvGrpSpPr>
            <p:nvPr/>
          </p:nvGrpSpPr>
          <p:grpSpPr>
            <a:xfrm>
              <a:off x="6667232" y="3750222"/>
              <a:ext cx="2018123" cy="2030047"/>
              <a:chOff x="7988887" y="2811295"/>
              <a:chExt cx="2018123" cy="2030047"/>
            </a:xfrm>
          </p:grpSpPr>
          <p:sp>
            <p:nvSpPr>
              <p:cNvPr id="39" name="Trapezoid 38">
                <a:extLst>
                  <a:ext uri="{FF2B5EF4-FFF2-40B4-BE49-F238E27FC236}">
                    <a16:creationId xmlns:a16="http://schemas.microsoft.com/office/drawing/2014/main" id="{B88FE2AD-C173-E2DF-E50A-99180895B7B3}"/>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apezoid 39">
                <a:extLst>
                  <a:ext uri="{FF2B5EF4-FFF2-40B4-BE49-F238E27FC236}">
                    <a16:creationId xmlns:a16="http://schemas.microsoft.com/office/drawing/2014/main" id="{76473B87-FA3E-CB9D-3B87-04C837684492}"/>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apezoid 41">
                <a:extLst>
                  <a:ext uri="{FF2B5EF4-FFF2-40B4-BE49-F238E27FC236}">
                    <a16:creationId xmlns:a16="http://schemas.microsoft.com/office/drawing/2014/main" id="{FD2CE7D8-3233-40CD-B3B3-477CAAA133FB}"/>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047C56D0-5F44-399E-8DC0-64D9FD2CBF6A}"/>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C7D9403A-D0D4-BB3F-FBFA-5E13CF40957D}"/>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B21709EC-77C4-F068-22C1-F4F4B45D94E1}"/>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a:extLst>
                  <a:ext uri="{FF2B5EF4-FFF2-40B4-BE49-F238E27FC236}">
                    <a16:creationId xmlns:a16="http://schemas.microsoft.com/office/drawing/2014/main" id="{52452E1E-8B98-F4E7-78BD-F969ADB65A92}"/>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a:extLst>
                  <a:ext uri="{FF2B5EF4-FFF2-40B4-BE49-F238E27FC236}">
                    <a16:creationId xmlns:a16="http://schemas.microsoft.com/office/drawing/2014/main" id="{7442D0BD-0878-C621-5193-59491EE4D91A}"/>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a:extLst>
                  <a:ext uri="{FF2B5EF4-FFF2-40B4-BE49-F238E27FC236}">
                    <a16:creationId xmlns:a16="http://schemas.microsoft.com/office/drawing/2014/main" id="{6666DAE5-6244-68BE-CFDA-C6E987A2F941}"/>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apezoid 57">
                <a:extLst>
                  <a:ext uri="{FF2B5EF4-FFF2-40B4-BE49-F238E27FC236}">
                    <a16:creationId xmlns:a16="http://schemas.microsoft.com/office/drawing/2014/main" id="{A1CE2CE0-9FAD-1AC4-6699-5A67692EDF01}"/>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apezoid 58">
                <a:extLst>
                  <a:ext uri="{FF2B5EF4-FFF2-40B4-BE49-F238E27FC236}">
                    <a16:creationId xmlns:a16="http://schemas.microsoft.com/office/drawing/2014/main" id="{F2E0EAE4-E2CE-88CD-0FFF-9B06C22116BE}"/>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apezoid 59">
                <a:extLst>
                  <a:ext uri="{FF2B5EF4-FFF2-40B4-BE49-F238E27FC236}">
                    <a16:creationId xmlns:a16="http://schemas.microsoft.com/office/drawing/2014/main" id="{EF01091E-B896-7F62-F064-BAA68A40B9BE}"/>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onut 60">
                <a:extLst>
                  <a:ext uri="{FF2B5EF4-FFF2-40B4-BE49-F238E27FC236}">
                    <a16:creationId xmlns:a16="http://schemas.microsoft.com/office/drawing/2014/main" id="{7DE9A172-DE97-05FC-A2F5-9CFD78A3D4EA}"/>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4" name="Donut 23">
              <a:extLst>
                <a:ext uri="{FF2B5EF4-FFF2-40B4-BE49-F238E27FC236}">
                  <a16:creationId xmlns:a16="http://schemas.microsoft.com/office/drawing/2014/main" id="{039A836E-8EE1-76CB-444C-2C99CEF5E414}"/>
                </a:ext>
              </a:extLst>
            </p:cNvPr>
            <p:cNvSpPr>
              <a:spLocks noChangeAspect="1"/>
            </p:cNvSpPr>
            <p:nvPr/>
          </p:nvSpPr>
          <p:spPr>
            <a:xfrm>
              <a:off x="2908716" y="325052"/>
              <a:ext cx="6434338" cy="6434338"/>
            </a:xfrm>
            <a:prstGeom prst="donut">
              <a:avLst>
                <a:gd name="adj" fmla="val 15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a:extLst>
                <a:ext uri="{FF2B5EF4-FFF2-40B4-BE49-F238E27FC236}">
                  <a16:creationId xmlns:a16="http://schemas.microsoft.com/office/drawing/2014/main" id="{FBC8E383-C314-40A2-EDED-5FAE64099B97}"/>
                </a:ext>
              </a:extLst>
            </p:cNvPr>
            <p:cNvGrpSpPr>
              <a:grpSpLocks noChangeAspect="1"/>
            </p:cNvGrpSpPr>
            <p:nvPr/>
          </p:nvGrpSpPr>
          <p:grpSpPr>
            <a:xfrm rot="20712073">
              <a:off x="5128779" y="502145"/>
              <a:ext cx="2018123" cy="2030047"/>
              <a:chOff x="7988887" y="2811295"/>
              <a:chExt cx="2018123" cy="2030047"/>
            </a:xfrm>
          </p:grpSpPr>
          <p:sp>
            <p:nvSpPr>
              <p:cNvPr id="26" name="Trapezoid 25">
                <a:extLst>
                  <a:ext uri="{FF2B5EF4-FFF2-40B4-BE49-F238E27FC236}">
                    <a16:creationId xmlns:a16="http://schemas.microsoft.com/office/drawing/2014/main" id="{6355A3B2-C545-51B8-DB5E-6783F2595722}"/>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apezoid 26">
                <a:extLst>
                  <a:ext uri="{FF2B5EF4-FFF2-40B4-BE49-F238E27FC236}">
                    <a16:creationId xmlns:a16="http://schemas.microsoft.com/office/drawing/2014/main" id="{BCADFD41-8EB5-741C-AE3B-0A384E36BA23}"/>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87049B35-5480-1445-7C7B-64F595F1FC87}"/>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9EE99A6E-A2FC-1EF4-3EF2-1019022938B9}"/>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EEF44DA3-8B1C-DDA5-B1E9-6AA6D159B62C}"/>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6F39DF2D-29FE-157D-0012-7C385F1665BC}"/>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apezoid 31">
                <a:extLst>
                  <a:ext uri="{FF2B5EF4-FFF2-40B4-BE49-F238E27FC236}">
                    <a16:creationId xmlns:a16="http://schemas.microsoft.com/office/drawing/2014/main" id="{3067E94B-F3E4-6DD1-D3C9-0D84567D5930}"/>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3A57F13A-9EC6-C375-5E40-03ECF3E17573}"/>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apezoid 33">
                <a:extLst>
                  <a:ext uri="{FF2B5EF4-FFF2-40B4-BE49-F238E27FC236}">
                    <a16:creationId xmlns:a16="http://schemas.microsoft.com/office/drawing/2014/main" id="{F3C18F46-9590-DA60-C6FA-260FE73178C7}"/>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a16="http://schemas.microsoft.com/office/drawing/2014/main" id="{3E10D36F-49BD-6DCF-7E99-EC098653553F}"/>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3F306698-3CB1-4C3D-9B17-9D3E2338C35B}"/>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apezoid 36">
                <a:extLst>
                  <a:ext uri="{FF2B5EF4-FFF2-40B4-BE49-F238E27FC236}">
                    <a16:creationId xmlns:a16="http://schemas.microsoft.com/office/drawing/2014/main" id="{581D9A86-F512-B593-01D9-516A99D71FF6}"/>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nut 37">
                <a:extLst>
                  <a:ext uri="{FF2B5EF4-FFF2-40B4-BE49-F238E27FC236}">
                    <a16:creationId xmlns:a16="http://schemas.microsoft.com/office/drawing/2014/main" id="{3ACE272B-4D9A-407C-A0F7-80472188A6E2}"/>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3098" name="TextBox 3097">
            <a:extLst>
              <a:ext uri="{FF2B5EF4-FFF2-40B4-BE49-F238E27FC236}">
                <a16:creationId xmlns:a16="http://schemas.microsoft.com/office/drawing/2014/main" id="{832535BD-409A-8258-B8ED-F33C88161C40}"/>
              </a:ext>
            </a:extLst>
          </p:cNvPr>
          <p:cNvSpPr txBox="1"/>
          <p:nvPr/>
        </p:nvSpPr>
        <p:spPr>
          <a:xfrm>
            <a:off x="8158177" y="2784056"/>
            <a:ext cx="1570789" cy="323165"/>
          </a:xfrm>
          <a:prstGeom prst="rect">
            <a:avLst/>
          </a:prstGeom>
          <a:noFill/>
        </p:spPr>
        <p:txBody>
          <a:bodyPr wrap="square">
            <a:spAutoFit/>
          </a:bodyPr>
          <a:lstStyle/>
          <a:p>
            <a:pPr algn="ctr"/>
            <a:r>
              <a:rPr lang="en-US" altLang="zh-CN" sz="1500" b="1" dirty="0">
                <a:latin typeface="Helvetica" pitchFamily="2" charset="0"/>
              </a:rPr>
              <a:t>JAX-CPFEM</a:t>
            </a:r>
            <a:endParaRPr lang="en-US" sz="1500" b="1" dirty="0">
              <a:latin typeface="Helvetica" pitchFamily="2" charset="0"/>
            </a:endParaRPr>
          </a:p>
        </p:txBody>
      </p:sp>
      <p:sp>
        <p:nvSpPr>
          <p:cNvPr id="3101" name="TextBox 3100">
            <a:extLst>
              <a:ext uri="{FF2B5EF4-FFF2-40B4-BE49-F238E27FC236}">
                <a16:creationId xmlns:a16="http://schemas.microsoft.com/office/drawing/2014/main" id="{D758E918-2D58-976C-B782-EAA7B184B601}"/>
              </a:ext>
            </a:extLst>
          </p:cNvPr>
          <p:cNvSpPr txBox="1"/>
          <p:nvPr/>
        </p:nvSpPr>
        <p:spPr>
          <a:xfrm>
            <a:off x="9537421" y="3761005"/>
            <a:ext cx="1644136" cy="646331"/>
          </a:xfrm>
          <a:prstGeom prst="rect">
            <a:avLst/>
          </a:prstGeom>
          <a:noFill/>
        </p:spPr>
        <p:txBody>
          <a:bodyPr wrap="square">
            <a:spAutoFit/>
          </a:bodyPr>
          <a:lstStyle/>
          <a:p>
            <a:pPr algn="ctr"/>
            <a:r>
              <a:rPr lang="en-US" altLang="zh-CN" dirty="0">
                <a:latin typeface="Helvetica" pitchFamily="2" charset="0"/>
              </a:rPr>
              <a:t>Process </a:t>
            </a:r>
          </a:p>
          <a:p>
            <a:pPr algn="ctr"/>
            <a:r>
              <a:rPr lang="en-US" dirty="0">
                <a:latin typeface="Helvetica" pitchFamily="2" charset="0"/>
              </a:rPr>
              <a:t>Design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827B68-F2BD-0347-29CF-CF1F0D5C5CB6}"/>
                  </a:ext>
                </a:extLst>
              </p:cNvPr>
              <p:cNvSpPr txBox="1"/>
              <p:nvPr/>
            </p:nvSpPr>
            <p:spPr>
              <a:xfrm>
                <a:off x="67390" y="904474"/>
                <a:ext cx="6125808" cy="4956485"/>
              </a:xfrm>
              <a:prstGeom prst="rect">
                <a:avLst/>
              </a:prstGeom>
              <a:noFill/>
            </p:spPr>
            <p:txBody>
              <a:bodyPr wrap="square">
                <a:spAutoFit/>
              </a:bodyPr>
              <a:lstStyle/>
              <a:p>
                <a:pPr marL="285750" marR="0" lvl="0" indent="-285750">
                  <a:lnSpc>
                    <a:spcPct val="110000"/>
                  </a:lnSpc>
                  <a:spcBef>
                    <a:spcPts val="0"/>
                  </a:spcBef>
                  <a:spcAft>
                    <a:spcPts val="0"/>
                  </a:spcAft>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Background</a:t>
                </a:r>
                <a:endParaRPr lang="en-US" dirty="0">
                  <a:solidFill>
                    <a:srgbClr val="4E2A85"/>
                  </a:solidFill>
                  <a:latin typeface="Times New Roman" panose="02020603050405020304" pitchFamily="18" charset="0"/>
                  <a:cs typeface="Times New Roman" panose="02020603050405020304" pitchFamily="18" charset="0"/>
                </a:endParaRPr>
              </a:p>
              <a:p>
                <a:pPr marL="800100" lvl="1" indent="-342900" algn="just">
                  <a:lnSpc>
                    <a:spcPct val="110000"/>
                  </a:lnSpc>
                  <a:buFont typeface="Courier New" panose="02070309020205020404" pitchFamily="49" charset="0"/>
                  <a:buChar char="o"/>
                </a:pPr>
                <a:r>
                  <a:rPr lang="en-US" dirty="0">
                    <a:effectLst/>
                    <a:latin typeface="Times New Roman" panose="02020603050405020304" pitchFamily="18" charset="0"/>
                    <a:ea typeface="DengXian" panose="02010600030101010101" pitchFamily="2" charset="-122"/>
                    <a:cs typeface="Times New Roman" panose="02020603050405020304" pitchFamily="18" charset="0"/>
                  </a:rPr>
                  <a:t>Introduction of crystal plasticity</a:t>
                </a:r>
              </a:p>
              <a:p>
                <a:pPr marL="800100" lvl="1" indent="-342900" algn="just">
                  <a:lnSpc>
                    <a:spcPct val="110000"/>
                  </a:lnSpc>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Development of JAX-CPFEM</a:t>
                </a:r>
              </a:p>
              <a:p>
                <a:pPr lvl="1" algn="just">
                  <a:lnSpc>
                    <a:spcPct val="110000"/>
                  </a:lnSpc>
                </a:pPr>
                <a:endParaRPr lang="en-US"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nSpc>
                    <a:spcPct val="110000"/>
                  </a:lnSpc>
                  <a:buFont typeface="Wingdings" pitchFamily="2" charset="2"/>
                  <a:buChar char="§"/>
                </a:pPr>
                <a:r>
                  <a:rPr lang="en-US" altLang="zh-CN" b="1" dirty="0">
                    <a:solidFill>
                      <a:srgbClr val="C00000"/>
                    </a:solidFill>
                    <a:latin typeface="Times New Roman" panose="02020603050405020304" pitchFamily="18" charset="0"/>
                    <a:cs typeface="Times New Roman" panose="02020603050405020304" pitchFamily="18" charset="0"/>
                  </a:rPr>
                  <a:t>Easy-to-use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Tool</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alibration of </a:t>
                </a:r>
                <a:r>
                  <a:rPr lang="en-US" altLang="zh-CN" dirty="0">
                    <a:latin typeface="Times New Roman" panose="02020603050405020304" pitchFamily="18" charset="0"/>
                    <a:cs typeface="Times New Roman" panose="02020603050405020304" pitchFamily="18" charset="0"/>
                  </a:rPr>
                  <a:t>CPFEM</a:t>
                </a:r>
                <a:r>
                  <a:rPr 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material</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parameters</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Material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properties</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Mechanical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properties</a:t>
                </a:r>
              </a:p>
              <a:p>
                <a:pPr lvl="1" algn="just">
                  <a:lnSpc>
                    <a:spcPct val="110000"/>
                  </a:lnSpc>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lnSpc>
                    <a:spcPct val="114000"/>
                  </a:lnSpc>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Material</a:t>
                </a:r>
                <a:r>
                  <a:rPr lang="zh-CN" altLang="en-US" dirty="0">
                    <a:solidFill>
                      <a:srgbClr val="4E2A85"/>
                    </a:solidFill>
                    <a:latin typeface="Times New Roman" panose="02020603050405020304" pitchFamily="18" charset="0"/>
                    <a:cs typeface="Times New Roman" panose="02020603050405020304" pitchFamily="18" charset="0"/>
                  </a:rPr>
                  <a:t> </a:t>
                </a:r>
                <a:r>
                  <a:rPr lang="en-US" altLang="zh-CN" dirty="0">
                    <a:solidFill>
                      <a:srgbClr val="4E2A85"/>
                    </a:solidFill>
                    <a:latin typeface="Times New Roman" panose="02020603050405020304" pitchFamily="18" charset="0"/>
                    <a:cs typeface="Times New Roman" panose="02020603050405020304" pitchFamily="18" charset="0"/>
                  </a:rPr>
                  <a:t>design </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Property-targeted design</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High-dimensional and gradient-based optimization</a:t>
                </a:r>
                <a:r>
                  <a:rPr lang="en-US" dirty="0">
                    <a:latin typeface="Times New Roman" panose="02020603050405020304" pitchFamily="18" charset="0"/>
                    <a:cs typeface="Times New Roman" panose="02020603050405020304" pitchFamily="18" charset="0"/>
                  </a:rPr>
                  <a:t> </a:t>
                </a:r>
              </a:p>
              <a:p>
                <a:pPr lvl="1" algn="just">
                  <a:lnSpc>
                    <a:spcPct val="110000"/>
                  </a:lnSpc>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gn="just">
                  <a:lnSpc>
                    <a:spcPct val="110000"/>
                  </a:lnSpc>
                  <a:spcBef>
                    <a:spcPts val="0"/>
                  </a:spcBef>
                  <a:spcAft>
                    <a:spcPts val="0"/>
                  </a:spcAft>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Process</a:t>
                </a:r>
                <a:r>
                  <a:rPr lang="zh-CN" altLang="en-US" dirty="0">
                    <a:solidFill>
                      <a:srgbClr val="4E2A85"/>
                    </a:solidFill>
                    <a:latin typeface="Times New Roman" panose="02020603050405020304" pitchFamily="18" charset="0"/>
                    <a:cs typeface="Times New Roman" panose="02020603050405020304" pitchFamily="18" charset="0"/>
                  </a:rPr>
                  <a:t> </a:t>
                </a:r>
                <a:r>
                  <a:rPr lang="en-US" altLang="zh-CN" dirty="0">
                    <a:solidFill>
                      <a:srgbClr val="4E2A85"/>
                    </a:solidFill>
                    <a:latin typeface="Times New Roman" panose="02020603050405020304" pitchFamily="18" charset="0"/>
                    <a:cs typeface="Times New Roman" panose="02020603050405020304" pitchFamily="18" charset="0"/>
                  </a:rPr>
                  <a:t>design </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Property-targeted design</a:t>
                </a:r>
              </a:p>
              <a:p>
                <a:pPr marL="742950" lvl="1" indent="-285750">
                  <a:lnSpc>
                    <a:spcPct val="11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Multi-scale simulation: PF-CP</a:t>
                </a:r>
              </a:p>
              <a:p>
                <a:pPr marL="742950" lvl="1" indent="-285750">
                  <a:lnSpc>
                    <a:spcPct val="1100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7827B68-F2BD-0347-29CF-CF1F0D5C5CB6}"/>
                  </a:ext>
                </a:extLst>
              </p:cNvPr>
              <p:cNvSpPr txBox="1">
                <a:spLocks noRot="1" noChangeAspect="1" noMove="1" noResize="1" noEditPoints="1" noAdjustHandles="1" noChangeArrowheads="1" noChangeShapeType="1" noTextEdit="1"/>
              </p:cNvSpPr>
              <p:nvPr/>
            </p:nvSpPr>
            <p:spPr>
              <a:xfrm>
                <a:off x="67390" y="904474"/>
                <a:ext cx="6125808" cy="4956485"/>
              </a:xfrm>
              <a:prstGeom prst="rect">
                <a:avLst/>
              </a:prstGeom>
              <a:blipFill>
                <a:blip r:embed="rId3"/>
                <a:stretch>
                  <a:fillRect l="-621" t="-2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C24ECEE-E288-F641-6FFD-B41A52F738D3}"/>
              </a:ext>
            </a:extLst>
          </p:cNvPr>
          <p:cNvSpPr txBox="1"/>
          <p:nvPr/>
        </p:nvSpPr>
        <p:spPr>
          <a:xfrm>
            <a:off x="8160376" y="947187"/>
            <a:ext cx="1644136" cy="369332"/>
          </a:xfrm>
          <a:prstGeom prst="rect">
            <a:avLst/>
          </a:prstGeom>
          <a:noFill/>
        </p:spPr>
        <p:txBody>
          <a:bodyPr wrap="square">
            <a:spAutoFit/>
          </a:bodyPr>
          <a:lstStyle/>
          <a:p>
            <a:pPr algn="ctr"/>
            <a:r>
              <a:rPr lang="en-US" altLang="zh-CN" dirty="0">
                <a:solidFill>
                  <a:srgbClr val="C00000"/>
                </a:solidFill>
                <a:latin typeface="Helvetica" pitchFamily="2" charset="0"/>
              </a:rPr>
              <a:t>Calibration</a:t>
            </a:r>
            <a:endParaRPr lang="en-US" dirty="0">
              <a:solidFill>
                <a:srgbClr val="C00000"/>
              </a:solidFill>
              <a:latin typeface="Helvetica" pitchFamily="2" charset="0"/>
            </a:endParaRPr>
          </a:p>
        </p:txBody>
      </p:sp>
      <p:sp>
        <p:nvSpPr>
          <p:cNvPr id="8" name="TextBox 7">
            <a:extLst>
              <a:ext uri="{FF2B5EF4-FFF2-40B4-BE49-F238E27FC236}">
                <a16:creationId xmlns:a16="http://schemas.microsoft.com/office/drawing/2014/main" id="{703B3FB0-2BFB-E48A-6846-099CAD1C2FF7}"/>
              </a:ext>
            </a:extLst>
          </p:cNvPr>
          <p:cNvSpPr txBox="1"/>
          <p:nvPr/>
        </p:nvSpPr>
        <p:spPr>
          <a:xfrm>
            <a:off x="6676484" y="3717846"/>
            <a:ext cx="1644136" cy="646331"/>
          </a:xfrm>
          <a:prstGeom prst="rect">
            <a:avLst/>
          </a:prstGeom>
          <a:noFill/>
        </p:spPr>
        <p:txBody>
          <a:bodyPr wrap="square">
            <a:spAutoFit/>
          </a:bodyPr>
          <a:lstStyle/>
          <a:p>
            <a:pPr algn="ctr"/>
            <a:r>
              <a:rPr lang="en-US" altLang="zh-CN" dirty="0">
                <a:latin typeface="Helvetica" pitchFamily="2" charset="0"/>
              </a:rPr>
              <a:t>Material </a:t>
            </a:r>
          </a:p>
          <a:p>
            <a:pPr algn="ctr"/>
            <a:r>
              <a:rPr lang="en-US" dirty="0">
                <a:latin typeface="Helvetica" pitchFamily="2" charset="0"/>
              </a:rPr>
              <a:t>Design</a:t>
            </a:r>
          </a:p>
        </p:txBody>
      </p:sp>
      <p:pic>
        <p:nvPicPr>
          <p:cNvPr id="2" name="Picture 1">
            <a:extLst>
              <a:ext uri="{FF2B5EF4-FFF2-40B4-BE49-F238E27FC236}">
                <a16:creationId xmlns:a16="http://schemas.microsoft.com/office/drawing/2014/main" id="{6464A0A8-5F12-52C3-75F9-A5D0EF878823}"/>
              </a:ext>
            </a:extLst>
          </p:cNvPr>
          <p:cNvPicPr>
            <a:picLocks noChangeAspect="1"/>
          </p:cNvPicPr>
          <p:nvPr/>
        </p:nvPicPr>
        <p:blipFill>
          <a:blip r:embed="rId4"/>
          <a:stretch>
            <a:fillRect/>
          </a:stretch>
        </p:blipFill>
        <p:spPr>
          <a:xfrm>
            <a:off x="11239310" y="13939"/>
            <a:ext cx="952690" cy="933248"/>
          </a:xfrm>
          <a:prstGeom prst="rect">
            <a:avLst/>
          </a:prstGeom>
        </p:spPr>
      </p:pic>
      <p:sp>
        <p:nvSpPr>
          <p:cNvPr id="4" name="TextBox 3">
            <a:extLst>
              <a:ext uri="{FF2B5EF4-FFF2-40B4-BE49-F238E27FC236}">
                <a16:creationId xmlns:a16="http://schemas.microsoft.com/office/drawing/2014/main" id="{761287B8-A6EB-53AE-889B-28124CCBE41D}"/>
              </a:ext>
            </a:extLst>
          </p:cNvPr>
          <p:cNvSpPr txBox="1"/>
          <p:nvPr/>
        </p:nvSpPr>
        <p:spPr>
          <a:xfrm>
            <a:off x="10905155" y="922555"/>
            <a:ext cx="1613262" cy="307777"/>
          </a:xfrm>
          <a:prstGeom prst="rect">
            <a:avLst/>
          </a:prstGeom>
          <a:noFill/>
        </p:spPr>
        <p:txBody>
          <a:bodyPr wrap="square" rtlCol="0">
            <a:spAutoFit/>
          </a:bodyPr>
          <a:lstStyle/>
          <a:p>
            <a:pPr algn="ctr"/>
            <a:r>
              <a:rPr lang="en-US" altLang="zh-CN" sz="1400" b="0" i="0" dirty="0">
                <a:solidFill>
                  <a:schemeClr val="tx1"/>
                </a:solidFill>
                <a:latin typeface="Times New Roman" panose="02020603050405020304" pitchFamily="18" charset="0"/>
                <a:cs typeface="Times New Roman" panose="02020603050405020304" pitchFamily="18" charset="0"/>
              </a:rPr>
              <a:t>GitHub</a:t>
            </a:r>
            <a:r>
              <a:rPr lang="zh-CN" altLang="en-US" sz="1400" b="0" i="0" dirty="0">
                <a:solidFill>
                  <a:schemeClr val="tx1"/>
                </a:solidFill>
                <a:latin typeface="Times New Roman" panose="02020603050405020304" pitchFamily="18" charset="0"/>
                <a:cs typeface="Times New Roman" panose="02020603050405020304" pitchFamily="18" charset="0"/>
              </a:rPr>
              <a:t> </a:t>
            </a:r>
            <a:r>
              <a:rPr lang="en-US" altLang="zh-CN" sz="1400" b="0" i="0" dirty="0">
                <a:solidFill>
                  <a:schemeClr val="tx1"/>
                </a:solidFill>
                <a:latin typeface="Times New Roman" panose="02020603050405020304" pitchFamily="18" charset="0"/>
                <a:cs typeface="Times New Roman" panose="02020603050405020304" pitchFamily="18" charset="0"/>
              </a:rPr>
              <a:t>page</a:t>
            </a:r>
          </a:p>
        </p:txBody>
      </p:sp>
      <p:sp>
        <p:nvSpPr>
          <p:cNvPr id="5" name="Rectangle 4">
            <a:extLst>
              <a:ext uri="{FF2B5EF4-FFF2-40B4-BE49-F238E27FC236}">
                <a16:creationId xmlns:a16="http://schemas.microsoft.com/office/drawing/2014/main" id="{1AF07F90-7F61-592B-11F4-3232585738C1}"/>
              </a:ext>
            </a:extLst>
          </p:cNvPr>
          <p:cNvSpPr/>
          <p:nvPr/>
        </p:nvSpPr>
        <p:spPr>
          <a:xfrm>
            <a:off x="67390" y="2101746"/>
            <a:ext cx="5117620" cy="104687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56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7413A-5572-536D-F6F4-C18BBDD5016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9E9C4E3-13AF-CB46-B7C0-3921FF994182}"/>
              </a:ext>
            </a:extLst>
          </p:cNvPr>
          <p:cNvSpPr>
            <a:spLocks noGrp="1"/>
          </p:cNvSpPr>
          <p:nvPr>
            <p:ph type="body" sz="quarter" idx="10"/>
          </p:nvPr>
        </p:nvSpPr>
        <p:spPr/>
        <p:txBody>
          <a:bodyPr>
            <a:noAutofit/>
          </a:bodyPr>
          <a:lstStyle/>
          <a:p>
            <a:endParaRPr lang="en-US" dirty="0">
              <a:latin typeface="Times New Roman" panose="02020603050405020304" pitchFamily="18" charset="0"/>
              <a:cs typeface="Times New Roman" panose="02020603050405020304" pitchFamily="18" charset="0"/>
            </a:endParaRPr>
          </a:p>
        </p:txBody>
      </p:sp>
      <p:sp>
        <p:nvSpPr>
          <p:cNvPr id="5" name="Rectangle: Rounded Corners 5">
            <a:extLst>
              <a:ext uri="{FF2B5EF4-FFF2-40B4-BE49-F238E27FC236}">
                <a16:creationId xmlns:a16="http://schemas.microsoft.com/office/drawing/2014/main" id="{5E1F716A-33D8-9E39-9CD2-F56E64EABEE2}"/>
              </a:ext>
            </a:extLst>
          </p:cNvPr>
          <p:cNvSpPr/>
          <p:nvPr/>
        </p:nvSpPr>
        <p:spPr>
          <a:xfrm>
            <a:off x="4803438" y="1250979"/>
            <a:ext cx="2312024" cy="852170"/>
          </a:xfrm>
          <a:prstGeom prst="round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600" dirty="0">
                <a:solidFill>
                  <a:prstClr val="black"/>
                </a:solidFill>
                <a:latin typeface="Helvetica" pitchFamily="2" charset="0"/>
                <a:ea typeface="等线" panose="02010600030101010101" pitchFamily="2" charset="-122"/>
                <a:cs typeface="Arial" panose="020B0604020202020204" pitchFamily="34" charset="0"/>
              </a:rPr>
              <a:t>Crystal Plasticity</a:t>
            </a:r>
          </a:p>
          <a:p>
            <a:pPr algn="ctr" defTabSz="914400"/>
            <a:r>
              <a:rPr lang="en-US" sz="1600" dirty="0">
                <a:solidFill>
                  <a:prstClr val="black"/>
                </a:solidFill>
                <a:latin typeface="Helvetica" pitchFamily="2" charset="0"/>
                <a:cs typeface="Arial" panose="020B0604020202020204" pitchFamily="34" charset="0"/>
              </a:rPr>
              <a:t>Finite Element Method</a:t>
            </a:r>
          </a:p>
          <a:p>
            <a:pPr algn="ctr" defTabSz="914400"/>
            <a:r>
              <a:rPr lang="en-US" sz="1600" dirty="0">
                <a:solidFill>
                  <a:prstClr val="black"/>
                </a:solidFill>
                <a:latin typeface="Helvetica" pitchFamily="2" charset="0"/>
                <a:cs typeface="Arial" panose="020B0604020202020204" pitchFamily="34" charset="0"/>
              </a:rPr>
              <a:t>(CPFEM)</a:t>
            </a:r>
          </a:p>
        </p:txBody>
      </p:sp>
      <p:sp>
        <p:nvSpPr>
          <p:cNvPr id="6" name="Arrow: Down 8">
            <a:extLst>
              <a:ext uri="{FF2B5EF4-FFF2-40B4-BE49-F238E27FC236}">
                <a16:creationId xmlns:a16="http://schemas.microsoft.com/office/drawing/2014/main" id="{F9B88A70-774B-1D67-9657-4CB37600A94A}"/>
              </a:ext>
            </a:extLst>
          </p:cNvPr>
          <p:cNvSpPr/>
          <p:nvPr/>
        </p:nvSpPr>
        <p:spPr>
          <a:xfrm rot="5400000" flipV="1">
            <a:off x="4231933" y="1435933"/>
            <a:ext cx="372745" cy="441960"/>
          </a:xfrm>
          <a:prstGeom prst="downArrow">
            <a:avLst/>
          </a:prstGeom>
          <a:solidFill>
            <a:srgbClr val="7030A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Helvetica" pitchFamily="2" charset="0"/>
            </a:endParaRPr>
          </a:p>
        </p:txBody>
      </p:sp>
      <p:sp>
        <p:nvSpPr>
          <p:cNvPr id="7" name="Arrow: Down 8">
            <a:extLst>
              <a:ext uri="{FF2B5EF4-FFF2-40B4-BE49-F238E27FC236}">
                <a16:creationId xmlns:a16="http://schemas.microsoft.com/office/drawing/2014/main" id="{D5130E38-2C4F-4EAD-6AB6-207FCCFD381C}"/>
              </a:ext>
            </a:extLst>
          </p:cNvPr>
          <p:cNvSpPr/>
          <p:nvPr/>
        </p:nvSpPr>
        <p:spPr>
          <a:xfrm rot="5400000" flipV="1">
            <a:off x="7253467" y="1455477"/>
            <a:ext cx="372745" cy="441960"/>
          </a:xfrm>
          <a:prstGeom prst="downArrow">
            <a:avLst/>
          </a:prstGeom>
          <a:solidFill>
            <a:srgbClr val="7030A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Helvetica" pitchFamily="2" charset="0"/>
            </a:endParaRPr>
          </a:p>
        </p:txBody>
      </p:sp>
      <p:sp>
        <p:nvSpPr>
          <p:cNvPr id="8" name="文本框 13">
            <a:extLst>
              <a:ext uri="{FF2B5EF4-FFF2-40B4-BE49-F238E27FC236}">
                <a16:creationId xmlns:a16="http://schemas.microsoft.com/office/drawing/2014/main" id="{DD9D7669-6E55-5A87-4E21-F47FA66E4713}"/>
              </a:ext>
            </a:extLst>
          </p:cNvPr>
          <p:cNvSpPr txBox="1"/>
          <p:nvPr/>
        </p:nvSpPr>
        <p:spPr>
          <a:xfrm>
            <a:off x="2923260" y="1378613"/>
            <a:ext cx="1378585" cy="584775"/>
          </a:xfrm>
          <a:prstGeom prst="rect">
            <a:avLst/>
          </a:prstGeom>
          <a:noFill/>
        </p:spPr>
        <p:txBody>
          <a:bodyPr wrap="square" rtlCol="0">
            <a:spAutoFit/>
          </a:bodyPr>
          <a:lstStyle/>
          <a:p>
            <a:pPr algn="ctr"/>
            <a:r>
              <a:rPr lang="en-US" altLang="zh-CN" sz="1600" dirty="0">
                <a:latin typeface="Helvetica" pitchFamily="2" charset="0"/>
                <a:cs typeface="Times New Roman" panose="02020603050405020304" pitchFamily="18" charset="0"/>
              </a:rPr>
              <a:t>Input Parameters</a:t>
            </a:r>
          </a:p>
        </p:txBody>
      </p:sp>
      <p:sp>
        <p:nvSpPr>
          <p:cNvPr id="9" name="文本框 14">
            <a:extLst>
              <a:ext uri="{FF2B5EF4-FFF2-40B4-BE49-F238E27FC236}">
                <a16:creationId xmlns:a16="http://schemas.microsoft.com/office/drawing/2014/main" id="{E6AABCE3-B11B-4405-34FD-0AB752B0766D}"/>
              </a:ext>
            </a:extLst>
          </p:cNvPr>
          <p:cNvSpPr txBox="1"/>
          <p:nvPr/>
        </p:nvSpPr>
        <p:spPr>
          <a:xfrm>
            <a:off x="7470972" y="1378613"/>
            <a:ext cx="1378585" cy="584775"/>
          </a:xfrm>
          <a:prstGeom prst="rect">
            <a:avLst/>
          </a:prstGeom>
          <a:noFill/>
        </p:spPr>
        <p:txBody>
          <a:bodyPr wrap="square" rtlCol="0">
            <a:spAutoFit/>
          </a:bodyPr>
          <a:lstStyle/>
          <a:p>
            <a:pPr algn="ctr"/>
            <a:r>
              <a:rPr lang="en-US" altLang="zh-CN" sz="1600" dirty="0">
                <a:latin typeface="Helvetica" pitchFamily="2" charset="0"/>
                <a:cs typeface="Times New Roman" panose="02020603050405020304" pitchFamily="18" charset="0"/>
              </a:rPr>
              <a:t>Output</a:t>
            </a:r>
          </a:p>
          <a:p>
            <a:pPr algn="ctr"/>
            <a:r>
              <a:rPr lang="en-US" altLang="zh-CN" sz="1600" dirty="0">
                <a:latin typeface="Helvetica" pitchFamily="2" charset="0"/>
                <a:cs typeface="Times New Roman" panose="02020603050405020304" pitchFamily="18" charset="0"/>
              </a:rPr>
              <a:t>Properties</a:t>
            </a:r>
          </a:p>
        </p:txBody>
      </p:sp>
      <p:sp>
        <p:nvSpPr>
          <p:cNvPr id="10" name="TextBox 9">
            <a:extLst>
              <a:ext uri="{FF2B5EF4-FFF2-40B4-BE49-F238E27FC236}">
                <a16:creationId xmlns:a16="http://schemas.microsoft.com/office/drawing/2014/main" id="{2E0A0E92-5DF3-2416-41A8-A8EBF23D28D5}"/>
              </a:ext>
            </a:extLst>
          </p:cNvPr>
          <p:cNvSpPr txBox="1"/>
          <p:nvPr/>
        </p:nvSpPr>
        <p:spPr>
          <a:xfrm>
            <a:off x="284646" y="1265689"/>
            <a:ext cx="2702570" cy="1248419"/>
          </a:xfrm>
          <a:prstGeom prst="rect">
            <a:avLst/>
          </a:prstGeom>
          <a:noFill/>
          <a:ln>
            <a:solidFill>
              <a:srgbClr val="0070C0"/>
            </a:solidFill>
          </a:ln>
        </p:spPr>
        <p:txBody>
          <a:bodyPr wrap="square" rtlCol="0">
            <a:spAutoFit/>
          </a:bodyPr>
          <a:lstStyle/>
          <a:p>
            <a:pPr>
              <a:lnSpc>
                <a:spcPct val="120000"/>
              </a:lnSpc>
            </a:pPr>
            <a:r>
              <a:rPr lang="en-US" altLang="zh-CN" sz="1600" i="1" dirty="0">
                <a:solidFill>
                  <a:srgbClr val="000000"/>
                </a:solidFill>
                <a:latin typeface="Times New Roman" panose="02020603050405020304" pitchFamily="18" charset="0"/>
                <a:cs typeface="Times New Roman" panose="02020603050405020304" pitchFamily="18" charset="0"/>
              </a:rPr>
              <a:t>h</a:t>
            </a:r>
            <a:r>
              <a:rPr lang="en-US" altLang="zh-CN" sz="1600" i="1" baseline="-25000" dirty="0">
                <a:solidFill>
                  <a:srgbClr val="000000"/>
                </a:solidFill>
                <a:latin typeface="Times New Roman" panose="02020603050405020304" pitchFamily="18" charset="0"/>
                <a:cs typeface="Times New Roman" panose="02020603050405020304" pitchFamily="18" charset="0"/>
              </a:rPr>
              <a:t>0</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Hardening</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parameter</a:t>
            </a:r>
          </a:p>
          <a:p>
            <a:pPr>
              <a:lnSpc>
                <a:spcPct val="120000"/>
              </a:lnSpc>
            </a:pPr>
            <a:r>
              <a:rPr lang="en-US" altLang="zh-CN" sz="1600" i="1" dirty="0">
                <a:solidFill>
                  <a:srgbClr val="000000"/>
                </a:solidFill>
                <a:effectLst/>
                <a:latin typeface="Times New Roman" panose="02020603050405020304" pitchFamily="18" charset="0"/>
                <a:cs typeface="Times New Roman" panose="02020603050405020304" pitchFamily="18" charset="0"/>
              </a:rPr>
              <a:t>n</a:t>
            </a:r>
            <a:r>
              <a:rPr lang="zh-CN" altLang="en-US" sz="1600" dirty="0">
                <a:solidFill>
                  <a:srgbClr val="000000"/>
                </a:solidFill>
                <a:effectLst/>
                <a:latin typeface="Times New Roman" panose="02020603050405020304" pitchFamily="18" charset="0"/>
                <a:cs typeface="Times New Roman" panose="02020603050405020304" pitchFamily="18" charset="0"/>
              </a:rPr>
              <a:t>     </a:t>
            </a:r>
            <a:r>
              <a:rPr lang="en-US" altLang="zh-CN" sz="1600" dirty="0">
                <a:solidFill>
                  <a:srgbClr val="000000"/>
                </a:solidFill>
                <a:effectLst/>
                <a:latin typeface="Times New Roman" panose="02020603050405020304" pitchFamily="18" charset="0"/>
                <a:cs typeface="Times New Roman" panose="02020603050405020304" pitchFamily="18" charset="0"/>
              </a:rPr>
              <a:t>R</a:t>
            </a:r>
            <a:r>
              <a:rPr lang="en-US" altLang="zh-CN" sz="1600" dirty="0">
                <a:solidFill>
                  <a:srgbClr val="000000"/>
                </a:solidFill>
                <a:latin typeface="Times New Roman" panose="02020603050405020304" pitchFamily="18" charset="0"/>
                <a:cs typeface="Times New Roman" panose="02020603050405020304" pitchFamily="18" charset="0"/>
              </a:rPr>
              <a:t>ate</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sensitivity</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exponent</a:t>
            </a:r>
            <a:r>
              <a:rPr lang="zh-CN" altLang="en-US" sz="1600" dirty="0">
                <a:solidFill>
                  <a:srgbClr val="000000"/>
                </a:solidFill>
                <a:latin typeface="Times New Roman" panose="02020603050405020304" pitchFamily="18" charset="0"/>
                <a:cs typeface="Times New Roman" panose="02020603050405020304" pitchFamily="18" charset="0"/>
              </a:rPr>
              <a:t> </a:t>
            </a:r>
            <a:endParaRPr lang="en-US" sz="1600" dirty="0">
              <a:solidFill>
                <a:srgbClr val="000000"/>
              </a:solidFill>
              <a:effectLst/>
              <a:latin typeface="Times New Roman" panose="02020603050405020304" pitchFamily="18" charset="0"/>
              <a:cs typeface="Times New Roman" panose="02020603050405020304" pitchFamily="18" charset="0"/>
            </a:endParaRPr>
          </a:p>
          <a:p>
            <a:pPr>
              <a:lnSpc>
                <a:spcPct val="120000"/>
              </a:lnSpc>
            </a:pPr>
            <a:r>
              <a:rPr lang="en-US" altLang="zh-CN" sz="1600" i="1" dirty="0" err="1">
                <a:solidFill>
                  <a:srgbClr val="000000"/>
                </a:solidFill>
                <a:latin typeface="Times New Roman" panose="02020603050405020304" pitchFamily="18" charset="0"/>
                <a:cs typeface="Times New Roman" panose="02020603050405020304" pitchFamily="18" charset="0"/>
              </a:rPr>
              <a:t>g</a:t>
            </a:r>
            <a:r>
              <a:rPr lang="en-US" altLang="zh-CN" sz="1600" i="1" baseline="-25000" dirty="0" err="1">
                <a:solidFill>
                  <a:srgbClr val="000000"/>
                </a:solidFill>
                <a:latin typeface="Times New Roman" panose="02020603050405020304" pitchFamily="18" charset="0"/>
                <a:cs typeface="Times New Roman" panose="02020603050405020304" pitchFamily="18" charset="0"/>
              </a:rPr>
              <a:t>sat</a:t>
            </a:r>
            <a:r>
              <a:rPr lang="zh-CN" altLang="en-US" sz="1600" i="1"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Saturation</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slip</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resistance</a:t>
            </a:r>
          </a:p>
          <a:p>
            <a:pPr>
              <a:lnSpc>
                <a:spcPct val="120000"/>
              </a:lnSpc>
            </a:pPr>
            <a:r>
              <a:rPr lang="en-US" altLang="zh-CN" sz="1600" dirty="0">
                <a:solidFill>
                  <a:srgbClr val="000000"/>
                </a:solidFill>
                <a:latin typeface="Times New Roman" panose="02020603050405020304" pitchFamily="18" charset="0"/>
                <a:cs typeface="Times New Roman" panose="02020603050405020304" pitchFamily="18" charset="0"/>
              </a:rPr>
              <a:t>……</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83C4FDE-4DDA-1B23-5ED8-D84E560DE7F9}"/>
              </a:ext>
            </a:extLst>
          </p:cNvPr>
          <p:cNvSpPr txBox="1"/>
          <p:nvPr/>
        </p:nvSpPr>
        <p:spPr>
          <a:xfrm>
            <a:off x="8857355" y="1300688"/>
            <a:ext cx="2825827" cy="1248419"/>
          </a:xfrm>
          <a:prstGeom prst="rect">
            <a:avLst/>
          </a:prstGeom>
          <a:noFill/>
          <a:ln>
            <a:solidFill>
              <a:srgbClr val="0070C0"/>
            </a:solidFill>
          </a:ln>
        </p:spPr>
        <p:txBody>
          <a:bodyPr wrap="square" rtlCol="0">
            <a:spAutoFit/>
          </a:bodyPr>
          <a:lstStyle/>
          <a:p>
            <a:pPr>
              <a:lnSpc>
                <a:spcPct val="120000"/>
              </a:lnSpc>
            </a:pPr>
            <a:r>
              <a:rPr lang="en-US" altLang="zh-CN" sz="1600" dirty="0">
                <a:solidFill>
                  <a:srgbClr val="000000"/>
                </a:solidFill>
                <a:latin typeface="Times New Roman" panose="02020603050405020304" pitchFamily="18" charset="0"/>
                <a:cs typeface="Times New Roman" panose="02020603050405020304" pitchFamily="18" charset="0"/>
              </a:rPr>
              <a:t>Stress-Strain</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Curve</a:t>
            </a:r>
          </a:p>
          <a:p>
            <a:pPr marL="285750" indent="-285750">
              <a:lnSpc>
                <a:spcPct val="120000"/>
              </a:lnSpc>
              <a:buFont typeface="Arial" panose="020B0604020202020204" pitchFamily="34" charset="0"/>
              <a:buChar char="•"/>
            </a:pPr>
            <a:r>
              <a:rPr lang="en-US" altLang="zh-CN" sz="1600" dirty="0">
                <a:solidFill>
                  <a:srgbClr val="000000"/>
                </a:solidFill>
                <a:latin typeface="Times New Roman" panose="02020603050405020304" pitchFamily="18" charset="0"/>
                <a:cs typeface="Times New Roman" panose="02020603050405020304" pitchFamily="18" charset="0"/>
              </a:rPr>
              <a:t>Yield</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Stress</a:t>
            </a:r>
          </a:p>
          <a:p>
            <a:pPr marL="285750" indent="-285750">
              <a:lnSpc>
                <a:spcPct val="120000"/>
              </a:lnSpc>
              <a:buFont typeface="Arial" panose="020B0604020202020204" pitchFamily="34" charset="0"/>
              <a:buChar char="•"/>
            </a:pPr>
            <a:r>
              <a:rPr lang="en-US" altLang="zh-CN" sz="1600" dirty="0">
                <a:solidFill>
                  <a:srgbClr val="000000"/>
                </a:solidFill>
                <a:latin typeface="Times New Roman" panose="02020603050405020304" pitchFamily="18" charset="0"/>
                <a:cs typeface="Times New Roman" panose="02020603050405020304" pitchFamily="18" charset="0"/>
              </a:rPr>
              <a:t>Hardening</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Rate</a:t>
            </a:r>
          </a:p>
          <a:p>
            <a:pPr>
              <a:lnSpc>
                <a:spcPct val="120000"/>
              </a:lnSpc>
            </a:pPr>
            <a:r>
              <a:rPr lang="en-US" altLang="zh-CN" sz="1600" dirty="0">
                <a:solidFill>
                  <a:srgbClr val="000000"/>
                </a:solidFill>
                <a:effectLst/>
                <a:latin typeface="Times New Roman" panose="02020603050405020304" pitchFamily="18" charset="0"/>
                <a:cs typeface="Times New Roman" panose="02020603050405020304" pitchFamily="18" charset="0"/>
              </a:rPr>
              <a:t>……</a:t>
            </a:r>
            <a:endParaRPr lang="en-US" sz="1600" dirty="0">
              <a:solidFill>
                <a:srgbClr val="000000"/>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84E285-48D8-BEB8-6E13-8676C2C0157A}"/>
                  </a:ext>
                </a:extLst>
              </p:cNvPr>
              <p:cNvSpPr txBox="1"/>
              <p:nvPr/>
            </p:nvSpPr>
            <p:spPr>
              <a:xfrm>
                <a:off x="338386" y="867431"/>
                <a:ext cx="2508768" cy="417102"/>
              </a:xfrm>
              <a:prstGeom prst="rect">
                <a:avLst/>
              </a:prstGeom>
              <a:noFill/>
              <a:ln>
                <a:solidFill>
                  <a:schemeClr val="bg1"/>
                </a:solidFill>
              </a:ln>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r>
                        <a:rPr lang="en-US" altLang="zh-CN" sz="1600" b="0" i="1" smtClean="0">
                          <a:solidFill>
                            <a:srgbClr val="000000"/>
                          </a:solidFill>
                          <a:latin typeface="Cambria Math" panose="02040503050406030204" pitchFamily="18" charset="0"/>
                          <a:cs typeface="Times New Roman" panose="02020603050405020304" pitchFamily="18" charset="0"/>
                        </a:rPr>
                        <m:t>=[</m:t>
                      </m:r>
                      <m:r>
                        <a:rPr lang="en-US" b="0" i="1">
                          <a:latin typeface="Cambria Math" panose="02040503050406030204" pitchFamily="18" charset="0"/>
                        </a:rPr>
                        <m:t>𝜃</m:t>
                      </m:r>
                      <m:r>
                        <a:rPr lang="en-US" altLang="zh-CN" sz="1600" b="0" i="1" baseline="-25000" smtClean="0">
                          <a:solidFill>
                            <a:srgbClr val="000000"/>
                          </a:solidFill>
                          <a:latin typeface="Cambria Math" panose="02040503050406030204" pitchFamily="18" charset="0"/>
                          <a:cs typeface="Times New Roman" panose="02020603050405020304" pitchFamily="18" charset="0"/>
                        </a:rPr>
                        <m:t>1</m:t>
                      </m:r>
                      <m:r>
                        <a:rPr lang="en-US" altLang="zh-CN" sz="1600" b="0" i="1" smtClean="0">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b="0" i="1" baseline="-25000" smtClean="0">
                          <a:solidFill>
                            <a:srgbClr val="000000"/>
                          </a:solidFill>
                          <a:latin typeface="Cambria Math" panose="02040503050406030204" pitchFamily="18" charset="0"/>
                          <a:cs typeface="Times New Roman" panose="02020603050405020304" pitchFamily="18" charset="0"/>
                        </a:rPr>
                        <m:t>2</m:t>
                      </m:r>
                      <m:r>
                        <a:rPr lang="en-US" altLang="zh-CN" sz="1600" b="0" i="1" smtClean="0">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b="0" i="1" baseline="-25000" smtClean="0">
                          <a:solidFill>
                            <a:srgbClr val="000000"/>
                          </a:solidFill>
                          <a:latin typeface="Cambria Math" panose="02040503050406030204" pitchFamily="18" charset="0"/>
                          <a:cs typeface="Times New Roman" panose="02020603050405020304" pitchFamily="18" charset="0"/>
                        </a:rPr>
                        <m:t>3</m:t>
                      </m:r>
                      <m:r>
                        <a:rPr lang="en-US" altLang="zh-CN" sz="1600" b="0" i="1" smtClean="0">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b="0" i="1" baseline="-25000" smtClean="0">
                          <a:solidFill>
                            <a:srgbClr val="000000"/>
                          </a:solidFill>
                          <a:latin typeface="Cambria Math" panose="02040503050406030204" pitchFamily="18" charset="0"/>
                          <a:cs typeface="Times New Roman" panose="02020603050405020304" pitchFamily="18" charset="0"/>
                        </a:rPr>
                        <m:t>4</m:t>
                      </m:r>
                      <m:r>
                        <a:rPr lang="en-US" altLang="zh-CN" sz="1600" b="0" i="1" smtClean="0">
                          <a:solidFill>
                            <a:srgbClr val="000000"/>
                          </a:solidFill>
                          <a:latin typeface="Cambria Math" panose="02040503050406030204" pitchFamily="18" charset="0"/>
                          <a:cs typeface="Times New Roman" panose="02020603050405020304" pitchFamily="18" charset="0"/>
                        </a:rPr>
                        <m:t>,</m:t>
                      </m:r>
                      <m:r>
                        <a:rPr lang="zh-CN" altLang="en-US" sz="1600" b="0" i="1" smtClean="0">
                          <a:solidFill>
                            <a:srgbClr val="000000"/>
                          </a:solidFill>
                          <a:latin typeface="Cambria Math" panose="02040503050406030204" pitchFamily="18" charset="0"/>
                          <a:cs typeface="Times New Roman" panose="02020603050405020304" pitchFamily="18" charset="0"/>
                        </a:rPr>
                        <m:t> </m:t>
                      </m:r>
                      <m:r>
                        <a:rPr lang="en-US" altLang="zh-CN" sz="1600" b="0" i="1" smtClean="0">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b="0" i="1" baseline="-25000" smtClean="0">
                          <a:solidFill>
                            <a:srgbClr val="000000"/>
                          </a:solidFill>
                          <a:latin typeface="Cambria Math" panose="02040503050406030204" pitchFamily="18" charset="0"/>
                          <a:cs typeface="Times New Roman" panose="02020603050405020304" pitchFamily="18" charset="0"/>
                        </a:rPr>
                        <m:t>𝑀</m:t>
                      </m:r>
                      <m:r>
                        <a:rPr lang="en-US" altLang="zh-CN" sz="1600" b="0" i="1" smtClean="0">
                          <a:solidFill>
                            <a:srgbClr val="000000"/>
                          </a:solidFill>
                          <a:latin typeface="Cambria Math" panose="02040503050406030204" pitchFamily="18" charset="0"/>
                          <a:cs typeface="Times New Roman" panose="02020603050405020304" pitchFamily="18" charset="0"/>
                        </a:rPr>
                        <m:t>]</m:t>
                      </m:r>
                    </m:oMath>
                  </m:oMathPara>
                </a14:m>
                <a:endParaRPr lang="en-US" sz="15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8A84E285-48D8-BEB8-6E13-8676C2C0157A}"/>
                  </a:ext>
                </a:extLst>
              </p:cNvPr>
              <p:cNvSpPr txBox="1">
                <a:spLocks noRot="1" noChangeAspect="1" noMove="1" noResize="1" noEditPoints="1" noAdjustHandles="1" noChangeArrowheads="1" noChangeShapeType="1" noTextEdit="1"/>
              </p:cNvSpPr>
              <p:nvPr/>
            </p:nvSpPr>
            <p:spPr>
              <a:xfrm>
                <a:off x="338386" y="867431"/>
                <a:ext cx="2508768" cy="417102"/>
              </a:xfrm>
              <a:prstGeom prst="rect">
                <a:avLst/>
              </a:prstGeom>
              <a:blipFill>
                <a:blip r:embed="rId3"/>
                <a:stretch>
                  <a:fillRect b="-2857"/>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C0EE63-C7AD-A978-7935-478B25D46E98}"/>
                  </a:ext>
                </a:extLst>
              </p:cNvPr>
              <p:cNvSpPr txBox="1"/>
              <p:nvPr/>
            </p:nvSpPr>
            <p:spPr>
              <a:xfrm>
                <a:off x="9008087" y="869860"/>
                <a:ext cx="2508768" cy="387798"/>
              </a:xfrm>
              <a:prstGeom prst="rect">
                <a:avLst/>
              </a:prstGeom>
              <a:noFill/>
              <a:ln>
                <a:solidFill>
                  <a:schemeClr val="bg1"/>
                </a:solidFill>
              </a:ln>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𝑓</m:t>
                          </m:r>
                        </m:e>
                        <m:sub>
                          <m:r>
                            <a:rPr lang="en-US" altLang="zh-CN" sz="1600" i="1">
                              <a:solidFill>
                                <a:srgbClr val="000000"/>
                              </a:solidFill>
                              <a:latin typeface="Cambria Math" panose="02040503050406030204" pitchFamily="18" charset="0"/>
                              <a:cs typeface="Times New Roman" panose="02020603050405020304" pitchFamily="18" charset="0"/>
                            </a:rPr>
                            <m:t>𝑠𝑖𝑚</m:t>
                          </m:r>
                        </m:sub>
                      </m:sSub>
                      <m:r>
                        <a:rPr lang="en-US" altLang="zh-CN" sz="1600" b="0" i="1" smtClean="0">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1</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2</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3</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4</m:t>
                      </m:r>
                      <m:r>
                        <a:rPr lang="en-US" altLang="zh-CN" sz="1600" i="1">
                          <a:solidFill>
                            <a:srgbClr val="000000"/>
                          </a:solidFill>
                          <a:latin typeface="Cambria Math" panose="02040503050406030204" pitchFamily="18" charset="0"/>
                          <a:cs typeface="Times New Roman" panose="02020603050405020304" pitchFamily="18" charset="0"/>
                        </a:rPr>
                        <m:t>,</m:t>
                      </m:r>
                      <m:r>
                        <a:rPr lang="zh-CN" altLang="en-US" sz="1600" i="1">
                          <a:solidFill>
                            <a:srgbClr val="000000"/>
                          </a:solidFill>
                          <a:latin typeface="Cambria Math" panose="02040503050406030204" pitchFamily="18" charset="0"/>
                          <a:cs typeface="Times New Roman" panose="02020603050405020304" pitchFamily="18" charset="0"/>
                        </a:rPr>
                        <m:t> </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𝑀</m:t>
                      </m:r>
                      <m:r>
                        <a:rPr lang="en-US" altLang="zh-CN" sz="1600" b="0" i="1" smtClean="0">
                          <a:solidFill>
                            <a:srgbClr val="000000"/>
                          </a:solidFill>
                          <a:latin typeface="Cambria Math" panose="02040503050406030204" pitchFamily="18" charset="0"/>
                          <a:cs typeface="Times New Roman" panose="02020603050405020304" pitchFamily="18" charset="0"/>
                        </a:rPr>
                        <m:t>]</m:t>
                      </m:r>
                    </m:oMath>
                  </m:oMathPara>
                </a14:m>
                <a:endParaRPr lang="en-US" sz="15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27C0EE63-C7AD-A978-7935-478B25D46E98}"/>
                  </a:ext>
                </a:extLst>
              </p:cNvPr>
              <p:cNvSpPr txBox="1">
                <a:spLocks noRot="1" noChangeAspect="1" noMove="1" noResize="1" noEditPoints="1" noAdjustHandles="1" noChangeArrowheads="1" noChangeShapeType="1" noTextEdit="1"/>
              </p:cNvSpPr>
              <p:nvPr/>
            </p:nvSpPr>
            <p:spPr>
              <a:xfrm>
                <a:off x="9008087" y="869860"/>
                <a:ext cx="2508768" cy="387798"/>
              </a:xfrm>
              <a:prstGeom prst="rect">
                <a:avLst/>
              </a:prstGeom>
              <a:blipFill>
                <a:blip r:embed="rId4"/>
                <a:stretch>
                  <a:fillRect b="-3125"/>
                </a:stretch>
              </a:blipFill>
              <a:ln>
                <a:solidFill>
                  <a:schemeClr val="bg1"/>
                </a:solidFill>
              </a:ln>
            </p:spPr>
            <p:txBody>
              <a:bodyPr/>
              <a:lstStyle/>
              <a:p>
                <a:r>
                  <a:rPr lang="en-US">
                    <a:noFill/>
                  </a:rPr>
                  <a:t> </a:t>
                </a:r>
              </a:p>
            </p:txBody>
          </p:sp>
        </mc:Fallback>
      </mc:AlternateContent>
      <p:sp>
        <p:nvSpPr>
          <p:cNvPr id="18" name="TextBox 25">
            <a:extLst>
              <a:ext uri="{FF2B5EF4-FFF2-40B4-BE49-F238E27FC236}">
                <a16:creationId xmlns:a16="http://schemas.microsoft.com/office/drawing/2014/main" id="{79AE8EBB-B518-B51D-761A-0D4097EAF4E6}"/>
              </a:ext>
            </a:extLst>
          </p:cNvPr>
          <p:cNvSpPr txBox="1"/>
          <p:nvPr/>
        </p:nvSpPr>
        <p:spPr>
          <a:xfrm>
            <a:off x="3342764" y="769321"/>
            <a:ext cx="5233371" cy="369332"/>
          </a:xfrm>
          <a:prstGeom prst="rect">
            <a:avLst/>
          </a:prstGeom>
          <a:noFill/>
        </p:spPr>
        <p:txBody>
          <a:bodyPr wrap="square">
            <a:spAutoFit/>
          </a:bodyPr>
          <a:lstStyle/>
          <a:p>
            <a:pPr algn="ctr" defTabSz="914400"/>
            <a:r>
              <a:rPr lang="en-US" altLang="zh-CN" i="1" dirty="0">
                <a:solidFill>
                  <a:srgbClr val="7030A0"/>
                </a:solidFill>
                <a:latin typeface="Helvetica" pitchFamily="2" charset="0"/>
                <a:ea typeface="等线" panose="02010600030101010101" pitchFamily="2" charset="-122"/>
                <a:cs typeface="Arial" panose="020B0604020202020204" pitchFamily="34" charset="0"/>
              </a:rPr>
              <a:t>Forward Mode</a:t>
            </a:r>
          </a:p>
        </p:txBody>
      </p:sp>
      <p:sp>
        <p:nvSpPr>
          <p:cNvPr id="19" name="Arrow: Down 8">
            <a:extLst>
              <a:ext uri="{FF2B5EF4-FFF2-40B4-BE49-F238E27FC236}">
                <a16:creationId xmlns:a16="http://schemas.microsoft.com/office/drawing/2014/main" id="{58211DD0-E852-5DA3-B481-4DBF1BE882FC}"/>
              </a:ext>
            </a:extLst>
          </p:cNvPr>
          <p:cNvSpPr/>
          <p:nvPr/>
        </p:nvSpPr>
        <p:spPr>
          <a:xfrm rot="16200000" flipH="1" flipV="1">
            <a:off x="5765432" y="103013"/>
            <a:ext cx="369333" cy="4930592"/>
          </a:xfrm>
          <a:prstGeom prst="downArrow">
            <a:avLst>
              <a:gd name="adj1" fmla="val 50000"/>
              <a:gd name="adj2" fmla="val 157423"/>
            </a:avLst>
          </a:prstGeom>
          <a:solidFill>
            <a:srgbClr val="C0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srgbClr val="C00000"/>
              </a:solidFill>
              <a:latin typeface="Helvetica" pitchFamily="2" charset="0"/>
            </a:endParaRPr>
          </a:p>
        </p:txBody>
      </p:sp>
      <p:sp>
        <p:nvSpPr>
          <p:cNvPr id="20" name="TextBox 25">
            <a:extLst>
              <a:ext uri="{FF2B5EF4-FFF2-40B4-BE49-F238E27FC236}">
                <a16:creationId xmlns:a16="http://schemas.microsoft.com/office/drawing/2014/main" id="{7AC43685-39CC-13C5-82DA-DDD85714F404}"/>
              </a:ext>
            </a:extLst>
          </p:cNvPr>
          <p:cNvSpPr txBox="1"/>
          <p:nvPr/>
        </p:nvSpPr>
        <p:spPr>
          <a:xfrm>
            <a:off x="3488809" y="2080222"/>
            <a:ext cx="5233371" cy="369332"/>
          </a:xfrm>
          <a:prstGeom prst="rect">
            <a:avLst/>
          </a:prstGeom>
          <a:noFill/>
        </p:spPr>
        <p:txBody>
          <a:bodyPr wrap="square">
            <a:spAutoFit/>
          </a:bodyPr>
          <a:lstStyle/>
          <a:p>
            <a:pPr algn="ctr" defTabSz="914400"/>
            <a:r>
              <a:rPr lang="en-US" altLang="zh-CN" i="1" dirty="0">
                <a:solidFill>
                  <a:srgbClr val="C00000"/>
                </a:solidFill>
                <a:latin typeface="Helvetica" pitchFamily="2" charset="0"/>
                <a:ea typeface="等线" panose="02010600030101010101" pitchFamily="2" charset="-122"/>
                <a:cs typeface="Arial" panose="020B0604020202020204" pitchFamily="34" charset="0"/>
              </a:rPr>
              <a:t>“Back</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propagation”</a:t>
            </a:r>
            <a:r>
              <a:rPr lang="en-US" altLang="zh-CN" i="1" dirty="0">
                <a:solidFill>
                  <a:srgbClr val="C00000"/>
                </a:solidFill>
                <a:latin typeface="Helvetica" pitchFamily="2" charset="0"/>
                <a:ea typeface="MS PGothic" charset="0"/>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for</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inverse</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analysis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FDCD714-F9DA-0876-90C5-3D792AC4E2C0}"/>
                  </a:ext>
                </a:extLst>
              </p:cNvPr>
              <p:cNvSpPr txBox="1"/>
              <p:nvPr/>
            </p:nvSpPr>
            <p:spPr>
              <a:xfrm>
                <a:off x="8849557" y="3137356"/>
                <a:ext cx="2825828" cy="937308"/>
              </a:xfrm>
              <a:prstGeom prst="rect">
                <a:avLst/>
              </a:prstGeom>
              <a:noFill/>
            </p:spPr>
            <p:txBody>
              <a:bodyPr wrap="square" rtlCol="0">
                <a:spAutoFit/>
              </a:bodyPr>
              <a:lstStyle/>
              <a:p>
                <a:pPr algn="ctr">
                  <a:lnSpc>
                    <a:spcPct val="150000"/>
                  </a:lnSpc>
                </a:pPr>
                <a:r>
                  <a:rPr lang="en-US" altLang="zh-CN" dirty="0">
                    <a:latin typeface="Times New Roman" panose="02020603050405020304" pitchFamily="18" charset="0"/>
                    <a:cs typeface="Times New Roman" panose="02020603050405020304" pitchFamily="18" charset="0"/>
                  </a:rPr>
                  <a:t>Objective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endParaRPr lang="en-US"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𝑂</m:t>
                          </m:r>
                        </m:e>
                      </m:acc>
                      <m:d>
                        <m:dPr>
                          <m:ctrlPr>
                            <a:rPr lang="en-US" i="1">
                              <a:latin typeface="Cambria Math" panose="02040503050406030204" pitchFamily="18" charset="0"/>
                            </a:rPr>
                          </m:ctrlPr>
                        </m:dPr>
                        <m:e>
                          <m:r>
                            <a:rPr lang="en-US" b="1" i="1">
                              <a:latin typeface="Cambria Math" panose="02040503050406030204" pitchFamily="18" charset="0"/>
                            </a:rPr>
                            <m:t>𝜽</m:t>
                          </m:r>
                        </m:e>
                      </m:d>
                      <m:r>
                        <a:rPr lang="en-US">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r>
                            <a:rPr lang="en-US" b="1" i="1">
                              <a:latin typeface="Cambria Math" panose="02040503050406030204" pitchFamily="18" charset="0"/>
                            </a:rPr>
                            <m:t>𝑼</m:t>
                          </m:r>
                          <m:r>
                            <a:rPr lang="en-US">
                              <a:latin typeface="Cambria Math" panose="02040503050406030204" pitchFamily="18" charset="0"/>
                            </a:rPr>
                            <m:t>(</m:t>
                          </m:r>
                          <m:r>
                            <a:rPr lang="en-US" b="1" i="1">
                              <a:latin typeface="Cambria Math" panose="02040503050406030204" pitchFamily="18" charset="0"/>
                            </a:rPr>
                            <m:t>𝜽</m:t>
                          </m:r>
                          <m:r>
                            <a:rPr lang="en-US">
                              <a:latin typeface="Cambria Math" panose="02040503050406030204" pitchFamily="18" charset="0"/>
                            </a:rPr>
                            <m:t>),</m:t>
                          </m:r>
                          <m:r>
                            <a:rPr lang="en-US" b="1" i="1">
                              <a:latin typeface="Cambria Math" panose="02040503050406030204" pitchFamily="18" charset="0"/>
                            </a:rPr>
                            <m:t>𝜽</m:t>
                          </m:r>
                        </m:e>
                      </m:d>
                    </m:oMath>
                  </m:oMathPara>
                </a14:m>
                <a:endParaRPr lang="en-US" dirty="0"/>
              </a:p>
            </p:txBody>
          </p:sp>
        </mc:Choice>
        <mc:Fallback xmlns="">
          <p:sp>
            <p:nvSpPr>
              <p:cNvPr id="22" name="TextBox 21">
                <a:extLst>
                  <a:ext uri="{FF2B5EF4-FFF2-40B4-BE49-F238E27FC236}">
                    <a16:creationId xmlns:a16="http://schemas.microsoft.com/office/drawing/2014/main" id="{4FDCD714-F9DA-0876-90C5-3D792AC4E2C0}"/>
                  </a:ext>
                </a:extLst>
              </p:cNvPr>
              <p:cNvSpPr txBox="1">
                <a:spLocks noRot="1" noChangeAspect="1" noMove="1" noResize="1" noEditPoints="1" noAdjustHandles="1" noChangeArrowheads="1" noChangeShapeType="1" noTextEdit="1"/>
              </p:cNvSpPr>
              <p:nvPr/>
            </p:nvSpPr>
            <p:spPr>
              <a:xfrm>
                <a:off x="8849557" y="3137356"/>
                <a:ext cx="2825828" cy="937308"/>
              </a:xfrm>
              <a:prstGeom prst="rect">
                <a:avLst/>
              </a:prstGeom>
              <a:blipFill>
                <a:blip r:embed="rId5"/>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ADED7A1-D873-68A8-73B3-712316E92C81}"/>
                  </a:ext>
                </a:extLst>
              </p:cNvPr>
              <p:cNvSpPr txBox="1"/>
              <p:nvPr/>
            </p:nvSpPr>
            <p:spPr>
              <a:xfrm>
                <a:off x="338386" y="3128534"/>
                <a:ext cx="3505199" cy="964623"/>
              </a:xfrm>
              <a:prstGeom prst="rect">
                <a:avLst/>
              </a:prstGeom>
              <a:noFill/>
            </p:spPr>
            <p:txBody>
              <a:bodyPr wrap="square" rtlCol="0">
                <a:spAutoFit/>
              </a:bodyPr>
              <a:lstStyle/>
              <a:p>
                <a:pPr algn="ctr">
                  <a:lnSpc>
                    <a:spcPct val="150000"/>
                  </a:lnSpc>
                </a:pPr>
                <a:r>
                  <a:rPr lang="en-US" dirty="0">
                    <a:latin typeface="Times New Roman" panose="02020603050405020304" pitchFamily="18" charset="0"/>
                    <a:ea typeface="DengXian" panose="02010600030101010101" pitchFamily="2" charset="-122"/>
                  </a:rPr>
                  <a:t>PDE-CO problem </a:t>
                </a:r>
                <a:endParaRPr lang="en-US" altLang="zh-CN" b="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rPr>
                            <m:t>𝜽</m:t>
                          </m:r>
                        </m:e>
                        <m:sup>
                          <m:r>
                            <a:rPr lang="zh-CN" altLang="en-US"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𝑎𝑟𝑔</m:t>
                      </m:r>
                      <m:sSub>
                        <m:sSubPr>
                          <m:ctrlPr>
                            <a:rPr lang="en-US" altLang="zh-CN"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𝑚𝑖𝑛</m:t>
                          </m:r>
                        </m:e>
                        <m:sub>
                          <m:r>
                            <a:rPr lang="en-US" b="1" i="1">
                              <a:latin typeface="Cambria Math" panose="02040503050406030204" pitchFamily="18" charset="0"/>
                            </a:rPr>
                            <m:t>𝜽</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ℝ</m:t>
                              </m:r>
                            </m:e>
                            <m:sup>
                              <m:r>
                                <a:rPr lang="en-US" i="1">
                                  <a:latin typeface="Cambria Math" panose="02040503050406030204" pitchFamily="18" charset="0"/>
                                </a:rPr>
                                <m:t>𝑀</m:t>
                              </m:r>
                            </m:sup>
                          </m:sSup>
                        </m:sub>
                      </m:sSub>
                      <m:acc>
                        <m:accPr>
                          <m:chr m:val="̂"/>
                          <m:ctrlPr>
                            <a:rPr lang="en-US" i="1">
                              <a:latin typeface="Cambria Math" panose="02040503050406030204" pitchFamily="18" charset="0"/>
                            </a:rPr>
                          </m:ctrlPr>
                        </m:accPr>
                        <m:e>
                          <m:r>
                            <a:rPr lang="en-US" i="1">
                              <a:latin typeface="Cambria Math" panose="02040503050406030204" pitchFamily="18" charset="0"/>
                            </a:rPr>
                            <m:t>𝑂</m:t>
                          </m:r>
                        </m:e>
                      </m:acc>
                      <m:d>
                        <m:dPr>
                          <m:ctrlPr>
                            <a:rPr lang="en-US" i="1">
                              <a:latin typeface="Cambria Math" panose="02040503050406030204" pitchFamily="18" charset="0"/>
                            </a:rPr>
                          </m:ctrlPr>
                        </m:dPr>
                        <m:e>
                          <m:r>
                            <a:rPr lang="en-US" b="1" i="1">
                              <a:latin typeface="Cambria Math" panose="02040503050406030204" pitchFamily="18" charset="0"/>
                            </a:rPr>
                            <m:t>𝜽</m:t>
                          </m:r>
                        </m:e>
                      </m:d>
                    </m:oMath>
                  </m:oMathPara>
                </a14:m>
                <a:endParaRPr lang="en-US" dirty="0"/>
              </a:p>
            </p:txBody>
          </p:sp>
        </mc:Choice>
        <mc:Fallback xmlns="">
          <p:sp>
            <p:nvSpPr>
              <p:cNvPr id="29" name="TextBox 28">
                <a:extLst>
                  <a:ext uri="{FF2B5EF4-FFF2-40B4-BE49-F238E27FC236}">
                    <a16:creationId xmlns:a16="http://schemas.microsoft.com/office/drawing/2014/main" id="{4ADED7A1-D873-68A8-73B3-712316E92C81}"/>
                  </a:ext>
                </a:extLst>
              </p:cNvPr>
              <p:cNvSpPr txBox="1">
                <a:spLocks noRot="1" noChangeAspect="1" noMove="1" noResize="1" noEditPoints="1" noAdjustHandles="1" noChangeArrowheads="1" noChangeShapeType="1" noTextEdit="1"/>
              </p:cNvSpPr>
              <p:nvPr/>
            </p:nvSpPr>
            <p:spPr>
              <a:xfrm>
                <a:off x="338386" y="3128534"/>
                <a:ext cx="3505199" cy="964623"/>
              </a:xfrm>
              <a:prstGeom prst="rect">
                <a:avLst/>
              </a:prstGeom>
              <a:blipFill>
                <a:blip r:embed="rId6"/>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496EFE4C-C405-51EA-D8CE-8B66171578AE}"/>
              </a:ext>
            </a:extLst>
          </p:cNvPr>
          <p:cNvSpPr txBox="1"/>
          <p:nvPr/>
        </p:nvSpPr>
        <p:spPr>
          <a:xfrm>
            <a:off x="2032627" y="2719423"/>
            <a:ext cx="7834944" cy="369332"/>
          </a:xfrm>
          <a:prstGeom prst="rect">
            <a:avLst/>
          </a:prstGeom>
          <a:noFill/>
        </p:spPr>
        <p:txBody>
          <a:bodyPr wrap="square">
            <a:spAutoFit/>
          </a:bodyPr>
          <a:lstStyle/>
          <a:p>
            <a:pPr algn="ctr"/>
            <a:r>
              <a:rPr lang="en-US" i="1" dirty="0">
                <a:solidFill>
                  <a:srgbClr val="000000"/>
                </a:solidFill>
                <a:latin typeface="Helvetica" pitchFamily="2" charset="0"/>
              </a:rPr>
              <a:t>Mi</a:t>
            </a:r>
            <a:r>
              <a:rPr lang="en-US" i="1" dirty="0">
                <a:solidFill>
                  <a:srgbClr val="000000"/>
                </a:solidFill>
                <a:effectLst/>
                <a:latin typeface="Helvetica" pitchFamily="2" charset="0"/>
              </a:rPr>
              <a:t>nimize the misfit between the CPFEM </a:t>
            </a:r>
            <a:r>
              <a:rPr lang="en-US" altLang="zh-CN" i="1" dirty="0">
                <a:solidFill>
                  <a:srgbClr val="000000"/>
                </a:solidFill>
                <a:effectLst/>
                <a:latin typeface="Helvetica" pitchFamily="2" charset="0"/>
              </a:rPr>
              <a:t>simulations</a:t>
            </a:r>
            <a:r>
              <a:rPr lang="zh-CN" altLang="en-US" i="1" dirty="0">
                <a:solidFill>
                  <a:srgbClr val="000000"/>
                </a:solidFill>
                <a:effectLst/>
                <a:latin typeface="Helvetica" pitchFamily="2" charset="0"/>
              </a:rPr>
              <a:t> </a:t>
            </a:r>
            <a:r>
              <a:rPr lang="en-US" i="1" dirty="0">
                <a:solidFill>
                  <a:srgbClr val="000000"/>
                </a:solidFill>
                <a:effectLst/>
                <a:latin typeface="Helvetica" pitchFamily="2" charset="0"/>
              </a:rPr>
              <a:t>and experimental data</a:t>
            </a:r>
          </a:p>
        </p:txBody>
      </p:sp>
      <p:sp>
        <p:nvSpPr>
          <p:cNvPr id="31" name="Arrow: Down 8">
            <a:extLst>
              <a:ext uri="{FF2B5EF4-FFF2-40B4-BE49-F238E27FC236}">
                <a16:creationId xmlns:a16="http://schemas.microsoft.com/office/drawing/2014/main" id="{1B68A161-8F07-8D70-C3A0-DCD7C4F65FD9}"/>
              </a:ext>
            </a:extLst>
          </p:cNvPr>
          <p:cNvSpPr/>
          <p:nvPr/>
        </p:nvSpPr>
        <p:spPr>
          <a:xfrm rot="18659884" flipH="1" flipV="1">
            <a:off x="2075544" y="3919183"/>
            <a:ext cx="369333" cy="1436013"/>
          </a:xfrm>
          <a:prstGeom prst="downArrow">
            <a:avLst>
              <a:gd name="adj1" fmla="val 50000"/>
              <a:gd name="adj2" fmla="val 157423"/>
            </a:avLst>
          </a:prstGeom>
          <a:solidFill>
            <a:srgbClr val="C0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latin typeface="Helvetica" pitchFamily="2" charset="0"/>
            </a:endParaRPr>
          </a:p>
        </p:txBody>
      </p:sp>
      <p:sp>
        <p:nvSpPr>
          <p:cNvPr id="32" name="Arrow: Down 8">
            <a:extLst>
              <a:ext uri="{FF2B5EF4-FFF2-40B4-BE49-F238E27FC236}">
                <a16:creationId xmlns:a16="http://schemas.microsoft.com/office/drawing/2014/main" id="{AD66E69F-FB29-FDE5-FF3D-376E9FEC70B5}"/>
              </a:ext>
            </a:extLst>
          </p:cNvPr>
          <p:cNvSpPr/>
          <p:nvPr/>
        </p:nvSpPr>
        <p:spPr>
          <a:xfrm rot="13308482" flipH="1" flipV="1">
            <a:off x="9793877" y="4014953"/>
            <a:ext cx="369333" cy="1436013"/>
          </a:xfrm>
          <a:prstGeom prst="downArrow">
            <a:avLst>
              <a:gd name="adj1" fmla="val 50000"/>
              <a:gd name="adj2" fmla="val 157423"/>
            </a:avLst>
          </a:prstGeom>
          <a:solidFill>
            <a:srgbClr val="C0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latin typeface="Helvetica" pitchFamily="2" charset="0"/>
            </a:endParaRPr>
          </a:p>
        </p:txBody>
      </p:sp>
      <p:sp>
        <p:nvSpPr>
          <p:cNvPr id="34" name="Rectangle 33">
            <a:extLst>
              <a:ext uri="{FF2B5EF4-FFF2-40B4-BE49-F238E27FC236}">
                <a16:creationId xmlns:a16="http://schemas.microsoft.com/office/drawing/2014/main" id="{1A23BBC8-8DEA-1388-2AE5-1906A02F5E35}"/>
              </a:ext>
            </a:extLst>
          </p:cNvPr>
          <p:cNvSpPr/>
          <p:nvPr/>
        </p:nvSpPr>
        <p:spPr>
          <a:xfrm>
            <a:off x="4957748" y="3337974"/>
            <a:ext cx="308759" cy="233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组合 30">
            <a:extLst>
              <a:ext uri="{FF2B5EF4-FFF2-40B4-BE49-F238E27FC236}">
                <a16:creationId xmlns:a16="http://schemas.microsoft.com/office/drawing/2014/main" id="{3698F68C-0982-F847-C4E2-308734AE023F}"/>
              </a:ext>
            </a:extLst>
          </p:cNvPr>
          <p:cNvGrpSpPr/>
          <p:nvPr/>
        </p:nvGrpSpPr>
        <p:grpSpPr>
          <a:xfrm>
            <a:off x="86600" y="184591"/>
            <a:ext cx="328891" cy="466672"/>
            <a:chOff x="199304" y="53446"/>
            <a:chExt cx="328891" cy="466672"/>
          </a:xfrm>
        </p:grpSpPr>
        <p:sp>
          <p:nvSpPr>
            <p:cNvPr id="38" name="Freeform 5">
              <a:extLst>
                <a:ext uri="{FF2B5EF4-FFF2-40B4-BE49-F238E27FC236}">
                  <a16:creationId xmlns:a16="http://schemas.microsoft.com/office/drawing/2014/main" id="{2A599734-DE24-D1CA-351D-FDCD8CCB6CFF}"/>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39" name="Freeform 38">
              <a:extLst>
                <a:ext uri="{FF2B5EF4-FFF2-40B4-BE49-F238E27FC236}">
                  <a16:creationId xmlns:a16="http://schemas.microsoft.com/office/drawing/2014/main" id="{638578B8-1EAC-F46E-94CA-538B43E41F67}"/>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40" name="Freeform 7">
              <a:extLst>
                <a:ext uri="{FF2B5EF4-FFF2-40B4-BE49-F238E27FC236}">
                  <a16:creationId xmlns:a16="http://schemas.microsoft.com/office/drawing/2014/main" id="{C29B8134-408B-A704-D87D-68ED154F1F7B}"/>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41" name="矩形 3">
            <a:extLst>
              <a:ext uri="{FF2B5EF4-FFF2-40B4-BE49-F238E27FC236}">
                <a16:creationId xmlns:a16="http://schemas.microsoft.com/office/drawing/2014/main" id="{B51A74A2-B66D-285D-8173-45977146C556}"/>
              </a:ext>
            </a:extLst>
          </p:cNvPr>
          <p:cNvSpPr>
            <a:spLocks noChangeArrowheads="1"/>
          </p:cNvSpPr>
          <p:nvPr/>
        </p:nvSpPr>
        <p:spPr bwMode="auto">
          <a:xfrm>
            <a:off x="491466" y="21176"/>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of</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material</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parameters</a:t>
            </a:r>
          </a:p>
        </p:txBody>
      </p:sp>
      <p:pic>
        <p:nvPicPr>
          <p:cNvPr id="2" name="Picture 1" descr="A graph of a graph of a train&#10;&#10;AI-generated content may be incorrect.">
            <a:extLst>
              <a:ext uri="{FF2B5EF4-FFF2-40B4-BE49-F238E27FC236}">
                <a16:creationId xmlns:a16="http://schemas.microsoft.com/office/drawing/2014/main" id="{F7034C56-D2B2-3E1B-5D1B-77221D9B8E9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8505" t="20951" b="28811"/>
          <a:stretch>
            <a:fillRect/>
          </a:stretch>
        </p:blipFill>
        <p:spPr bwMode="auto">
          <a:xfrm>
            <a:off x="3399581" y="3178043"/>
            <a:ext cx="5765930" cy="26451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930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linds(horizontal)">
                                      <p:cBhvr>
                                        <p:cTn id="21" dur="500"/>
                                        <p:tgtEl>
                                          <p:spTgt spid="3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linds(horizontal)">
                                      <p:cBhvr>
                                        <p:cTn id="24" dur="500"/>
                                        <p:tgtEl>
                                          <p:spTgt spid="3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29" grpId="0"/>
      <p:bldP spid="30" grpId="0"/>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20651" y="6048792"/>
            <a:ext cx="7957947" cy="776569"/>
          </a:xfrm>
        </p:spPr>
        <p:txBody>
          <a:bodyPr>
            <a:noAutofit/>
          </a:bodyPr>
          <a:lstStyle/>
          <a:p>
            <a:pPr>
              <a:lnSpc>
                <a:spcPct val="100000"/>
              </a:lnSpc>
            </a:pPr>
            <a:r>
              <a:rPr lang="en-US" altLang="zh-CN" sz="900" dirty="0">
                <a:latin typeface="Times New Roman" panose="02020603050405020304" pitchFamily="18" charset="0"/>
                <a:cs typeface="Times New Roman" panose="02020603050405020304" pitchFamily="18" charset="0"/>
              </a:rPr>
              <a:t>[1]</a:t>
            </a:r>
            <a:r>
              <a:rPr lang="zh-CN" alt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Depriester</a:t>
            </a:r>
            <a:r>
              <a:rPr lang="zh-CN" altLang="en-US" sz="900" dirty="0">
                <a:latin typeface="Times New Roman" panose="02020603050405020304" pitchFamily="18" charset="0"/>
                <a:cs typeface="Times New Roman" panose="02020603050405020304" pitchFamily="18" charset="0"/>
              </a:rPr>
              <a:t> </a:t>
            </a:r>
            <a:r>
              <a:rPr lang="en-US" sz="9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et</a:t>
            </a:r>
            <a:r>
              <a:rPr lang="zh-CN" altLang="en-US" sz="9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al.,</a:t>
            </a:r>
            <a:r>
              <a:rPr lang="en-US" sz="900" dirty="0">
                <a:latin typeface="Times New Roman" panose="02020603050405020304" pitchFamily="18" charset="0"/>
                <a:cs typeface="Times New Roman" panose="02020603050405020304" pitchFamily="18" charset="0"/>
              </a:rPr>
              <a:t> </a:t>
            </a:r>
            <a:r>
              <a:rPr lang="en-US" sz="900" i="1" dirty="0">
                <a:latin typeface="Times New Roman" panose="02020603050405020304" pitchFamily="18" charset="0"/>
                <a:cs typeface="Times New Roman" panose="02020603050405020304" pitchFamily="18" charset="0"/>
              </a:rPr>
              <a:t>International Journal of Plasticity</a:t>
            </a:r>
            <a:r>
              <a:rPr lang="en-US" sz="900" dirty="0">
                <a:latin typeface="Times New Roman" panose="02020603050405020304" pitchFamily="18" charset="0"/>
                <a:cs typeface="Times New Roman" panose="02020603050405020304" pitchFamily="18" charset="0"/>
              </a:rPr>
              <a:t>, 2023. 168: p. 103695.</a:t>
            </a:r>
            <a:r>
              <a:rPr lang="zh-CN" altLang="en-US" sz="9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sym typeface="+mn-ea"/>
              </a:rPr>
              <a:t>[2] A. Tran</a:t>
            </a:r>
            <a:r>
              <a:rPr lang="zh-CN" altLang="en-US" sz="900" dirty="0">
                <a:latin typeface="Times New Roman" panose="02020603050405020304" pitchFamily="18" charset="0"/>
                <a:cs typeface="Times New Roman" panose="02020603050405020304" pitchFamily="18" charset="0"/>
                <a:sym typeface="+mn-ea"/>
              </a:rPr>
              <a:t> </a:t>
            </a:r>
            <a:r>
              <a:rPr lang="en-US" altLang="zh-CN" sz="900" dirty="0">
                <a:latin typeface="Times New Roman" panose="02020603050405020304" pitchFamily="18" charset="0"/>
                <a:cs typeface="Times New Roman" panose="02020603050405020304" pitchFamily="18" charset="0"/>
                <a:sym typeface="+mn-ea"/>
              </a:rPr>
              <a:t>et</a:t>
            </a:r>
            <a:r>
              <a:rPr lang="zh-CN" altLang="en-US" sz="900" dirty="0">
                <a:latin typeface="Times New Roman" panose="02020603050405020304" pitchFamily="18" charset="0"/>
                <a:cs typeface="Times New Roman" panose="02020603050405020304" pitchFamily="18" charset="0"/>
                <a:sym typeface="+mn-ea"/>
              </a:rPr>
              <a:t> </a:t>
            </a:r>
            <a:r>
              <a:rPr lang="en-US" altLang="zh-CN" sz="900" dirty="0">
                <a:latin typeface="Times New Roman" panose="02020603050405020304" pitchFamily="18" charset="0"/>
                <a:cs typeface="Times New Roman" panose="02020603050405020304" pitchFamily="18" charset="0"/>
                <a:sym typeface="+mn-ea"/>
              </a:rPr>
              <a:t>al.,  </a:t>
            </a:r>
            <a:r>
              <a:rPr lang="en-US" altLang="zh-CN" sz="900" i="1" dirty="0">
                <a:latin typeface="Times New Roman" panose="02020603050405020304" pitchFamily="18" charset="0"/>
                <a:cs typeface="Times New Roman" panose="02020603050405020304" pitchFamily="18" charset="0"/>
                <a:sym typeface="+mn-ea"/>
              </a:rPr>
              <a:t>Computational Mechanics</a:t>
            </a:r>
            <a:r>
              <a:rPr lang="en-US" altLang="zh-CN" sz="900" dirty="0">
                <a:latin typeface="Times New Roman" panose="02020603050405020304" pitchFamily="18" charset="0"/>
                <a:cs typeface="Times New Roman" panose="02020603050405020304" pitchFamily="18" charset="0"/>
                <a:sym typeface="+mn-ea"/>
              </a:rPr>
              <a:t>,</a:t>
            </a:r>
            <a:r>
              <a:rPr lang="zh-CN" altLang="en-US" sz="900" dirty="0">
                <a:latin typeface="Times New Roman" panose="02020603050405020304" pitchFamily="18" charset="0"/>
                <a:cs typeface="Times New Roman" panose="02020603050405020304" pitchFamily="18" charset="0"/>
                <a:sym typeface="+mn-ea"/>
              </a:rPr>
              <a:t> </a:t>
            </a:r>
            <a:r>
              <a:rPr lang="en-US" altLang="zh-CN" sz="900" dirty="0">
                <a:latin typeface="Times New Roman" panose="02020603050405020304" pitchFamily="18" charset="0"/>
                <a:cs typeface="Times New Roman" panose="02020603050405020304" pitchFamily="18" charset="0"/>
                <a:sym typeface="+mn-ea"/>
              </a:rPr>
              <a:t>2023. 1-14.	</a:t>
            </a:r>
          </a:p>
          <a:p>
            <a:pPr>
              <a:lnSpc>
                <a:spcPct val="100000"/>
              </a:lnSpc>
            </a:pPr>
            <a:r>
              <a:rPr lang="en-US" altLang="zh-CN" sz="900" dirty="0">
                <a:latin typeface="Times New Roman" panose="02020603050405020304" pitchFamily="18" charset="0"/>
                <a:cs typeface="Times New Roman" panose="02020603050405020304" pitchFamily="18" charset="0"/>
                <a:sym typeface="+mn-ea"/>
              </a:rPr>
              <a:t>[3] J. Kuhn</a:t>
            </a:r>
            <a:r>
              <a:rPr lang="zh-CN" altLang="en-US" sz="900" dirty="0">
                <a:latin typeface="Times New Roman" panose="02020603050405020304" pitchFamily="18" charset="0"/>
                <a:cs typeface="Times New Roman" panose="02020603050405020304" pitchFamily="18" charset="0"/>
                <a:sym typeface="+mn-ea"/>
              </a:rPr>
              <a:t> </a:t>
            </a:r>
            <a:r>
              <a:rPr lang="en-US" altLang="zh-CN" sz="900" dirty="0">
                <a:latin typeface="Times New Roman" panose="02020603050405020304" pitchFamily="18" charset="0"/>
                <a:cs typeface="Times New Roman" panose="02020603050405020304" pitchFamily="18" charset="0"/>
                <a:sym typeface="+mn-ea"/>
              </a:rPr>
              <a:t>et</a:t>
            </a:r>
            <a:r>
              <a:rPr lang="zh-CN" altLang="en-US" sz="900" dirty="0">
                <a:latin typeface="Times New Roman" panose="02020603050405020304" pitchFamily="18" charset="0"/>
                <a:cs typeface="Times New Roman" panose="02020603050405020304" pitchFamily="18" charset="0"/>
                <a:sym typeface="+mn-ea"/>
              </a:rPr>
              <a:t> </a:t>
            </a:r>
            <a:r>
              <a:rPr lang="en-US" altLang="zh-CN" sz="900" dirty="0">
                <a:latin typeface="Times New Roman" panose="02020603050405020304" pitchFamily="18" charset="0"/>
                <a:cs typeface="Times New Roman" panose="02020603050405020304" pitchFamily="18" charset="0"/>
                <a:sym typeface="+mn-ea"/>
              </a:rPr>
              <a:t>al.,  </a:t>
            </a:r>
            <a:r>
              <a:rPr lang="en-US" altLang="zh-CN" sz="900" i="1" dirty="0">
                <a:latin typeface="Times New Roman" panose="02020603050405020304" pitchFamily="18" charset="0"/>
                <a:cs typeface="Times New Roman" panose="02020603050405020304" pitchFamily="18" charset="0"/>
                <a:sym typeface="+mn-ea"/>
              </a:rPr>
              <a:t>Optimization and Engineering</a:t>
            </a:r>
            <a:r>
              <a:rPr lang="en-US" altLang="zh-CN" sz="900" dirty="0">
                <a:latin typeface="Times New Roman" panose="02020603050405020304" pitchFamily="18" charset="0"/>
                <a:cs typeface="Times New Roman" panose="02020603050405020304" pitchFamily="18" charset="0"/>
                <a:sym typeface="+mn-ea"/>
              </a:rPr>
              <a:t>,</a:t>
            </a:r>
            <a:r>
              <a:rPr lang="zh-CN" altLang="en-US" sz="900" dirty="0">
                <a:latin typeface="Times New Roman" panose="02020603050405020304" pitchFamily="18" charset="0"/>
                <a:cs typeface="Times New Roman" panose="02020603050405020304" pitchFamily="18" charset="0"/>
                <a:sym typeface="+mn-ea"/>
              </a:rPr>
              <a:t> </a:t>
            </a:r>
            <a:r>
              <a:rPr lang="en-US" altLang="zh-CN" sz="900" dirty="0">
                <a:latin typeface="Times New Roman" panose="02020603050405020304" pitchFamily="18" charset="0"/>
                <a:cs typeface="Times New Roman" panose="02020603050405020304" pitchFamily="18" charset="0"/>
                <a:sym typeface="+mn-ea"/>
              </a:rPr>
              <a:t>2021. 1-35.</a:t>
            </a:r>
            <a:r>
              <a:rPr lang="zh-CN" altLang="en-US" sz="900" dirty="0">
                <a:latin typeface="Times New Roman" panose="02020603050405020304" pitchFamily="18" charset="0"/>
                <a:cs typeface="Times New Roman" panose="02020603050405020304" pitchFamily="18" charset="0"/>
                <a:sym typeface="+mn-ea"/>
              </a:rPr>
              <a:t>                                     </a:t>
            </a:r>
            <a:r>
              <a:rPr lang="en-US" altLang="zh-CN" sz="900" dirty="0">
                <a:latin typeface="Times New Roman" panose="02020603050405020304" pitchFamily="18" charset="0"/>
                <a:cs typeface="Times New Roman" panose="02020603050405020304" pitchFamily="18" charset="0"/>
                <a:sym typeface="+mn-ea"/>
              </a:rPr>
              <a:t>[4] K. </a:t>
            </a:r>
            <a:r>
              <a:rPr lang="en-US" altLang="zh-CN" sz="900" dirty="0" err="1">
                <a:latin typeface="Times New Roman" panose="02020603050405020304" pitchFamily="18" charset="0"/>
                <a:cs typeface="Times New Roman" panose="02020603050405020304" pitchFamily="18" charset="0"/>
                <a:sym typeface="+mn-ea"/>
              </a:rPr>
              <a:t>Sedighiani</a:t>
            </a:r>
            <a:r>
              <a:rPr lang="en-US" altLang="zh-CN" sz="900" dirty="0">
                <a:latin typeface="Times New Roman" panose="02020603050405020304" pitchFamily="18" charset="0"/>
                <a:cs typeface="Times New Roman" panose="02020603050405020304" pitchFamily="18" charset="0"/>
                <a:sym typeface="+mn-ea"/>
              </a:rPr>
              <a:t>, et</a:t>
            </a:r>
            <a:r>
              <a:rPr lang="zh-CN" altLang="en-US" sz="900" dirty="0">
                <a:latin typeface="Times New Roman" panose="02020603050405020304" pitchFamily="18" charset="0"/>
                <a:cs typeface="Times New Roman" panose="02020603050405020304" pitchFamily="18" charset="0"/>
                <a:sym typeface="+mn-ea"/>
              </a:rPr>
              <a:t> </a:t>
            </a:r>
            <a:r>
              <a:rPr lang="en-US" altLang="zh-CN" sz="900" dirty="0">
                <a:latin typeface="Times New Roman" panose="02020603050405020304" pitchFamily="18" charset="0"/>
                <a:cs typeface="Times New Roman" panose="02020603050405020304" pitchFamily="18" charset="0"/>
                <a:sym typeface="+mn-ea"/>
              </a:rPr>
              <a:t>al., </a:t>
            </a:r>
            <a:r>
              <a:rPr lang="en-US" altLang="zh-CN" sz="900" i="1" dirty="0">
                <a:latin typeface="Times New Roman" panose="02020603050405020304" pitchFamily="18" charset="0"/>
                <a:cs typeface="Times New Roman" panose="02020603050405020304" pitchFamily="18" charset="0"/>
                <a:sym typeface="+mn-ea"/>
              </a:rPr>
              <a:t>Mechanics of Materials,</a:t>
            </a:r>
            <a:r>
              <a:rPr lang="zh-CN" altLang="en-US" sz="900" i="1" dirty="0">
                <a:latin typeface="Times New Roman" panose="02020603050405020304" pitchFamily="18" charset="0"/>
                <a:cs typeface="Times New Roman" panose="02020603050405020304" pitchFamily="18" charset="0"/>
                <a:sym typeface="+mn-ea"/>
              </a:rPr>
              <a:t> </a:t>
            </a:r>
            <a:r>
              <a:rPr lang="en-US" altLang="zh-CN" sz="900" dirty="0">
                <a:latin typeface="Times New Roman" panose="02020603050405020304" pitchFamily="18" charset="0"/>
                <a:cs typeface="Times New Roman" panose="02020603050405020304" pitchFamily="18" charset="0"/>
                <a:sym typeface="+mn-ea"/>
              </a:rPr>
              <a:t>2022. 104117.</a:t>
            </a:r>
          </a:p>
          <a:p>
            <a:pPr>
              <a:lnSpc>
                <a:spcPct val="100000"/>
              </a:lnSpc>
            </a:pPr>
            <a:r>
              <a:rPr lang="en-US" altLang="zh-CN" sz="900" dirty="0">
                <a:latin typeface="Times New Roman" panose="02020603050405020304" pitchFamily="18" charset="0"/>
                <a:cs typeface="Times New Roman" panose="02020603050405020304" pitchFamily="18" charset="0"/>
              </a:rPr>
              <a:t>[5]</a:t>
            </a:r>
            <a:r>
              <a:rPr lang="zh-CN" altLang="en-US" sz="900" dirty="0">
                <a:latin typeface="Times New Roman" panose="02020603050405020304" pitchFamily="18" charset="0"/>
                <a:cs typeface="Times New Roman" panose="02020603050405020304" pitchFamily="18" charset="0"/>
              </a:rPr>
              <a:t> </a:t>
            </a:r>
            <a:r>
              <a:rPr lang="en-US" sz="900" dirty="0">
                <a:latin typeface="Times New Roman" panose="02020603050405020304" pitchFamily="18" charset="0"/>
                <a:cs typeface="Times New Roman" panose="02020603050405020304" pitchFamily="18" charset="0"/>
              </a:rPr>
              <a:t>Chakraborty </a:t>
            </a:r>
            <a:r>
              <a:rPr lang="en-US" altLang="zh-CN" sz="900" dirty="0">
                <a:latin typeface="Times New Roman" panose="02020603050405020304" pitchFamily="18" charset="0"/>
                <a:cs typeface="Times New Roman" panose="02020603050405020304" pitchFamily="18" charset="0"/>
              </a:rPr>
              <a:t>et</a:t>
            </a:r>
            <a:r>
              <a:rPr lang="zh-CN" altLang="en-US" sz="9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al</a:t>
            </a:r>
            <a:r>
              <a:rPr lang="en-US" sz="900" dirty="0">
                <a:latin typeface="Times New Roman" panose="02020603050405020304" pitchFamily="18" charset="0"/>
                <a:cs typeface="Times New Roman" panose="02020603050405020304" pitchFamily="18" charset="0"/>
              </a:rPr>
              <a:t>.</a:t>
            </a:r>
            <a:r>
              <a:rPr lang="en-US" altLang="zh-CN" sz="900" dirty="0">
                <a:latin typeface="Times New Roman" panose="02020603050405020304" pitchFamily="18" charset="0"/>
                <a:cs typeface="Times New Roman" panose="02020603050405020304" pitchFamily="18" charset="0"/>
              </a:rPr>
              <a:t>,</a:t>
            </a:r>
            <a:r>
              <a:rPr lang="en-US" sz="900" dirty="0">
                <a:latin typeface="Times New Roman" panose="02020603050405020304" pitchFamily="18" charset="0"/>
                <a:cs typeface="Times New Roman" panose="02020603050405020304" pitchFamily="18" charset="0"/>
              </a:rPr>
              <a:t> </a:t>
            </a:r>
            <a:r>
              <a:rPr lang="en-US" sz="900" i="1" dirty="0">
                <a:latin typeface="Times New Roman" panose="02020603050405020304" pitchFamily="18" charset="0"/>
                <a:cs typeface="Times New Roman" panose="02020603050405020304" pitchFamily="18" charset="0"/>
              </a:rPr>
              <a:t>European Journal of Mechanics-A/Solids</a:t>
            </a:r>
            <a:r>
              <a:rPr lang="en-US" sz="900" dirty="0">
                <a:latin typeface="Times New Roman" panose="02020603050405020304" pitchFamily="18" charset="0"/>
                <a:cs typeface="Times New Roman" panose="02020603050405020304" pitchFamily="18" charset="0"/>
              </a:rPr>
              <a:t>, 2017. 66: p. 114-124 </a:t>
            </a:r>
            <a:endParaRPr lang="en-US" altLang="zh-CN" sz="900" dirty="0">
              <a:latin typeface="Times New Roman" panose="02020603050405020304" pitchFamily="18" charset="0"/>
              <a:cs typeface="Times New Roman" panose="02020603050405020304" pitchFamily="18" charset="0"/>
              <a:sym typeface="+mn-ea"/>
            </a:endParaRPr>
          </a:p>
          <a:p>
            <a:pPr>
              <a:lnSpc>
                <a:spcPct val="100000"/>
              </a:lnSpc>
            </a:pPr>
            <a:endParaRPr lang="en-US" sz="9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93347" y="1519981"/>
            <a:ext cx="4943524" cy="1069203"/>
          </a:xfrm>
          <a:prstGeom prst="rect">
            <a:avLst/>
          </a:prstGeom>
          <a:noFill/>
        </p:spPr>
        <p:txBody>
          <a:bodyPr wrap="square">
            <a:spAutoFit/>
          </a:bodyPr>
          <a:lstStyle/>
          <a:p>
            <a:pPr marL="285750" lvl="1" indent="-285750">
              <a:spcAft>
                <a:spcPts val="500"/>
              </a:spcAft>
              <a:buFont typeface="Wingdings" panose="05000000000000000000" pitchFamily="2" charset="2"/>
              <a:buChar char="§"/>
            </a:pPr>
            <a:r>
              <a:rPr lang="en-US" altLang="zh-CN" b="1" dirty="0">
                <a:solidFill>
                  <a:srgbClr val="000000"/>
                </a:solidFill>
                <a:latin typeface="Times New Roman" panose="02020603050405020304" pitchFamily="18" charset="0"/>
                <a:cs typeface="Times New Roman" panose="02020603050405020304" pitchFamily="18" charset="0"/>
              </a:rPr>
              <a:t>In-situ</a:t>
            </a:r>
            <a:r>
              <a:rPr lang="zh-CN" altLang="en-US" b="1" dirty="0">
                <a:solidFill>
                  <a:srgbClr val="000000"/>
                </a:solidFill>
                <a:latin typeface="Times New Roman" panose="02020603050405020304" pitchFamily="18" charset="0"/>
                <a:cs typeface="Times New Roman" panose="02020603050405020304" pitchFamily="18" charset="0"/>
              </a:rPr>
              <a:t> </a:t>
            </a:r>
            <a:r>
              <a:rPr lang="en-US" altLang="zh-CN" b="1" dirty="0">
                <a:solidFill>
                  <a:srgbClr val="000000"/>
                </a:solidFill>
                <a:latin typeface="Times New Roman" panose="02020603050405020304" pitchFamily="18" charset="0"/>
                <a:cs typeface="Times New Roman" panose="02020603050405020304" pitchFamily="18" charset="0"/>
              </a:rPr>
              <a:t>Mechanical</a:t>
            </a:r>
            <a:r>
              <a:rPr lang="zh-CN" altLang="en-US" b="1" dirty="0">
                <a:solidFill>
                  <a:srgbClr val="000000"/>
                </a:solidFill>
                <a:latin typeface="Times New Roman" panose="02020603050405020304" pitchFamily="18" charset="0"/>
                <a:cs typeface="Times New Roman" panose="02020603050405020304" pitchFamily="18" charset="0"/>
              </a:rPr>
              <a:t> </a:t>
            </a:r>
            <a:r>
              <a:rPr lang="en-US" altLang="zh-CN" b="1" dirty="0">
                <a:solidFill>
                  <a:srgbClr val="000000"/>
                </a:solidFill>
                <a:latin typeface="Times New Roman" panose="02020603050405020304" pitchFamily="18" charset="0"/>
                <a:cs typeface="Times New Roman" panose="02020603050405020304" pitchFamily="18" charset="0"/>
              </a:rPr>
              <a:t>Test</a:t>
            </a:r>
            <a:r>
              <a:rPr lang="zh-CN" altLang="en-US" b="1" dirty="0">
                <a:solidFill>
                  <a:srgbClr val="000000"/>
                </a:solidFill>
                <a:latin typeface="Times New Roman" panose="02020603050405020304" pitchFamily="18" charset="0"/>
                <a:cs typeface="Times New Roman" panose="02020603050405020304" pitchFamily="18" charset="0"/>
              </a:rPr>
              <a:t> </a:t>
            </a:r>
            <a:r>
              <a:rPr lang="en-US" altLang="zh-CN" b="1" dirty="0">
                <a:solidFill>
                  <a:srgbClr val="000000"/>
                </a:solidFill>
                <a:latin typeface="Times New Roman" panose="02020603050405020304" pitchFamily="18" charset="0"/>
                <a:cs typeface="Times New Roman" panose="02020603050405020304" pitchFamily="18" charset="0"/>
              </a:rPr>
              <a:t>/</a:t>
            </a:r>
            <a:r>
              <a:rPr lang="zh-CN" altLang="en-US" b="1" dirty="0">
                <a:solidFill>
                  <a:srgbClr val="000000"/>
                </a:solidFill>
                <a:latin typeface="Times New Roman" panose="02020603050405020304" pitchFamily="18" charset="0"/>
                <a:cs typeface="Times New Roman" panose="02020603050405020304" pitchFamily="18" charset="0"/>
              </a:rPr>
              <a:t> </a:t>
            </a:r>
            <a:r>
              <a:rPr lang="en-US" altLang="zh-CN" b="1" dirty="0">
                <a:solidFill>
                  <a:srgbClr val="000000"/>
                </a:solidFill>
                <a:latin typeface="Times New Roman" panose="02020603050405020304" pitchFamily="18" charset="0"/>
                <a:cs typeface="Times New Roman" panose="02020603050405020304" pitchFamily="18" charset="0"/>
              </a:rPr>
              <a:t>Characterization</a:t>
            </a:r>
            <a:r>
              <a:rPr lang="zh-CN" altLang="en-US" b="1" dirty="0">
                <a:solidFill>
                  <a:srgbClr val="000000"/>
                </a:solidFill>
                <a:latin typeface="Times New Roman" panose="02020603050405020304" pitchFamily="18" charset="0"/>
                <a:cs typeface="Times New Roman" panose="02020603050405020304" pitchFamily="18" charset="0"/>
              </a:rPr>
              <a:t> </a:t>
            </a:r>
            <a:r>
              <a:rPr lang="en-US" altLang="zh-CN" b="1" dirty="0">
                <a:solidFill>
                  <a:srgbClr val="000000"/>
                </a:solidFill>
                <a:latin typeface="Times New Roman" panose="02020603050405020304" pitchFamily="18" charset="0"/>
                <a:cs typeface="Times New Roman" panose="02020603050405020304" pitchFamily="18" charset="0"/>
              </a:rPr>
              <a:t>[1]</a:t>
            </a:r>
            <a:endParaRPr lang="en-US" altLang="zh-CN" b="1" i="0" u="none" strike="noStrike" dirty="0">
              <a:solidFill>
                <a:srgbClr val="000000"/>
              </a:solidFill>
              <a:effectLst/>
              <a:latin typeface="Times New Roman" panose="02020603050405020304" pitchFamily="18" charset="0"/>
              <a:cs typeface="Times New Roman" panose="02020603050405020304" pitchFamily="18" charset="0"/>
            </a:endParaRPr>
          </a:p>
          <a:p>
            <a:pPr marL="742950" lvl="2" indent="-285750">
              <a:lnSpc>
                <a:spcPct val="12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Actual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properties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solidFill>
                  <a:srgbClr val="7030A0"/>
                </a:solidFill>
                <a:latin typeface="Times New Roman" panose="02020603050405020304" pitchFamily="18" charset="0"/>
                <a:cs typeface="Times New Roman" panose="02020603050405020304" pitchFamily="18" charset="0"/>
              </a:rPr>
              <a:t>single</a:t>
            </a:r>
            <a:r>
              <a:rPr lang="zh-CN" altLang="en-US" dirty="0">
                <a:solidFill>
                  <a:srgbClr val="7030A0"/>
                </a:solidFill>
                <a:latin typeface="Times New Roman" panose="02020603050405020304" pitchFamily="18" charset="0"/>
                <a:cs typeface="Times New Roman" panose="02020603050405020304" pitchFamily="18" charset="0"/>
              </a:rPr>
              <a:t> </a:t>
            </a:r>
            <a:r>
              <a:rPr lang="en-US" altLang="zh-CN" dirty="0">
                <a:solidFill>
                  <a:srgbClr val="7030A0"/>
                </a:solidFill>
                <a:latin typeface="Times New Roman" panose="02020603050405020304" pitchFamily="18" charset="0"/>
                <a:cs typeface="Times New Roman" panose="02020603050405020304" pitchFamily="18" charset="0"/>
              </a:rPr>
              <a:t>crystals</a:t>
            </a:r>
          </a:p>
          <a:p>
            <a:pPr marL="742950" lvl="2" indent="-285750">
              <a:lnSpc>
                <a:spcPct val="120000"/>
              </a:lnSpc>
              <a:buFont typeface="Courier New" panose="02070309020205020404" pitchFamily="49" charset="0"/>
              <a:buChar char="o"/>
            </a:pPr>
            <a:r>
              <a:rPr lang="en-US" altLang="zh-CN" b="0" i="0" u="none" strike="noStrike" dirty="0">
                <a:effectLst/>
                <a:latin typeface="Times New Roman" panose="02020603050405020304" pitchFamily="18" charset="0"/>
                <a:cs typeface="Times New Roman" panose="02020603050405020304" pitchFamily="18" charset="0"/>
              </a:rPr>
              <a:t>Expensive</a:t>
            </a:r>
            <a:r>
              <a:rPr lang="zh-CN" altLang="en-US" b="0" i="0" u="none" strike="noStrike" dirty="0">
                <a:effectLst/>
                <a:latin typeface="Times New Roman" panose="02020603050405020304" pitchFamily="18" charset="0"/>
                <a:cs typeface="Times New Roman" panose="02020603050405020304" pitchFamily="18" charset="0"/>
              </a:rPr>
              <a:t> </a:t>
            </a:r>
            <a:r>
              <a:rPr lang="en-US" altLang="zh-CN" b="0" i="0" u="none" strike="noStrike" dirty="0">
                <a:effectLst/>
                <a:latin typeface="Times New Roman" panose="02020603050405020304" pitchFamily="18" charset="0"/>
                <a:cs typeface="Times New Roman" panose="02020603050405020304" pitchFamily="18" charset="0"/>
              </a:rPr>
              <a:t>&amp;</a:t>
            </a:r>
            <a:r>
              <a:rPr lang="zh-CN" altLang="en-US" b="0" i="0" u="none" strike="noStrike" dirty="0">
                <a:effectLst/>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a:t>
            </a:r>
            <a:r>
              <a:rPr lang="en-US" altLang="zh-CN" b="0" i="0" u="none" strike="noStrike" dirty="0">
                <a:effectLst/>
                <a:latin typeface="Times New Roman" panose="02020603050405020304" pitchFamily="18" charset="0"/>
                <a:cs typeface="Times New Roman" panose="02020603050405020304" pitchFamily="18" charset="0"/>
              </a:rPr>
              <a:t>ime-consuming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180" y="1606501"/>
            <a:ext cx="4803856" cy="23887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93347" y="2800897"/>
            <a:ext cx="4736168" cy="1069203"/>
          </a:xfrm>
          <a:prstGeom prst="rect">
            <a:avLst/>
          </a:prstGeom>
          <a:noFill/>
        </p:spPr>
        <p:txBody>
          <a:bodyPr wrap="square">
            <a:spAutoFit/>
          </a:bodyPr>
          <a:lstStyle/>
          <a:p>
            <a:pPr marL="285750" lvl="1" indent="-285750">
              <a:spcAft>
                <a:spcPts val="500"/>
              </a:spcAft>
              <a:buFont typeface="Wingdings" panose="05000000000000000000" pitchFamily="2" charset="2"/>
              <a:buChar char="§"/>
            </a:pPr>
            <a:r>
              <a:rPr lang="en-US" altLang="zh-CN" b="1" dirty="0">
                <a:solidFill>
                  <a:srgbClr val="000000"/>
                </a:solidFill>
                <a:latin typeface="Times New Roman" panose="02020603050405020304" pitchFamily="18" charset="0"/>
                <a:cs typeface="Times New Roman" panose="02020603050405020304" pitchFamily="18" charset="0"/>
              </a:rPr>
              <a:t>Trial-And-Error</a:t>
            </a:r>
            <a:endParaRPr lang="en-US" altLang="zh-CN" b="1" i="0" u="none" strike="noStrike" dirty="0">
              <a:solidFill>
                <a:srgbClr val="000000"/>
              </a:solidFill>
              <a:effectLst/>
              <a:latin typeface="Times New Roman" panose="02020603050405020304" pitchFamily="18" charset="0"/>
              <a:cs typeface="Times New Roman" panose="02020603050405020304" pitchFamily="18" charset="0"/>
            </a:endParaRPr>
          </a:p>
          <a:p>
            <a:pPr marL="742950" lvl="2" indent="-285750">
              <a:lnSpc>
                <a:spcPct val="12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Fitting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solidFill>
                  <a:srgbClr val="7030A0"/>
                </a:solidFill>
                <a:latin typeface="Times New Roman" panose="02020603050405020304" pitchFamily="18" charset="0"/>
                <a:cs typeface="Times New Roman" panose="02020603050405020304" pitchFamily="18" charset="0"/>
              </a:rPr>
              <a:t>mechanical</a:t>
            </a:r>
            <a:r>
              <a:rPr lang="zh-CN" altLang="en-US" dirty="0">
                <a:solidFill>
                  <a:srgbClr val="7030A0"/>
                </a:solidFill>
                <a:latin typeface="Times New Roman" panose="02020603050405020304" pitchFamily="18" charset="0"/>
                <a:cs typeface="Times New Roman" panose="02020603050405020304" pitchFamily="18" charset="0"/>
              </a:rPr>
              <a:t> </a:t>
            </a:r>
            <a:r>
              <a:rPr lang="en-US" altLang="zh-CN" dirty="0">
                <a:solidFill>
                  <a:srgbClr val="7030A0"/>
                </a:solidFill>
                <a:latin typeface="Times New Roman" panose="02020603050405020304" pitchFamily="18" charset="0"/>
                <a:cs typeface="Times New Roman" panose="02020603050405020304" pitchFamily="18" charset="0"/>
              </a:rPr>
              <a:t>data</a:t>
            </a:r>
          </a:p>
          <a:p>
            <a:pPr marL="742950" lvl="2" indent="-285750">
              <a:lnSpc>
                <a:spcPct val="120000"/>
              </a:lnSpc>
              <a:buFont typeface="Courier New" panose="02070309020205020404" pitchFamily="49" charset="0"/>
              <a:buChar char="o"/>
            </a:pPr>
            <a:r>
              <a:rPr lang="en-US" altLang="zh-CN" b="0" i="0" u="none" strike="noStrike" dirty="0">
                <a:effectLst/>
                <a:latin typeface="Times New Roman" panose="02020603050405020304" pitchFamily="18" charset="0"/>
                <a:cs typeface="Times New Roman" panose="02020603050405020304" pitchFamily="18" charset="0"/>
              </a:rPr>
              <a:t>Fitting</a:t>
            </a:r>
            <a:r>
              <a:rPr lang="zh-CN" altLang="en-US" b="0" i="0" u="none" strike="noStrike" dirty="0">
                <a:effectLst/>
                <a:latin typeface="Times New Roman" panose="02020603050405020304" pitchFamily="18" charset="0"/>
                <a:cs typeface="Times New Roman" panose="02020603050405020304" pitchFamily="18" charset="0"/>
              </a:rPr>
              <a:t> </a:t>
            </a:r>
            <a:r>
              <a:rPr lang="en-US" altLang="zh-CN" b="0" i="0" u="none" strike="noStrike" dirty="0">
                <a:effectLst/>
                <a:latin typeface="Times New Roman" panose="02020603050405020304" pitchFamily="18" charset="0"/>
                <a:cs typeface="Times New Roman" panose="02020603050405020304" pitchFamily="18" charset="0"/>
              </a:rPr>
              <a:t>of</a:t>
            </a:r>
            <a:r>
              <a:rPr lang="zh-CN" altLang="en-US" b="0" i="0" u="none" strike="noStrike" dirty="0">
                <a:effectLst/>
                <a:latin typeface="Times New Roman" panose="02020603050405020304" pitchFamily="18" charset="0"/>
                <a:cs typeface="Times New Roman" panose="02020603050405020304" pitchFamily="18" charset="0"/>
              </a:rPr>
              <a:t> </a:t>
            </a:r>
            <a:r>
              <a:rPr lang="en-US" altLang="zh-CN" b="0" i="0" u="none" strike="noStrike" dirty="0">
                <a:effectLst/>
                <a:latin typeface="Times New Roman" panose="02020603050405020304" pitchFamily="18" charset="0"/>
                <a:cs typeface="Times New Roman" panose="02020603050405020304" pitchFamily="18" charset="0"/>
              </a:rPr>
              <a:t>microscopic</a:t>
            </a:r>
            <a:r>
              <a:rPr lang="zh-CN" altLang="en-US" b="0" i="0" u="none" strike="noStrike" dirty="0">
                <a:effectLst/>
                <a:latin typeface="Times New Roman" panose="02020603050405020304" pitchFamily="18" charset="0"/>
                <a:cs typeface="Times New Roman" panose="02020603050405020304" pitchFamily="18" charset="0"/>
              </a:rPr>
              <a:t> </a:t>
            </a:r>
            <a:r>
              <a:rPr lang="en-US" altLang="zh-CN" b="0" i="0" u="none" strike="noStrike" dirty="0">
                <a:effectLst/>
                <a:latin typeface="Times New Roman" panose="02020603050405020304" pitchFamily="18" charset="0"/>
                <a:cs typeface="Times New Roman" panose="02020603050405020304" pitchFamily="18" charset="0"/>
              </a:rPr>
              <a:t>material</a:t>
            </a:r>
            <a:r>
              <a:rPr lang="zh-CN" altLang="en-US" b="0" i="0" u="none" strike="noStrike" dirty="0">
                <a:effectLst/>
                <a:latin typeface="Times New Roman" panose="02020603050405020304" pitchFamily="18" charset="0"/>
                <a:cs typeface="Times New Roman" panose="02020603050405020304" pitchFamily="18" charset="0"/>
              </a:rPr>
              <a:t> </a:t>
            </a:r>
            <a:r>
              <a:rPr lang="en-US" altLang="zh-CN" b="0" i="0" u="none" strike="noStrike" dirty="0">
                <a:effectLst/>
                <a:latin typeface="Times New Roman" panose="02020603050405020304" pitchFamily="18" charset="0"/>
                <a:cs typeface="Times New Roman" panose="02020603050405020304" pitchFamily="18" charset="0"/>
              </a:rPr>
              <a:t>models</a:t>
            </a:r>
          </a:p>
        </p:txBody>
      </p:sp>
      <p:sp>
        <p:nvSpPr>
          <p:cNvPr id="9" name="TextBox 8"/>
          <p:cNvSpPr txBox="1"/>
          <p:nvPr/>
        </p:nvSpPr>
        <p:spPr>
          <a:xfrm>
            <a:off x="6813672" y="4074096"/>
            <a:ext cx="4368636" cy="307777"/>
          </a:xfrm>
          <a:prstGeom prst="rect">
            <a:avLst/>
          </a:prstGeom>
          <a:noFill/>
        </p:spPr>
        <p:txBody>
          <a:bodyPr wrap="square">
            <a:spAutoFit/>
          </a:bodyPr>
          <a:lstStyle/>
          <a:p>
            <a:pPr algn="ctr"/>
            <a:r>
              <a:rPr lang="en-US" sz="1400" i="1" dirty="0">
                <a:latin typeface="Times New Roman" panose="02020603050405020304" pitchFamily="18" charset="0"/>
                <a:cs typeface="Times New Roman" panose="02020603050405020304" pitchFamily="18" charset="0"/>
              </a:rPr>
              <a:t>Reconstructed grains</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from</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EBSD</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characterization</a:t>
            </a:r>
            <a:endParaRPr lang="en-US" sz="1400" i="1" dirty="0">
              <a:latin typeface="Times New Roman" panose="02020603050405020304" pitchFamily="18" charset="0"/>
              <a:cs typeface="Times New Roman" panose="02020603050405020304" pitchFamily="18" charset="0"/>
            </a:endParaRPr>
          </a:p>
        </p:txBody>
      </p:sp>
      <p:sp>
        <p:nvSpPr>
          <p:cNvPr id="20" name="矩形 3">
            <a:extLst>
              <a:ext uri="{FF2B5EF4-FFF2-40B4-BE49-F238E27FC236}">
                <a16:creationId xmlns:a16="http://schemas.microsoft.com/office/drawing/2014/main" id="{BC1D4FED-0E86-F666-9CA0-651ECDAA4C5D}"/>
              </a:ext>
            </a:extLst>
          </p:cNvPr>
          <p:cNvSpPr>
            <a:spLocks noChangeArrowheads="1"/>
          </p:cNvSpPr>
          <p:nvPr/>
        </p:nvSpPr>
        <p:spPr bwMode="auto">
          <a:xfrm>
            <a:off x="491466" y="728059"/>
            <a:ext cx="11076542" cy="52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spcAft>
                <a:spcPts val="0"/>
              </a:spcAft>
              <a:buNone/>
            </a:pP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Aim</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Get</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CPFEM</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constitutive</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parameters</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2400" b="1" dirty="0">
                <a:solidFill>
                  <a:srgbClr val="C00000"/>
                </a:solidFill>
                <a:latin typeface="Arial Narrow" panose="020B0606020202030204" charset="0"/>
                <a:ea typeface="Source Han Sans Normal" panose="020B0400000000000000" pitchFamily="34" charset="-122"/>
                <a:cs typeface="Arial Narrow" panose="020B0606020202030204" charset="0"/>
                <a:sym typeface="+mn-ea"/>
              </a:rPr>
              <a:t>accurately</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and</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2400" b="1" dirty="0">
                <a:solidFill>
                  <a:srgbClr val="C00000"/>
                </a:solidFill>
                <a:latin typeface="Arial Narrow" panose="020B0606020202030204" charset="0"/>
                <a:ea typeface="Source Han Sans Normal" panose="020B0400000000000000" pitchFamily="34" charset="-122"/>
                <a:cs typeface="Arial Narrow" panose="020B0606020202030204" charset="0"/>
                <a:sym typeface="+mn-ea"/>
              </a:rPr>
              <a:t>efficiently</a:t>
            </a:r>
            <a:r>
              <a:rPr lang="zh-CN" altLang="en-US" sz="2400" b="1" dirty="0">
                <a:solidFill>
                  <a:srgbClr val="C00000"/>
                </a:solidFill>
                <a:latin typeface="Arial Narrow" panose="020B0606020202030204" charset="0"/>
                <a:ea typeface="Source Han Sans Normal" panose="020B0400000000000000" pitchFamily="34" charset="-122"/>
                <a:cs typeface="Arial Narrow" panose="020B0606020202030204" charset="0"/>
                <a:sym typeface="+mn-ea"/>
              </a:rPr>
              <a:t>？ </a:t>
            </a:r>
            <a:endParaRPr lang="en-US" altLang="zh-CN" sz="2400" b="1" dirty="0">
              <a:solidFill>
                <a:srgbClr val="C00000"/>
              </a:solidFill>
              <a:latin typeface="Arial Narrow" panose="020B0606020202030204" charset="0"/>
              <a:ea typeface="Source Han Sans Normal" panose="020B0400000000000000" pitchFamily="34" charset="-122"/>
              <a:cs typeface="Arial Narrow" panose="020B0606020202030204" charset="0"/>
              <a:sym typeface="+mn-ea"/>
            </a:endParaRPr>
          </a:p>
        </p:txBody>
      </p:sp>
      <p:grpSp>
        <p:nvGrpSpPr>
          <p:cNvPr id="18" name="组合 30">
            <a:extLst>
              <a:ext uri="{FF2B5EF4-FFF2-40B4-BE49-F238E27FC236}">
                <a16:creationId xmlns:a16="http://schemas.microsoft.com/office/drawing/2014/main" id="{7BBC0025-2F64-FD99-D20E-E4BBC5DE25D1}"/>
              </a:ext>
            </a:extLst>
          </p:cNvPr>
          <p:cNvGrpSpPr/>
          <p:nvPr/>
        </p:nvGrpSpPr>
        <p:grpSpPr>
          <a:xfrm>
            <a:off x="86600" y="184591"/>
            <a:ext cx="328891" cy="466672"/>
            <a:chOff x="199304" y="53446"/>
            <a:chExt cx="328891" cy="466672"/>
          </a:xfrm>
        </p:grpSpPr>
        <p:sp>
          <p:nvSpPr>
            <p:cNvPr id="19" name="Freeform 5">
              <a:extLst>
                <a:ext uri="{FF2B5EF4-FFF2-40B4-BE49-F238E27FC236}">
                  <a16:creationId xmlns:a16="http://schemas.microsoft.com/office/drawing/2014/main" id="{628A6192-F3D1-45AD-A335-5C03385D589D}"/>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3" name="Freeform 22">
              <a:extLst>
                <a:ext uri="{FF2B5EF4-FFF2-40B4-BE49-F238E27FC236}">
                  <a16:creationId xmlns:a16="http://schemas.microsoft.com/office/drawing/2014/main" id="{B09A92DE-9FB1-C3CA-90FA-53F07C69D46D}"/>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4" name="Freeform 7">
              <a:extLst>
                <a:ext uri="{FF2B5EF4-FFF2-40B4-BE49-F238E27FC236}">
                  <a16:creationId xmlns:a16="http://schemas.microsoft.com/office/drawing/2014/main" id="{0EC7340A-77F2-FB02-9EB6-45E0D070F293}"/>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5" name="矩形 3">
            <a:extLst>
              <a:ext uri="{FF2B5EF4-FFF2-40B4-BE49-F238E27FC236}">
                <a16:creationId xmlns:a16="http://schemas.microsoft.com/office/drawing/2014/main" id="{7F7027AE-5D36-50D4-7B0E-32F807921E1E}"/>
              </a:ext>
            </a:extLst>
          </p:cNvPr>
          <p:cNvSpPr>
            <a:spLocks noChangeArrowheads="1"/>
          </p:cNvSpPr>
          <p:nvPr/>
        </p:nvSpPr>
        <p:spPr bwMode="auto">
          <a:xfrm>
            <a:off x="491466" y="21176"/>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of</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material</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parameters</a:t>
            </a:r>
          </a:p>
        </p:txBody>
      </p:sp>
      <p:sp>
        <p:nvSpPr>
          <p:cNvPr id="26" name="TextBox 25">
            <a:extLst>
              <a:ext uri="{FF2B5EF4-FFF2-40B4-BE49-F238E27FC236}">
                <a16:creationId xmlns:a16="http://schemas.microsoft.com/office/drawing/2014/main" id="{3463CFB9-E2F8-1632-8A50-51A1801B4462}"/>
              </a:ext>
            </a:extLst>
          </p:cNvPr>
          <p:cNvSpPr txBox="1"/>
          <p:nvPr/>
        </p:nvSpPr>
        <p:spPr>
          <a:xfrm>
            <a:off x="693347" y="4156963"/>
            <a:ext cx="4736168" cy="1401666"/>
          </a:xfrm>
          <a:prstGeom prst="rect">
            <a:avLst/>
          </a:prstGeom>
          <a:noFill/>
        </p:spPr>
        <p:txBody>
          <a:bodyPr wrap="square">
            <a:spAutoFit/>
          </a:bodyPr>
          <a:lstStyle/>
          <a:p>
            <a:pPr marL="285750" lvl="1" indent="-285750">
              <a:spcAft>
                <a:spcPts val="500"/>
              </a:spcAft>
              <a:buFont typeface="Wingdings" panose="05000000000000000000" pitchFamily="2" charset="2"/>
              <a:buChar char="§"/>
            </a:pPr>
            <a:r>
              <a:rPr lang="en-US" altLang="zh-CN" b="1" dirty="0">
                <a:solidFill>
                  <a:srgbClr val="000000"/>
                </a:solidFill>
                <a:latin typeface="Times New Roman" panose="02020603050405020304" pitchFamily="18" charset="0"/>
                <a:cs typeface="Times New Roman" panose="02020603050405020304" pitchFamily="18" charset="0"/>
              </a:rPr>
              <a:t>Gradient-Free</a:t>
            </a:r>
            <a:r>
              <a:rPr lang="zh-CN" altLang="en-US" b="1" dirty="0">
                <a:solidFill>
                  <a:srgbClr val="000000"/>
                </a:solidFill>
                <a:latin typeface="Times New Roman" panose="02020603050405020304" pitchFamily="18" charset="0"/>
                <a:cs typeface="Times New Roman" panose="02020603050405020304" pitchFamily="18" charset="0"/>
              </a:rPr>
              <a:t> </a:t>
            </a:r>
            <a:r>
              <a:rPr lang="en-US" altLang="zh-CN" b="1" dirty="0">
                <a:solidFill>
                  <a:srgbClr val="000000"/>
                </a:solidFill>
                <a:latin typeface="Times New Roman" panose="02020603050405020304" pitchFamily="18" charset="0"/>
                <a:cs typeface="Times New Roman" panose="02020603050405020304" pitchFamily="18" charset="0"/>
              </a:rPr>
              <a:t>(GF)</a:t>
            </a:r>
            <a:r>
              <a:rPr lang="zh-CN" altLang="en-US" b="1" dirty="0">
                <a:solidFill>
                  <a:srgbClr val="000000"/>
                </a:solidFill>
                <a:latin typeface="Times New Roman" panose="02020603050405020304" pitchFamily="18" charset="0"/>
                <a:cs typeface="Times New Roman" panose="02020603050405020304" pitchFamily="18" charset="0"/>
              </a:rPr>
              <a:t> </a:t>
            </a:r>
            <a:r>
              <a:rPr lang="en-US" altLang="zh-CN" b="1" dirty="0">
                <a:solidFill>
                  <a:srgbClr val="000000"/>
                </a:solidFill>
                <a:latin typeface="Times New Roman" panose="02020603050405020304" pitchFamily="18" charset="0"/>
                <a:cs typeface="Times New Roman" panose="02020603050405020304" pitchFamily="18" charset="0"/>
              </a:rPr>
              <a:t>Optimization</a:t>
            </a:r>
            <a:endParaRPr lang="en-US" altLang="zh-CN" b="1" i="0" u="none" strike="noStrike" dirty="0">
              <a:solidFill>
                <a:srgbClr val="000000"/>
              </a:solidFill>
              <a:effectLst/>
              <a:latin typeface="Times New Roman" panose="02020603050405020304" pitchFamily="18" charset="0"/>
              <a:cs typeface="Times New Roman" panose="02020603050405020304" pitchFamily="18" charset="0"/>
            </a:endParaRPr>
          </a:p>
          <a:p>
            <a:pPr marL="742950" lvl="2" indent="-285750">
              <a:lnSpc>
                <a:spcPct val="120000"/>
              </a:lnSpc>
              <a:buFont typeface="Courier New" panose="02070309020205020404" pitchFamily="49" charset="0"/>
              <a:buChar char="o"/>
            </a:pPr>
            <a:r>
              <a:rPr lang="en-US" dirty="0">
                <a:latin typeface="Times New Roman Regular" panose="02020603050405020304" charset="0"/>
                <a:ea typeface="PMingLiU"/>
                <a:cs typeface="Times New Roman Regular" panose="02020603050405020304" charset="0"/>
              </a:rPr>
              <a:t>Bayesian optimization</a:t>
            </a:r>
            <a:r>
              <a:rPr lang="zh-CN" altLang="en-US" dirty="0">
                <a:latin typeface="Times New Roman Regular" panose="02020603050405020304" charset="0"/>
                <a:ea typeface="PMingLiU"/>
                <a:cs typeface="Times New Roman Regular" panose="02020603050405020304" charset="0"/>
              </a:rPr>
              <a:t> </a:t>
            </a:r>
            <a:r>
              <a:rPr lang="en-US" altLang="zh-CN" dirty="0">
                <a:latin typeface="Times New Roman Regular" panose="02020603050405020304" charset="0"/>
                <a:ea typeface="PMingLiU"/>
                <a:cs typeface="Times New Roman Regular" panose="02020603050405020304" charset="0"/>
              </a:rPr>
              <a:t>[2][3]</a:t>
            </a:r>
            <a:endParaRPr lang="en-US" dirty="0">
              <a:latin typeface="Times New Roman Regular" panose="02020603050405020304" charset="0"/>
              <a:ea typeface="PMingLiU"/>
              <a:cs typeface="Times New Roman Regular" panose="02020603050405020304" charset="0"/>
            </a:endParaRPr>
          </a:p>
          <a:p>
            <a:pPr marL="742950" lvl="2" indent="-285750">
              <a:lnSpc>
                <a:spcPct val="120000"/>
              </a:lnSpc>
              <a:buFont typeface="Courier New" panose="02070309020205020404" pitchFamily="49" charset="0"/>
              <a:buChar char="o"/>
            </a:pPr>
            <a:r>
              <a:rPr lang="en-US" dirty="0">
                <a:latin typeface="Times New Roman Regular" panose="02020603050405020304" charset="0"/>
                <a:ea typeface="PMingLiU"/>
                <a:cs typeface="Times New Roman Regular" panose="02020603050405020304" charset="0"/>
              </a:rPr>
              <a:t>Genetic algorithm</a:t>
            </a:r>
            <a:r>
              <a:rPr lang="zh-CN" altLang="en-US" dirty="0">
                <a:latin typeface="Times New Roman Regular" panose="02020603050405020304" charset="0"/>
                <a:ea typeface="PMingLiU"/>
                <a:cs typeface="Times New Roman Regular" panose="02020603050405020304" charset="0"/>
              </a:rPr>
              <a:t> </a:t>
            </a:r>
            <a:r>
              <a:rPr lang="en-US" altLang="zh-CN" dirty="0">
                <a:latin typeface="Times New Roman Regular" panose="02020603050405020304" charset="0"/>
                <a:ea typeface="PMingLiU"/>
                <a:cs typeface="Times New Roman Regular" panose="02020603050405020304" charset="0"/>
              </a:rPr>
              <a:t>[4]</a:t>
            </a:r>
            <a:endParaRPr lang="en-US" dirty="0">
              <a:latin typeface="Times New Roman Regular" panose="02020603050405020304" charset="0"/>
              <a:ea typeface="PMingLiU"/>
              <a:cs typeface="Times New Roman Regular" panose="02020603050405020304" charset="0"/>
            </a:endParaRPr>
          </a:p>
          <a:p>
            <a:pPr marL="742950" lvl="2" indent="-285750">
              <a:lnSpc>
                <a:spcPct val="120000"/>
              </a:lnSpc>
              <a:buFont typeface="Courier New" panose="02070309020205020404" pitchFamily="49" charset="0"/>
              <a:buChar char="o"/>
            </a:pPr>
            <a:r>
              <a:rPr lang="en-US" dirty="0" err="1">
                <a:latin typeface="Times New Roman Regular" panose="02020603050405020304" charset="0"/>
                <a:ea typeface="PMingLiU"/>
                <a:cs typeface="Times New Roman Regular" panose="02020603050405020304" charset="0"/>
              </a:rPr>
              <a:t>Nelder</a:t>
            </a:r>
            <a:r>
              <a:rPr lang="en-US" dirty="0">
                <a:latin typeface="Times New Roman Regular" panose="02020603050405020304" charset="0"/>
                <a:ea typeface="PMingLiU"/>
                <a:cs typeface="Times New Roman Regular" panose="02020603050405020304" charset="0"/>
              </a:rPr>
              <a:t>-Mead algorithm</a:t>
            </a:r>
            <a:r>
              <a:rPr lang="zh-CN" altLang="en-US" dirty="0">
                <a:latin typeface="Times New Roman Regular" panose="02020603050405020304" charset="0"/>
                <a:ea typeface="PMingLiU"/>
                <a:cs typeface="Times New Roman Regular" panose="02020603050405020304" charset="0"/>
              </a:rPr>
              <a:t> </a:t>
            </a:r>
            <a:r>
              <a:rPr lang="en-US" altLang="zh-CN" dirty="0">
                <a:latin typeface="Times New Roman Regular" panose="02020603050405020304" charset="0"/>
                <a:ea typeface="PMingLiU"/>
                <a:cs typeface="Times New Roman Regular" panose="02020603050405020304" charset="0"/>
              </a:rPr>
              <a:t>[5]</a:t>
            </a:r>
            <a:r>
              <a:rPr lang="en-US" dirty="0">
                <a:latin typeface="Times New Roman Regular" panose="02020603050405020304" charset="0"/>
                <a:ea typeface="PMingLiU"/>
                <a:cs typeface="Times New Roman Regular" panose="02020603050405020304" charset="0"/>
              </a:rPr>
              <a:t> </a:t>
            </a:r>
            <a:endParaRPr lang="en-US" altLang="zh-CN" dirty="0">
              <a:latin typeface="Times New Roman Regular" panose="02020603050405020304" charset="0"/>
              <a:ea typeface="PMingLiU"/>
              <a:cs typeface="Times New Roman Regular" panose="02020603050405020304" charset="0"/>
            </a:endParaRPr>
          </a:p>
        </p:txBody>
      </p:sp>
      <p:sp>
        <p:nvSpPr>
          <p:cNvPr id="30" name="TextBox 29">
            <a:extLst>
              <a:ext uri="{FF2B5EF4-FFF2-40B4-BE49-F238E27FC236}">
                <a16:creationId xmlns:a16="http://schemas.microsoft.com/office/drawing/2014/main" id="{C344F22F-E502-8186-47DD-EE741DB20634}"/>
              </a:ext>
            </a:extLst>
          </p:cNvPr>
          <p:cNvSpPr txBox="1"/>
          <p:nvPr/>
        </p:nvSpPr>
        <p:spPr>
          <a:xfrm>
            <a:off x="6073963" y="4716908"/>
            <a:ext cx="4736168" cy="369332"/>
          </a:xfrm>
          <a:prstGeom prst="rect">
            <a:avLst/>
          </a:prstGeom>
          <a:no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Gradient-Based</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(GB)</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inverse</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optimization</a:t>
            </a:r>
            <a:r>
              <a:rPr lang="zh-CN" altLang="en-US" b="1" dirty="0">
                <a:solidFill>
                  <a:srgbClr val="C0000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1" name="Arrow: Down 8">
            <a:extLst>
              <a:ext uri="{FF2B5EF4-FFF2-40B4-BE49-F238E27FC236}">
                <a16:creationId xmlns:a16="http://schemas.microsoft.com/office/drawing/2014/main" id="{69AABE7D-F810-A72D-42BC-CF72101802A4}"/>
              </a:ext>
            </a:extLst>
          </p:cNvPr>
          <p:cNvSpPr/>
          <p:nvPr/>
        </p:nvSpPr>
        <p:spPr>
          <a:xfrm rot="5400000" flipV="1">
            <a:off x="5227270" y="4268477"/>
            <a:ext cx="372745" cy="1232190"/>
          </a:xfrm>
          <a:prstGeom prst="downArrow">
            <a:avLst/>
          </a:prstGeom>
          <a:solidFill>
            <a:schemeClr val="bg2">
              <a:lumMod val="90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highlight>
                <a:srgbClr val="C0C0C0"/>
              </a:highlight>
              <a:latin typeface="Helvetica"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linds(horizontal)">
                                      <p:cBhvr>
                                        <p:cTn id="10" dur="500"/>
                                        <p:tgtEl>
                                          <p:spTgt spid="102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linds(horizontal)">
                                      <p:cBhvr>
                                        <p:cTn id="28" dur="500"/>
                                        <p:tgtEl>
                                          <p:spTgt spid="3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26" grpId="0"/>
      <p:bldP spid="30" grpId="0"/>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6222" y="6115455"/>
            <a:ext cx="7834944" cy="664137"/>
          </a:xfrm>
        </p:spPr>
        <p:txBody>
          <a:bodyPr>
            <a:normAutofit/>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al</a:t>
            </a:r>
            <a:r>
              <a:rPr lang="en-US" dirty="0">
                <a:latin typeface="Times New Roman" panose="02020603050405020304" pitchFamily="18" charset="0"/>
                <a:cs typeface="Times New Roman" panose="02020603050405020304" pitchFamily="18" charset="0"/>
              </a:rPr>
              <a:t>., 2023, </a:t>
            </a:r>
            <a:r>
              <a:rPr lang="en-US" i="1" dirty="0">
                <a:latin typeface="Times New Roman" panose="02020603050405020304" pitchFamily="18" charset="0"/>
                <a:cs typeface="Times New Roman" panose="02020603050405020304" pitchFamily="18" charset="0"/>
              </a:rPr>
              <a:t>AIAA SCITECH 2023 Forum</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41" name="Rectangle: Rounded Corners 5">
            <a:extLst>
              <a:ext uri="{FF2B5EF4-FFF2-40B4-BE49-F238E27FC236}">
                <a16:creationId xmlns:a16="http://schemas.microsoft.com/office/drawing/2014/main" id="{9985469D-472F-2E45-7355-FC1C76B4A229}"/>
              </a:ext>
            </a:extLst>
          </p:cNvPr>
          <p:cNvSpPr/>
          <p:nvPr/>
        </p:nvSpPr>
        <p:spPr>
          <a:xfrm>
            <a:off x="5320032" y="1238148"/>
            <a:ext cx="1378585" cy="5757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prstClr val="black"/>
                </a:solidFill>
                <a:latin typeface="Helvetica" pitchFamily="2" charset="0"/>
                <a:cs typeface="Arial" panose="020B0604020202020204" pitchFamily="34" charset="0"/>
              </a:rPr>
              <a:t>CPFEM</a:t>
            </a:r>
          </a:p>
        </p:txBody>
      </p:sp>
      <p:sp>
        <p:nvSpPr>
          <p:cNvPr id="42" name="Arrow: Down 8">
            <a:extLst>
              <a:ext uri="{FF2B5EF4-FFF2-40B4-BE49-F238E27FC236}">
                <a16:creationId xmlns:a16="http://schemas.microsoft.com/office/drawing/2014/main" id="{8D91F0A1-F672-3896-9B06-04D7B64B6CDB}"/>
              </a:ext>
            </a:extLst>
          </p:cNvPr>
          <p:cNvSpPr/>
          <p:nvPr/>
        </p:nvSpPr>
        <p:spPr>
          <a:xfrm rot="5400000" flipV="1">
            <a:off x="4815426" y="1311541"/>
            <a:ext cx="372745" cy="441960"/>
          </a:xfrm>
          <a:prstGeom prst="down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Helvetica" pitchFamily="2" charset="0"/>
            </a:endParaRPr>
          </a:p>
        </p:txBody>
      </p:sp>
      <p:sp>
        <p:nvSpPr>
          <p:cNvPr id="43" name="Arrow: Down 8">
            <a:extLst>
              <a:ext uri="{FF2B5EF4-FFF2-40B4-BE49-F238E27FC236}">
                <a16:creationId xmlns:a16="http://schemas.microsoft.com/office/drawing/2014/main" id="{ACB38770-8DFE-4686-2931-7BDA827AD39D}"/>
              </a:ext>
            </a:extLst>
          </p:cNvPr>
          <p:cNvSpPr/>
          <p:nvPr/>
        </p:nvSpPr>
        <p:spPr>
          <a:xfrm rot="5400000" flipV="1">
            <a:off x="6887868" y="1317166"/>
            <a:ext cx="372745" cy="441960"/>
          </a:xfrm>
          <a:prstGeom prst="down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Helvetica" pitchFamily="2" charset="0"/>
            </a:endParaRPr>
          </a:p>
        </p:txBody>
      </p:sp>
      <p:sp>
        <p:nvSpPr>
          <p:cNvPr id="44" name="文本框 13">
            <a:extLst>
              <a:ext uri="{FF2B5EF4-FFF2-40B4-BE49-F238E27FC236}">
                <a16:creationId xmlns:a16="http://schemas.microsoft.com/office/drawing/2014/main" id="{2897078D-5F0A-2B15-FD36-ACD67CB753D5}"/>
              </a:ext>
            </a:extLst>
          </p:cNvPr>
          <p:cNvSpPr txBox="1"/>
          <p:nvPr/>
        </p:nvSpPr>
        <p:spPr>
          <a:xfrm>
            <a:off x="3440125" y="1217287"/>
            <a:ext cx="1378585" cy="645160"/>
          </a:xfrm>
          <a:prstGeom prst="rect">
            <a:avLst/>
          </a:prstGeom>
          <a:noFill/>
        </p:spPr>
        <p:txBody>
          <a:bodyPr wrap="square" rtlCol="0">
            <a:spAutoFit/>
          </a:bodyPr>
          <a:lstStyle/>
          <a:p>
            <a:pPr algn="ctr"/>
            <a:r>
              <a:rPr lang="en-US" altLang="zh-CN" dirty="0"/>
              <a:t>Input Parameters</a:t>
            </a:r>
          </a:p>
        </p:txBody>
      </p:sp>
      <p:sp>
        <p:nvSpPr>
          <p:cNvPr id="45" name="文本框 14">
            <a:extLst>
              <a:ext uri="{FF2B5EF4-FFF2-40B4-BE49-F238E27FC236}">
                <a16:creationId xmlns:a16="http://schemas.microsoft.com/office/drawing/2014/main" id="{4F930569-BB57-2DCE-FC31-D8E694543E70}"/>
              </a:ext>
            </a:extLst>
          </p:cNvPr>
          <p:cNvSpPr txBox="1"/>
          <p:nvPr/>
        </p:nvSpPr>
        <p:spPr>
          <a:xfrm>
            <a:off x="7134417" y="1217287"/>
            <a:ext cx="1378585" cy="646331"/>
          </a:xfrm>
          <a:prstGeom prst="rect">
            <a:avLst/>
          </a:prstGeom>
          <a:noFill/>
        </p:spPr>
        <p:txBody>
          <a:bodyPr wrap="square" rtlCol="0">
            <a:spAutoFit/>
          </a:bodyPr>
          <a:lstStyle/>
          <a:p>
            <a:pPr algn="ctr"/>
            <a:r>
              <a:rPr lang="en-US" altLang="zh-CN" dirty="0"/>
              <a:t>Output</a:t>
            </a:r>
          </a:p>
          <a:p>
            <a:pPr algn="ctr"/>
            <a:r>
              <a:rPr lang="en-US" altLang="zh-CN" dirty="0"/>
              <a:t>Properties</a:t>
            </a:r>
          </a:p>
        </p:txBody>
      </p:sp>
      <p:sp>
        <p:nvSpPr>
          <p:cNvPr id="46" name="TextBox 45">
            <a:extLst>
              <a:ext uri="{FF2B5EF4-FFF2-40B4-BE49-F238E27FC236}">
                <a16:creationId xmlns:a16="http://schemas.microsoft.com/office/drawing/2014/main" id="{B987ED42-7DF9-0E36-BBB9-9F301B05D0E8}"/>
              </a:ext>
            </a:extLst>
          </p:cNvPr>
          <p:cNvSpPr txBox="1"/>
          <p:nvPr/>
        </p:nvSpPr>
        <p:spPr>
          <a:xfrm>
            <a:off x="4797970" y="765629"/>
            <a:ext cx="2508453" cy="369332"/>
          </a:xfrm>
          <a:prstGeom prst="rect">
            <a:avLst/>
          </a:prstGeom>
          <a:noFill/>
        </p:spPr>
        <p:txBody>
          <a:bodyPr wrap="square">
            <a:spAutoFit/>
          </a:bodyPr>
          <a:lstStyle/>
          <a:p>
            <a:pPr algn="ctr" defTabSz="914400"/>
            <a:r>
              <a:rPr lang="en-US" altLang="zh-CN" i="1" dirty="0">
                <a:solidFill>
                  <a:srgbClr val="7030A0"/>
                </a:solidFill>
                <a:latin typeface="Helvetica" pitchFamily="2" charset="0"/>
                <a:ea typeface="等线" panose="02010600030101010101" pitchFamily="2" charset="-122"/>
                <a:cs typeface="Arial" panose="020B0604020202020204" pitchFamily="34" charset="0"/>
              </a:rPr>
              <a:t>Forward Mode</a:t>
            </a:r>
          </a:p>
        </p:txBody>
      </p:sp>
      <p:sp>
        <p:nvSpPr>
          <p:cNvPr id="47" name="TextBox 46">
            <a:extLst>
              <a:ext uri="{FF2B5EF4-FFF2-40B4-BE49-F238E27FC236}">
                <a16:creationId xmlns:a16="http://schemas.microsoft.com/office/drawing/2014/main" id="{E785F13A-489C-3360-1E74-ECEA15EBDCD0}"/>
              </a:ext>
            </a:extLst>
          </p:cNvPr>
          <p:cNvSpPr txBox="1"/>
          <p:nvPr/>
        </p:nvSpPr>
        <p:spPr>
          <a:xfrm>
            <a:off x="3018905" y="2067833"/>
            <a:ext cx="2429117" cy="584775"/>
          </a:xfrm>
          <a:prstGeom prst="rect">
            <a:avLst/>
          </a:prstGeom>
          <a:noFill/>
          <a:ln>
            <a:solidFill>
              <a:srgbClr val="FF0000"/>
            </a:solidFill>
          </a:ln>
        </p:spPr>
        <p:txBody>
          <a:bodyPr wrap="square" rtlCol="0">
            <a:spAutoFit/>
          </a:bodyPr>
          <a:lstStyle/>
          <a:p>
            <a:pPr algn="ctr"/>
            <a:r>
              <a:rPr lang="en-US" altLang="zh-CN" sz="1600" dirty="0">
                <a:cs typeface="Times New Roman" panose="02020603050405020304" pitchFamily="18" charset="0"/>
              </a:rPr>
              <a:t>Material</a:t>
            </a:r>
            <a:r>
              <a:rPr lang="zh-CN" altLang="en-US" sz="1600" dirty="0">
                <a:cs typeface="Times New Roman" panose="02020603050405020304" pitchFamily="18" charset="0"/>
              </a:rPr>
              <a:t> </a:t>
            </a:r>
            <a:r>
              <a:rPr lang="en-US" altLang="zh-CN" sz="1600" dirty="0">
                <a:cs typeface="Times New Roman" panose="02020603050405020304" pitchFamily="18" charset="0"/>
              </a:rPr>
              <a:t>Parameters</a:t>
            </a:r>
            <a:r>
              <a:rPr lang="zh-CN" altLang="en-US" sz="1600" dirty="0">
                <a:cs typeface="Times New Roman" panose="02020603050405020304" pitchFamily="18" charset="0"/>
              </a:rPr>
              <a:t> </a:t>
            </a:r>
            <a:r>
              <a:rPr lang="en-US" altLang="zh-CN" sz="1600" dirty="0">
                <a:cs typeface="Times New Roman" panose="02020603050405020304" pitchFamily="18" charset="0"/>
              </a:rPr>
              <a:t>[1]</a:t>
            </a:r>
          </a:p>
          <a:p>
            <a:pPr algn="ctr"/>
            <a:endParaRPr lang="en-US" sz="1600" dirty="0">
              <a:cs typeface="Times New Roman" panose="02020603050405020304" pitchFamily="18" charset="0"/>
            </a:endParaRPr>
          </a:p>
        </p:txBody>
      </p:sp>
      <p:sp>
        <p:nvSpPr>
          <p:cNvPr id="48" name="TextBox 47">
            <a:extLst>
              <a:ext uri="{FF2B5EF4-FFF2-40B4-BE49-F238E27FC236}">
                <a16:creationId xmlns:a16="http://schemas.microsoft.com/office/drawing/2014/main" id="{8B464EE4-994B-9521-2846-AC2BEE63C316}"/>
              </a:ext>
            </a:extLst>
          </p:cNvPr>
          <p:cNvSpPr txBox="1"/>
          <p:nvPr/>
        </p:nvSpPr>
        <p:spPr>
          <a:xfrm>
            <a:off x="6640043" y="2080430"/>
            <a:ext cx="2668775" cy="584775"/>
          </a:xfrm>
          <a:prstGeom prst="rect">
            <a:avLst/>
          </a:prstGeom>
          <a:noFill/>
          <a:ln>
            <a:solidFill>
              <a:srgbClr val="7030A0"/>
            </a:solidFill>
          </a:ln>
        </p:spPr>
        <p:txBody>
          <a:bodyPr wrap="square" rtlCol="0">
            <a:spAutoFit/>
          </a:bodyPr>
          <a:lstStyle/>
          <a:p>
            <a:pPr algn="ctr"/>
            <a:r>
              <a:rPr lang="en-US" altLang="zh-CN" sz="1600" dirty="0">
                <a:cs typeface="Times New Roman" panose="02020603050405020304" pitchFamily="18" charset="0"/>
              </a:rPr>
              <a:t>Stress-Stain</a:t>
            </a:r>
            <a:r>
              <a:rPr lang="zh-CN" altLang="en-US" sz="1600" dirty="0">
                <a:cs typeface="Times New Roman" panose="02020603050405020304" pitchFamily="18" charset="0"/>
              </a:rPr>
              <a:t> </a:t>
            </a:r>
            <a:r>
              <a:rPr lang="en-US" altLang="zh-CN" sz="1600" dirty="0">
                <a:cs typeface="Times New Roman" panose="02020603050405020304" pitchFamily="18" charset="0"/>
              </a:rPr>
              <a:t>Curve</a:t>
            </a:r>
          </a:p>
          <a:p>
            <a:pPr algn="ctr"/>
            <a:endParaRPr lang="en-US" sz="1600" dirty="0">
              <a:latin typeface="+mn-ea"/>
              <a:cs typeface="Times New Roman" panose="02020603050405020304" pitchFamily="18" charset="0"/>
            </a:endParaRPr>
          </a:p>
        </p:txBody>
      </p:sp>
      <p:sp>
        <p:nvSpPr>
          <p:cNvPr id="49" name="TextBox 48">
            <a:extLst>
              <a:ext uri="{FF2B5EF4-FFF2-40B4-BE49-F238E27FC236}">
                <a16:creationId xmlns:a16="http://schemas.microsoft.com/office/drawing/2014/main" id="{C7EC7F38-FC82-4584-CDA9-37A44B9FCF0A}"/>
              </a:ext>
            </a:extLst>
          </p:cNvPr>
          <p:cNvSpPr txBox="1"/>
          <p:nvPr/>
        </p:nvSpPr>
        <p:spPr>
          <a:xfrm>
            <a:off x="76786" y="3559281"/>
            <a:ext cx="4462783" cy="369332"/>
          </a:xfrm>
          <a:prstGeom prst="rect">
            <a:avLst/>
          </a:prstGeom>
          <a:noFill/>
          <a:ln>
            <a:noFill/>
          </a:ln>
        </p:spPr>
        <p:txBody>
          <a:bodyPr wrap="square" rtlCol="0">
            <a:spAutoFit/>
          </a:bodyPr>
          <a:lstStyle/>
          <a:p>
            <a:r>
              <a:rPr lang="en-US" altLang="zh-CN" dirty="0" err="1">
                <a:cs typeface="Times New Roman" panose="02020603050405020304" pitchFamily="18" charset="0"/>
              </a:rPr>
              <a:t>Kalidindi’s</a:t>
            </a:r>
            <a:r>
              <a:rPr lang="en-US" altLang="zh-CN" dirty="0">
                <a:cs typeface="Times New Roman" panose="02020603050405020304" pitchFamily="18" charset="0"/>
              </a:rPr>
              <a:t> self and latent hardening laws</a:t>
            </a:r>
            <a:endParaRPr lang="en-US" dirty="0">
              <a:highlight>
                <a:srgbClr val="FFFF00"/>
              </a:highlight>
              <a:cs typeface="Times New Roman" panose="02020603050405020304" pitchFamily="18" charset="0"/>
            </a:endParaRPr>
          </a:p>
        </p:txBody>
      </p:sp>
      <p:sp>
        <p:nvSpPr>
          <p:cNvPr id="50" name="Arrow: Down 8">
            <a:extLst>
              <a:ext uri="{FF2B5EF4-FFF2-40B4-BE49-F238E27FC236}">
                <a16:creationId xmlns:a16="http://schemas.microsoft.com/office/drawing/2014/main" id="{A67535B7-994A-2202-E2DA-70ABEE469197}"/>
              </a:ext>
            </a:extLst>
          </p:cNvPr>
          <p:cNvSpPr/>
          <p:nvPr/>
        </p:nvSpPr>
        <p:spPr>
          <a:xfrm rot="5400000" flipV="1">
            <a:off x="5966788" y="1816317"/>
            <a:ext cx="234199" cy="785814"/>
          </a:xfrm>
          <a:prstGeom prst="downArrow">
            <a:avLst/>
          </a:prstGeom>
          <a:solidFill>
            <a:srgbClr val="7030A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srgbClr val="2C5FFF"/>
              </a:solidFill>
              <a:latin typeface="Helvetica" pitchFamily="2" charset="0"/>
            </a:endParaRPr>
          </a:p>
        </p:txBody>
      </p:sp>
      <p:sp>
        <p:nvSpPr>
          <p:cNvPr id="51" name="Arrow: Down 8">
            <a:extLst>
              <a:ext uri="{FF2B5EF4-FFF2-40B4-BE49-F238E27FC236}">
                <a16:creationId xmlns:a16="http://schemas.microsoft.com/office/drawing/2014/main" id="{DA79C68E-07E0-E3CC-61A4-706FCB811FC7}"/>
              </a:ext>
            </a:extLst>
          </p:cNvPr>
          <p:cNvSpPr/>
          <p:nvPr/>
        </p:nvSpPr>
        <p:spPr>
          <a:xfrm rot="16200000" flipV="1">
            <a:off x="5941128" y="2096992"/>
            <a:ext cx="234199" cy="785812"/>
          </a:xfrm>
          <a:prstGeom prst="downArrow">
            <a:avLst/>
          </a:prstGeom>
          <a:solidFill>
            <a:srgbClr val="C0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latin typeface="Helvetica" pitchFamily="2" charset="0"/>
            </a:endParaRPr>
          </a:p>
        </p:txBody>
      </p:sp>
      <p:sp>
        <p:nvSpPr>
          <p:cNvPr id="52" name="TextBox 25">
            <a:extLst>
              <a:ext uri="{FF2B5EF4-FFF2-40B4-BE49-F238E27FC236}">
                <a16:creationId xmlns:a16="http://schemas.microsoft.com/office/drawing/2014/main" id="{590B5A52-6066-0545-0773-976DCA83D23A}"/>
              </a:ext>
            </a:extLst>
          </p:cNvPr>
          <p:cNvSpPr txBox="1"/>
          <p:nvPr/>
        </p:nvSpPr>
        <p:spPr>
          <a:xfrm>
            <a:off x="3605644" y="2811773"/>
            <a:ext cx="5233371" cy="369332"/>
          </a:xfrm>
          <a:prstGeom prst="rect">
            <a:avLst/>
          </a:prstGeom>
          <a:noFill/>
        </p:spPr>
        <p:txBody>
          <a:bodyPr wrap="square">
            <a:spAutoFit/>
          </a:bodyPr>
          <a:lstStyle/>
          <a:p>
            <a:pPr algn="ctr" defTabSz="914400"/>
            <a:r>
              <a:rPr lang="en-US" altLang="zh-CN" i="1" dirty="0">
                <a:solidFill>
                  <a:srgbClr val="C00000"/>
                </a:solidFill>
                <a:latin typeface="Helvetica" pitchFamily="2" charset="0"/>
                <a:ea typeface="等线" panose="02010600030101010101" pitchFamily="2" charset="-122"/>
                <a:cs typeface="Arial" panose="020B0604020202020204" pitchFamily="34" charset="0"/>
              </a:rPr>
              <a:t>Gradient</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backpropagation</a:t>
            </a:r>
          </a:p>
        </p:txBody>
      </p:sp>
      <p:sp>
        <p:nvSpPr>
          <p:cNvPr id="53" name="Rectangle 52">
            <a:extLst>
              <a:ext uri="{FF2B5EF4-FFF2-40B4-BE49-F238E27FC236}">
                <a16:creationId xmlns:a16="http://schemas.microsoft.com/office/drawing/2014/main" id="{9107BC6D-F4D3-7AB3-C81A-57E3145D9C2D}"/>
              </a:ext>
            </a:extLst>
          </p:cNvPr>
          <p:cNvSpPr/>
          <p:nvPr/>
        </p:nvSpPr>
        <p:spPr>
          <a:xfrm>
            <a:off x="2689513" y="765629"/>
            <a:ext cx="6898739" cy="24154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Down 8">
            <a:extLst>
              <a:ext uri="{FF2B5EF4-FFF2-40B4-BE49-F238E27FC236}">
                <a16:creationId xmlns:a16="http://schemas.microsoft.com/office/drawing/2014/main" id="{A874A043-CD6F-F8C3-BE44-A3FC9D21A7C8}"/>
              </a:ext>
            </a:extLst>
          </p:cNvPr>
          <p:cNvSpPr/>
          <p:nvPr/>
        </p:nvSpPr>
        <p:spPr>
          <a:xfrm rot="2967353" flipV="1">
            <a:off x="2480495" y="2369705"/>
            <a:ext cx="245343" cy="997304"/>
          </a:xfrm>
          <a:prstGeom prst="downArrow">
            <a:avLst/>
          </a:prstGeom>
          <a:solidFill>
            <a:srgbClr val="7030A0"/>
          </a:solidFill>
          <a:ln>
            <a:solidFill>
              <a:srgbClr val="2C5FFF"/>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srgbClr val="A94BF3"/>
              </a:solidFill>
              <a:latin typeface="Helvetica" pitchFamily="2" charset="0"/>
            </a:endParaRPr>
          </a:p>
        </p:txBody>
      </p:sp>
      <p:sp>
        <p:nvSpPr>
          <p:cNvPr id="55" name="Arrow: Down 8">
            <a:extLst>
              <a:ext uri="{FF2B5EF4-FFF2-40B4-BE49-F238E27FC236}">
                <a16:creationId xmlns:a16="http://schemas.microsoft.com/office/drawing/2014/main" id="{6B362AEB-57DB-4340-C316-E863D547DD0C}"/>
              </a:ext>
            </a:extLst>
          </p:cNvPr>
          <p:cNvSpPr/>
          <p:nvPr/>
        </p:nvSpPr>
        <p:spPr>
          <a:xfrm rot="13786594" flipV="1">
            <a:off x="2691266" y="2639440"/>
            <a:ext cx="245171" cy="968550"/>
          </a:xfrm>
          <a:prstGeom prst="downArrow">
            <a:avLst/>
          </a:prstGeom>
          <a:solidFill>
            <a:srgbClr val="C0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latin typeface="Helvetica" pitchFamily="2"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EE3DF22-A99F-539B-9099-FD2306A4DA95}"/>
                  </a:ext>
                </a:extLst>
              </p:cNvPr>
              <p:cNvSpPr txBox="1"/>
              <p:nvPr/>
            </p:nvSpPr>
            <p:spPr>
              <a:xfrm>
                <a:off x="3014221" y="2279496"/>
                <a:ext cx="2429117" cy="387798"/>
              </a:xfrm>
              <a:prstGeom prst="rect">
                <a:avLst/>
              </a:prstGeom>
              <a:noFill/>
              <a:ln>
                <a:noFill/>
              </a:ln>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𝜽</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1</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2</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3</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4</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b="0" i="1" baseline="-25000" smtClean="0">
                          <a:solidFill>
                            <a:srgbClr val="000000"/>
                          </a:solidFill>
                          <a:latin typeface="Cambria Math" panose="02040503050406030204" pitchFamily="18" charset="0"/>
                          <a:cs typeface="Times New Roman" panose="02020603050405020304" pitchFamily="18" charset="0"/>
                        </a:rPr>
                        <m:t>5</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b="0" i="1" baseline="-25000" smtClean="0">
                          <a:solidFill>
                            <a:srgbClr val="000000"/>
                          </a:solidFill>
                          <a:latin typeface="Cambria Math" panose="02040503050406030204" pitchFamily="18" charset="0"/>
                          <a:cs typeface="Times New Roman" panose="02020603050405020304" pitchFamily="18" charset="0"/>
                        </a:rPr>
                        <m:t>6</m:t>
                      </m:r>
                      <m:r>
                        <a:rPr lang="en-US" altLang="zh-CN" sz="1600" i="1">
                          <a:solidFill>
                            <a:srgbClr val="000000"/>
                          </a:solidFill>
                          <a:latin typeface="Cambria Math" panose="02040503050406030204" pitchFamily="18" charset="0"/>
                          <a:cs typeface="Times New Roman" panose="02020603050405020304" pitchFamily="18" charset="0"/>
                        </a:rPr>
                        <m:t>]</m:t>
                      </m:r>
                    </m:oMath>
                  </m:oMathPara>
                </a14:m>
                <a:endParaRPr lang="en-US" sz="15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6" name="TextBox 55">
                <a:extLst>
                  <a:ext uri="{FF2B5EF4-FFF2-40B4-BE49-F238E27FC236}">
                    <a16:creationId xmlns:a16="http://schemas.microsoft.com/office/drawing/2014/main" id="{6EE3DF22-A99F-539B-9099-FD2306A4DA95}"/>
                  </a:ext>
                </a:extLst>
              </p:cNvPr>
              <p:cNvSpPr txBox="1">
                <a:spLocks noRot="1" noChangeAspect="1" noMove="1" noResize="1" noEditPoints="1" noAdjustHandles="1" noChangeArrowheads="1" noChangeShapeType="1" noTextEdit="1"/>
              </p:cNvSpPr>
              <p:nvPr/>
            </p:nvSpPr>
            <p:spPr>
              <a:xfrm>
                <a:off x="3014221" y="2279496"/>
                <a:ext cx="2429117" cy="387798"/>
              </a:xfrm>
              <a:prstGeom prst="rect">
                <a:avLst/>
              </a:prstGeom>
              <a:blipFill>
                <a:blip r:embed="rId4"/>
                <a:stretch>
                  <a:fillRect b="-31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A14E269-5713-A2C8-EE4A-DA4A40798D3D}"/>
                  </a:ext>
                </a:extLst>
              </p:cNvPr>
              <p:cNvSpPr txBox="1"/>
              <p:nvPr/>
            </p:nvSpPr>
            <p:spPr>
              <a:xfrm>
                <a:off x="6644726" y="2285856"/>
                <a:ext cx="2664092" cy="387798"/>
              </a:xfrm>
              <a:prstGeom prst="rect">
                <a:avLst/>
              </a:prstGeom>
              <a:noFill/>
              <a:ln>
                <a:noFill/>
              </a:ln>
            </p:spPr>
            <p:txBody>
              <a:bodyPr wrap="square" rtlCol="0">
                <a:spAutoFit/>
              </a:bodyPr>
              <a:lstStyle/>
              <a:p>
                <a:pPr>
                  <a:lnSpc>
                    <a:spcPct val="120000"/>
                  </a:lnSpc>
                </a:pPr>
                <a14:m>
                  <m:oMathPara xmlns:m="http://schemas.openxmlformats.org/officeDocument/2006/math">
                    <m:oMathParaPr>
                      <m:jc m:val="center"/>
                    </m:oMathParaPr>
                    <m:oMath xmlns:m="http://schemas.openxmlformats.org/officeDocument/2006/math">
                      <m:r>
                        <a:rPr lang="en-US" altLang="zh-CN" sz="1600" b="0" i="1" smtClean="0">
                          <a:solidFill>
                            <a:srgbClr val="000000"/>
                          </a:solidFill>
                          <a:latin typeface="Cambria Math" panose="02040503050406030204" pitchFamily="18" charset="0"/>
                          <a:cs typeface="Times New Roman" panose="02020603050405020304" pitchFamily="18" charset="0"/>
                        </a:rPr>
                        <m:t>𝑌</m:t>
                      </m:r>
                      <m:r>
                        <a:rPr lang="en-US" altLang="zh-CN" sz="1600" b="0" i="1" smtClean="0">
                          <a:solidFill>
                            <a:srgbClr val="000000"/>
                          </a:solidFill>
                          <a:latin typeface="Cambria Math" panose="02040503050406030204" pitchFamily="18" charset="0"/>
                          <a:cs typeface="Times New Roman" panose="02020603050405020304" pitchFamily="18" charset="0"/>
                        </a:rPr>
                        <m:t>=</m:t>
                      </m:r>
                      <m:sSub>
                        <m:sSubPr>
                          <m:ctrlPr>
                            <a:rPr lang="en-US"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𝑓</m:t>
                          </m:r>
                        </m:e>
                        <m:sub>
                          <m:r>
                            <a:rPr lang="en-US" altLang="zh-CN" sz="1600" i="1">
                              <a:solidFill>
                                <a:srgbClr val="000000"/>
                              </a:solidFill>
                              <a:latin typeface="Cambria Math" panose="02040503050406030204" pitchFamily="18" charset="0"/>
                              <a:cs typeface="Times New Roman" panose="02020603050405020304" pitchFamily="18" charset="0"/>
                            </a:rPr>
                            <m:t>𝑠𝑖𝑚</m:t>
                          </m:r>
                        </m:sub>
                      </m:sSub>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1</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2</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3</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4</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5</m:t>
                      </m:r>
                      <m:r>
                        <a:rPr lang="en-US" altLang="zh-CN" sz="1600" i="1">
                          <a:solidFill>
                            <a:srgbClr val="000000"/>
                          </a:solidFill>
                          <a:latin typeface="Cambria Math" panose="02040503050406030204" pitchFamily="18" charset="0"/>
                          <a:cs typeface="Times New Roman" panose="02020603050405020304" pitchFamily="18" charset="0"/>
                        </a:rPr>
                        <m:t>,</m:t>
                      </m:r>
                      <m:r>
                        <a:rPr lang="en-US" sz="1600" i="1">
                          <a:latin typeface="Cambria Math" panose="02040503050406030204" pitchFamily="18" charset="0"/>
                        </a:rPr>
                        <m:t>𝜃</m:t>
                      </m:r>
                      <m:r>
                        <a:rPr lang="en-US" altLang="zh-CN" sz="1600" i="1" baseline="-25000">
                          <a:solidFill>
                            <a:srgbClr val="000000"/>
                          </a:solidFill>
                          <a:latin typeface="Cambria Math" panose="02040503050406030204" pitchFamily="18" charset="0"/>
                          <a:cs typeface="Times New Roman" panose="02020603050405020304" pitchFamily="18" charset="0"/>
                        </a:rPr>
                        <m:t>6</m:t>
                      </m:r>
                      <m:r>
                        <a:rPr lang="en-US" altLang="zh-CN" sz="1600" i="1">
                          <a:solidFill>
                            <a:srgbClr val="000000"/>
                          </a:solidFill>
                          <a:latin typeface="Cambria Math" panose="02040503050406030204" pitchFamily="18" charset="0"/>
                          <a:cs typeface="Times New Roman" panose="02020603050405020304" pitchFamily="18" charset="0"/>
                        </a:rPr>
                        <m:t>]</m:t>
                      </m:r>
                    </m:oMath>
                  </m:oMathPara>
                </a14:m>
                <a:endParaRPr lang="en-US" sz="15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7" name="TextBox 56">
                <a:extLst>
                  <a:ext uri="{FF2B5EF4-FFF2-40B4-BE49-F238E27FC236}">
                    <a16:creationId xmlns:a16="http://schemas.microsoft.com/office/drawing/2014/main" id="{5A14E269-5713-A2C8-EE4A-DA4A40798D3D}"/>
                  </a:ext>
                </a:extLst>
              </p:cNvPr>
              <p:cNvSpPr txBox="1">
                <a:spLocks noRot="1" noChangeAspect="1" noMove="1" noResize="1" noEditPoints="1" noAdjustHandles="1" noChangeArrowheads="1" noChangeShapeType="1" noTextEdit="1"/>
              </p:cNvSpPr>
              <p:nvPr/>
            </p:nvSpPr>
            <p:spPr>
              <a:xfrm>
                <a:off x="6644726" y="2285856"/>
                <a:ext cx="2664092" cy="387798"/>
              </a:xfrm>
              <a:prstGeom prst="rect">
                <a:avLst/>
              </a:prstGeom>
              <a:blipFill>
                <a:blip r:embed="rId5"/>
                <a:stretch>
                  <a:fillRect b="-6452"/>
                </a:stretch>
              </a:blipFill>
              <a:ln>
                <a:noFill/>
              </a:ln>
            </p:spPr>
            <p:txBody>
              <a:bodyPr/>
              <a:lstStyle/>
              <a:p>
                <a:r>
                  <a:rPr lang="en-US">
                    <a:noFill/>
                  </a:rPr>
                  <a:t> </a:t>
                </a:r>
              </a:p>
            </p:txBody>
          </p:sp>
        </mc:Fallback>
      </mc:AlternateContent>
      <p:sp>
        <p:nvSpPr>
          <p:cNvPr id="58" name="TextBox 57">
            <a:extLst>
              <a:ext uri="{FF2B5EF4-FFF2-40B4-BE49-F238E27FC236}">
                <a16:creationId xmlns:a16="http://schemas.microsoft.com/office/drawing/2014/main" id="{91DFFB4F-F893-94C2-A20E-F7BF3426723E}"/>
              </a:ext>
            </a:extLst>
          </p:cNvPr>
          <p:cNvSpPr txBox="1"/>
          <p:nvPr/>
        </p:nvSpPr>
        <p:spPr>
          <a:xfrm>
            <a:off x="117647" y="3916054"/>
            <a:ext cx="4766553" cy="1845377"/>
          </a:xfrm>
          <a:prstGeom prst="rect">
            <a:avLst/>
          </a:prstGeom>
          <a:noFill/>
          <a:ln>
            <a:noFill/>
          </a:ln>
        </p:spPr>
        <p:txBody>
          <a:bodyPr wrap="square" rtlCol="0">
            <a:spAutoFit/>
          </a:bodyPr>
          <a:lstStyle/>
          <a:p>
            <a:pPr>
              <a:lnSpc>
                <a:spcPct val="120000"/>
              </a:lnSpc>
            </a:pPr>
            <a:r>
              <a:rPr lang="en-US" altLang="zh-CN" sz="1600" dirty="0">
                <a:solidFill>
                  <a:srgbClr val="000000"/>
                </a:solidFill>
                <a:cs typeface="Times New Roman" panose="02020603050405020304" pitchFamily="18" charset="0"/>
              </a:rPr>
              <a:t>(1) </a:t>
            </a:r>
            <a:r>
              <a:rPr lang="en-US" altLang="zh-CN" sz="1600" i="1" dirty="0">
                <a:solidFill>
                  <a:srgbClr val="000000"/>
                </a:solidFill>
                <a:cs typeface="Times New Roman" panose="02020603050405020304" pitchFamily="18" charset="0"/>
              </a:rPr>
              <a:t>g</a:t>
            </a:r>
            <a:r>
              <a:rPr lang="en-US" altLang="zh-CN" sz="1600" i="1" baseline="-25000" dirty="0">
                <a:solidFill>
                  <a:srgbClr val="000000"/>
                </a:solidFill>
                <a:cs typeface="Times New Roman" panose="02020603050405020304" pitchFamily="18" charset="0"/>
              </a:rPr>
              <a:t>0</a:t>
            </a:r>
            <a:r>
              <a:rPr lang="zh-CN" altLang="en-US" sz="1600" dirty="0">
                <a:solidFill>
                  <a:srgbClr val="000000"/>
                </a:solidFill>
                <a:cs typeface="Times New Roman" panose="02020603050405020304" pitchFamily="18" charset="0"/>
              </a:rPr>
              <a:t> </a:t>
            </a:r>
            <a:r>
              <a:rPr lang="en-US" altLang="zh-CN" sz="1600" dirty="0">
                <a:solidFill>
                  <a:srgbClr val="000000"/>
                </a:solidFill>
                <a:cs typeface="Times New Roman" panose="02020603050405020304" pitchFamily="18" charset="0"/>
              </a:rPr>
              <a:t>(90.0)    </a:t>
            </a:r>
            <a:r>
              <a:rPr lang="zh-CN" altLang="en-US" sz="1600" dirty="0">
                <a:solidFill>
                  <a:srgbClr val="000000"/>
                </a:solidFill>
                <a:cs typeface="Times New Roman" panose="02020603050405020304" pitchFamily="18" charset="0"/>
              </a:rPr>
              <a:t>             </a:t>
            </a:r>
            <a:r>
              <a:rPr lang="en-US" altLang="zh-CN" sz="1600" dirty="0">
                <a:solidFill>
                  <a:srgbClr val="000000"/>
                </a:solidFill>
                <a:cs typeface="Times New Roman" panose="02020603050405020304" pitchFamily="18" charset="0"/>
              </a:rPr>
              <a:t>Initial slip resistance</a:t>
            </a:r>
          </a:p>
          <a:p>
            <a:pPr>
              <a:lnSpc>
                <a:spcPct val="120000"/>
              </a:lnSpc>
            </a:pPr>
            <a:r>
              <a:rPr lang="en-US" altLang="zh-CN" sz="1600" dirty="0">
                <a:solidFill>
                  <a:srgbClr val="000000"/>
                </a:solidFill>
                <a:cs typeface="Times New Roman" panose="02020603050405020304" pitchFamily="18" charset="0"/>
              </a:rPr>
              <a:t>(2)</a:t>
            </a:r>
            <a:r>
              <a:rPr lang="zh-CN" altLang="en-US" sz="1600" dirty="0">
                <a:solidFill>
                  <a:srgbClr val="000000"/>
                </a:solidFill>
                <a:cs typeface="Times New Roman" panose="02020603050405020304" pitchFamily="18" charset="0"/>
              </a:rPr>
              <a:t> </a:t>
            </a:r>
            <a:r>
              <a:rPr lang="en-US" sz="1600" i="1" dirty="0">
                <a:solidFill>
                  <a:srgbClr val="000000"/>
                </a:solidFill>
                <a:cs typeface="Times New Roman" panose="02020603050405020304" pitchFamily="18" charset="0"/>
              </a:rPr>
              <a:t>a </a:t>
            </a:r>
            <a:r>
              <a:rPr lang="en-US" sz="1600" dirty="0">
                <a:solidFill>
                  <a:srgbClr val="000000"/>
                </a:solidFill>
                <a:cs typeface="Times New Roman" panose="02020603050405020304" pitchFamily="18" charset="0"/>
              </a:rPr>
              <a:t>(</a:t>
            </a:r>
            <a:r>
              <a:rPr lang="en-US" altLang="zh-CN" sz="1600" dirty="0">
                <a:solidFill>
                  <a:srgbClr val="000000"/>
                </a:solidFill>
                <a:cs typeface="Times New Roman" panose="02020603050405020304" pitchFamily="18" charset="0"/>
              </a:rPr>
              <a:t>8</a:t>
            </a:r>
            <a:r>
              <a:rPr lang="en-US" sz="1600" dirty="0">
                <a:solidFill>
                  <a:srgbClr val="000000"/>
                </a:solidFill>
                <a:cs typeface="Times New Roman" panose="02020603050405020304" pitchFamily="18" charset="0"/>
              </a:rPr>
              <a:t>.</a:t>
            </a:r>
            <a:r>
              <a:rPr lang="en-US" altLang="zh-CN" sz="1600" dirty="0">
                <a:solidFill>
                  <a:srgbClr val="000000"/>
                </a:solidFill>
                <a:cs typeface="Times New Roman" panose="02020603050405020304" pitchFamily="18" charset="0"/>
              </a:rPr>
              <a:t>0</a:t>
            </a:r>
            <a:r>
              <a:rPr lang="en-US" sz="1600" dirty="0">
                <a:solidFill>
                  <a:srgbClr val="000000"/>
                </a:solidFill>
                <a:cs typeface="Times New Roman" panose="02020603050405020304" pitchFamily="18" charset="0"/>
              </a:rPr>
              <a:t>)</a:t>
            </a:r>
            <a:r>
              <a:rPr lang="zh-CN" altLang="en-US" sz="1600" dirty="0">
                <a:solidFill>
                  <a:srgbClr val="000000"/>
                </a:solidFill>
                <a:cs typeface="Times New Roman" panose="02020603050405020304" pitchFamily="18" charset="0"/>
              </a:rPr>
              <a:t>                     </a:t>
            </a:r>
            <a:r>
              <a:rPr lang="en-US" sz="1600" dirty="0">
                <a:solidFill>
                  <a:srgbClr val="000000"/>
                </a:solidFill>
                <a:cs typeface="Times New Roman" panose="02020603050405020304" pitchFamily="18" charset="0"/>
              </a:rPr>
              <a:t>Hardening parameter</a:t>
            </a:r>
            <a:endParaRPr lang="en-US" sz="1600" dirty="0">
              <a:solidFill>
                <a:srgbClr val="000000"/>
              </a:solidFill>
              <a:effectLst/>
              <a:cs typeface="Times New Roman" panose="02020603050405020304" pitchFamily="18" charset="0"/>
            </a:endParaRPr>
          </a:p>
          <a:p>
            <a:pPr>
              <a:lnSpc>
                <a:spcPct val="120000"/>
              </a:lnSpc>
            </a:pPr>
            <a:r>
              <a:rPr lang="en-US" altLang="zh-CN" sz="1600" dirty="0">
                <a:solidFill>
                  <a:srgbClr val="000000"/>
                </a:solidFill>
                <a:cs typeface="Times New Roman" panose="02020603050405020304" pitchFamily="18" charset="0"/>
              </a:rPr>
              <a:t>(3)</a:t>
            </a:r>
            <a:r>
              <a:rPr lang="zh-CN" altLang="en-US" sz="1600" dirty="0">
                <a:solidFill>
                  <a:srgbClr val="000000"/>
                </a:solidFill>
                <a:cs typeface="Times New Roman" panose="02020603050405020304" pitchFamily="18" charset="0"/>
              </a:rPr>
              <a:t> </a:t>
            </a:r>
            <a:r>
              <a:rPr lang="en-US" altLang="zh-CN" sz="1600" i="1" dirty="0">
                <a:solidFill>
                  <a:srgbClr val="000000"/>
                </a:solidFill>
                <a:cs typeface="Times New Roman" panose="02020603050405020304" pitchFamily="18" charset="0"/>
              </a:rPr>
              <a:t>h</a:t>
            </a:r>
            <a:r>
              <a:rPr lang="en-US" altLang="zh-CN" sz="1600" i="1" baseline="-25000" dirty="0">
                <a:solidFill>
                  <a:srgbClr val="000000"/>
                </a:solidFill>
                <a:cs typeface="Times New Roman" panose="02020603050405020304" pitchFamily="18" charset="0"/>
              </a:rPr>
              <a:t>0</a:t>
            </a:r>
            <a:r>
              <a:rPr lang="zh-CN" altLang="en-US" sz="1600" dirty="0">
                <a:solidFill>
                  <a:srgbClr val="000000"/>
                </a:solidFill>
                <a:cs typeface="Times New Roman" panose="02020603050405020304" pitchFamily="18" charset="0"/>
              </a:rPr>
              <a:t> </a:t>
            </a:r>
            <a:r>
              <a:rPr lang="en-US" altLang="zh-CN" sz="1600" dirty="0">
                <a:solidFill>
                  <a:srgbClr val="000000"/>
                </a:solidFill>
                <a:cs typeface="Times New Roman" panose="02020603050405020304" pitchFamily="18" charset="0"/>
              </a:rPr>
              <a:t>(392.977) </a:t>
            </a:r>
            <a:r>
              <a:rPr lang="zh-CN" altLang="en-US" sz="1600" dirty="0">
                <a:solidFill>
                  <a:srgbClr val="000000"/>
                </a:solidFill>
                <a:cs typeface="Times New Roman" panose="02020603050405020304" pitchFamily="18" charset="0"/>
              </a:rPr>
              <a:t>         </a:t>
            </a:r>
            <a:r>
              <a:rPr lang="en-US" altLang="zh-CN" sz="1600" dirty="0">
                <a:solidFill>
                  <a:srgbClr val="000000"/>
                </a:solidFill>
                <a:cs typeface="Times New Roman" panose="02020603050405020304" pitchFamily="18" charset="0"/>
              </a:rPr>
              <a:t>Hardening</a:t>
            </a:r>
            <a:r>
              <a:rPr lang="zh-CN" altLang="en-US" sz="1600" dirty="0">
                <a:solidFill>
                  <a:srgbClr val="000000"/>
                </a:solidFill>
                <a:cs typeface="Times New Roman" panose="02020603050405020304" pitchFamily="18" charset="0"/>
              </a:rPr>
              <a:t> </a:t>
            </a:r>
            <a:r>
              <a:rPr lang="en-US" altLang="zh-CN" sz="1600" dirty="0">
                <a:solidFill>
                  <a:srgbClr val="000000"/>
                </a:solidFill>
                <a:cs typeface="Times New Roman" panose="02020603050405020304" pitchFamily="18" charset="0"/>
              </a:rPr>
              <a:t>parameter</a:t>
            </a:r>
            <a:endParaRPr lang="en-US" sz="1600" dirty="0">
              <a:solidFill>
                <a:srgbClr val="000000"/>
              </a:solidFill>
              <a:effectLst/>
              <a:cs typeface="Times New Roman" panose="02020603050405020304" pitchFamily="18" charset="0"/>
            </a:endParaRPr>
          </a:p>
          <a:p>
            <a:pPr>
              <a:lnSpc>
                <a:spcPct val="120000"/>
              </a:lnSpc>
            </a:pPr>
            <a:r>
              <a:rPr lang="en-US" altLang="zh-CN" sz="1600" dirty="0">
                <a:solidFill>
                  <a:srgbClr val="000000"/>
                </a:solidFill>
                <a:cs typeface="Times New Roman" panose="02020603050405020304" pitchFamily="18" charset="0"/>
              </a:rPr>
              <a:t>(4)</a:t>
            </a:r>
            <a:r>
              <a:rPr lang="zh-CN" altLang="en-US" sz="1600" dirty="0">
                <a:solidFill>
                  <a:srgbClr val="000000"/>
                </a:solidFill>
                <a:cs typeface="Times New Roman" panose="02020603050405020304" pitchFamily="18" charset="0"/>
              </a:rPr>
              <a:t> </a:t>
            </a:r>
            <a:r>
              <a:rPr lang="en-US" altLang="zh-CN" sz="1600" i="1" dirty="0" err="1">
                <a:solidFill>
                  <a:srgbClr val="000000"/>
                </a:solidFill>
                <a:cs typeface="Times New Roman" panose="02020603050405020304" pitchFamily="18" charset="0"/>
              </a:rPr>
              <a:t>g</a:t>
            </a:r>
            <a:r>
              <a:rPr lang="en-US" altLang="zh-CN" sz="1600" i="1" baseline="-25000" dirty="0" err="1">
                <a:solidFill>
                  <a:srgbClr val="000000"/>
                </a:solidFill>
                <a:cs typeface="Times New Roman" panose="02020603050405020304" pitchFamily="18" charset="0"/>
              </a:rPr>
              <a:t>sat</a:t>
            </a:r>
            <a:r>
              <a:rPr lang="zh-CN" altLang="en-US" sz="1600" i="1" dirty="0">
                <a:solidFill>
                  <a:srgbClr val="000000"/>
                </a:solidFill>
                <a:cs typeface="Times New Roman" panose="02020603050405020304" pitchFamily="18" charset="0"/>
              </a:rPr>
              <a:t> </a:t>
            </a:r>
            <a:r>
              <a:rPr lang="en-US" altLang="zh-CN" sz="1600" dirty="0">
                <a:solidFill>
                  <a:srgbClr val="000000"/>
                </a:solidFill>
                <a:cs typeface="Times New Roman" panose="02020603050405020304" pitchFamily="18" charset="0"/>
              </a:rPr>
              <a:t>(7295.1754)</a:t>
            </a:r>
            <a:r>
              <a:rPr lang="zh-CN" altLang="en-US" sz="1600" dirty="0">
                <a:solidFill>
                  <a:srgbClr val="000000"/>
                </a:solidFill>
                <a:cs typeface="Times New Roman" panose="02020603050405020304" pitchFamily="18" charset="0"/>
              </a:rPr>
              <a:t> </a:t>
            </a:r>
            <a:r>
              <a:rPr lang="zh-CN" altLang="en-US" sz="1600" i="1" dirty="0">
                <a:solidFill>
                  <a:srgbClr val="000000"/>
                </a:solidFill>
                <a:cs typeface="Times New Roman" panose="02020603050405020304" pitchFamily="18" charset="0"/>
              </a:rPr>
              <a:t>  </a:t>
            </a:r>
            <a:r>
              <a:rPr lang="en-US" altLang="zh-CN" sz="1600" dirty="0">
                <a:solidFill>
                  <a:srgbClr val="000000"/>
                </a:solidFill>
                <a:cs typeface="Times New Roman" panose="02020603050405020304" pitchFamily="18" charset="0"/>
              </a:rPr>
              <a:t>Saturation</a:t>
            </a:r>
            <a:r>
              <a:rPr lang="zh-CN" altLang="en-US" sz="1600" dirty="0">
                <a:solidFill>
                  <a:srgbClr val="000000"/>
                </a:solidFill>
                <a:cs typeface="Times New Roman" panose="02020603050405020304" pitchFamily="18" charset="0"/>
              </a:rPr>
              <a:t> </a:t>
            </a:r>
            <a:r>
              <a:rPr lang="en-US" altLang="zh-CN" sz="1600" dirty="0">
                <a:solidFill>
                  <a:srgbClr val="000000"/>
                </a:solidFill>
                <a:cs typeface="Times New Roman" panose="02020603050405020304" pitchFamily="18" charset="0"/>
              </a:rPr>
              <a:t>slip</a:t>
            </a:r>
            <a:r>
              <a:rPr lang="zh-CN" altLang="en-US" sz="1600" dirty="0">
                <a:solidFill>
                  <a:srgbClr val="000000"/>
                </a:solidFill>
                <a:cs typeface="Times New Roman" panose="02020603050405020304" pitchFamily="18" charset="0"/>
              </a:rPr>
              <a:t> </a:t>
            </a:r>
            <a:r>
              <a:rPr lang="en-US" altLang="zh-CN" sz="1600" dirty="0">
                <a:solidFill>
                  <a:srgbClr val="000000"/>
                </a:solidFill>
                <a:cs typeface="Times New Roman" panose="02020603050405020304" pitchFamily="18" charset="0"/>
              </a:rPr>
              <a:t>resistance</a:t>
            </a:r>
          </a:p>
          <a:p>
            <a:pPr>
              <a:lnSpc>
                <a:spcPct val="120000"/>
              </a:lnSpc>
            </a:pPr>
            <a:r>
              <a:rPr lang="en-US" altLang="zh-CN" sz="1600" dirty="0">
                <a:cs typeface="Times New Roman" panose="02020603050405020304" pitchFamily="18" charset="0"/>
              </a:rPr>
              <a:t>(5)</a:t>
            </a:r>
            <a:r>
              <a:rPr lang="zh-CN" altLang="en-US" sz="1600" dirty="0">
                <a:cs typeface="Times New Roman" panose="02020603050405020304" pitchFamily="18" charset="0"/>
              </a:rPr>
              <a:t> </a:t>
            </a:r>
            <a:r>
              <a:rPr lang="en-US" sz="1600" i="1" dirty="0">
                <a:cs typeface="Times New Roman" panose="02020603050405020304" pitchFamily="18" charset="0"/>
              </a:rPr>
              <a:t>n</a:t>
            </a:r>
            <a:r>
              <a:rPr lang="en-US" sz="1600" dirty="0">
                <a:cs typeface="Times New Roman" panose="02020603050405020304" pitchFamily="18" charset="0"/>
              </a:rPr>
              <a:t> (</a:t>
            </a:r>
            <a:r>
              <a:rPr lang="en-US" altLang="zh-CN" sz="1600" dirty="0">
                <a:cs typeface="Times New Roman" panose="02020603050405020304" pitchFamily="18" charset="0"/>
              </a:rPr>
              <a:t>1.0/120.0</a:t>
            </a:r>
            <a:r>
              <a:rPr lang="en-US" sz="1600" dirty="0">
                <a:cs typeface="Times New Roman" panose="02020603050405020304" pitchFamily="18" charset="0"/>
              </a:rPr>
              <a:t>)</a:t>
            </a:r>
            <a:r>
              <a:rPr lang="zh-CN" altLang="en-US" sz="1600" dirty="0">
                <a:cs typeface="Times New Roman" panose="02020603050405020304" pitchFamily="18" charset="0"/>
              </a:rPr>
              <a:t>        </a:t>
            </a:r>
            <a:r>
              <a:rPr lang="en-US" sz="1600" dirty="0">
                <a:cs typeface="Times New Roman" panose="02020603050405020304" pitchFamily="18" charset="0"/>
              </a:rPr>
              <a:t>Rate sensitivity exponent</a:t>
            </a:r>
          </a:p>
          <a:p>
            <a:pPr>
              <a:lnSpc>
                <a:spcPct val="120000"/>
              </a:lnSpc>
            </a:pPr>
            <a:r>
              <a:rPr lang="en-US" altLang="zh-CN" sz="1600" dirty="0">
                <a:cs typeface="Times New Roman" panose="02020603050405020304" pitchFamily="18" charset="0"/>
              </a:rPr>
              <a:t>(6)</a:t>
            </a:r>
            <a:r>
              <a:rPr lang="zh-CN" altLang="en-US" sz="1600" dirty="0">
                <a:cs typeface="Times New Roman" panose="02020603050405020304" pitchFamily="18" charset="0"/>
              </a:rPr>
              <a:t> </a:t>
            </a:r>
            <a:r>
              <a:rPr lang="en-US" altLang="zh-CN" sz="1600" i="1" dirty="0">
                <a:cs typeface="Times New Roman" panose="02020603050405020304" pitchFamily="18" charset="0"/>
              </a:rPr>
              <a:t>r</a:t>
            </a:r>
            <a:r>
              <a:rPr lang="zh-CN" altLang="en-US" sz="1600" dirty="0">
                <a:cs typeface="Times New Roman" panose="02020603050405020304" pitchFamily="18" charset="0"/>
              </a:rPr>
              <a:t> </a:t>
            </a:r>
            <a:r>
              <a:rPr lang="en-US" altLang="zh-CN" sz="1600" dirty="0">
                <a:cs typeface="Times New Roman" panose="02020603050405020304" pitchFamily="18" charset="0"/>
              </a:rPr>
              <a:t>(1.0)</a:t>
            </a:r>
            <a:r>
              <a:rPr lang="zh-CN" altLang="en-US" sz="1600" dirty="0">
                <a:cs typeface="Times New Roman" panose="02020603050405020304" pitchFamily="18" charset="0"/>
              </a:rPr>
              <a:t>                     </a:t>
            </a:r>
            <a:r>
              <a:rPr lang="en-US" altLang="zh-CN" sz="1600" dirty="0">
                <a:cs typeface="Times New Roman" panose="02020603050405020304" pitchFamily="18" charset="0"/>
              </a:rPr>
              <a:t>Interaction</a:t>
            </a:r>
            <a:r>
              <a:rPr lang="zh-CN" altLang="en-US" sz="1600" dirty="0">
                <a:cs typeface="Times New Roman" panose="02020603050405020304" pitchFamily="18" charset="0"/>
              </a:rPr>
              <a:t> </a:t>
            </a:r>
            <a:r>
              <a:rPr lang="en-US" altLang="zh-CN" sz="1600" dirty="0">
                <a:cs typeface="Times New Roman" panose="02020603050405020304" pitchFamily="18" charset="0"/>
              </a:rPr>
              <a:t>coefficient</a:t>
            </a:r>
            <a:endParaRPr lang="en-US" sz="1600" dirty="0">
              <a:cs typeface="Times New Roman" panose="02020603050405020304" pitchFamily="18" charset="0"/>
            </a:endParaRPr>
          </a:p>
        </p:txBody>
      </p:sp>
      <p:sp>
        <p:nvSpPr>
          <p:cNvPr id="61" name="Arrow: Down 8">
            <a:extLst>
              <a:ext uri="{FF2B5EF4-FFF2-40B4-BE49-F238E27FC236}">
                <a16:creationId xmlns:a16="http://schemas.microsoft.com/office/drawing/2014/main" id="{A60F336E-0B78-25F0-6907-D37ABA25F8F9}"/>
              </a:ext>
            </a:extLst>
          </p:cNvPr>
          <p:cNvSpPr/>
          <p:nvPr/>
        </p:nvSpPr>
        <p:spPr>
          <a:xfrm rot="8448621" flipV="1">
            <a:off x="9600426" y="2431332"/>
            <a:ext cx="245343" cy="997304"/>
          </a:xfrm>
          <a:prstGeom prst="downArrow">
            <a:avLst/>
          </a:prstGeom>
          <a:solidFill>
            <a:srgbClr val="7030A0"/>
          </a:solidFill>
          <a:ln>
            <a:solidFill>
              <a:srgbClr val="2C5FFF"/>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srgbClr val="A94BF3"/>
              </a:solidFill>
              <a:latin typeface="Helvetica" pitchFamily="2" charset="0"/>
            </a:endParaRPr>
          </a:p>
        </p:txBody>
      </p:sp>
      <p:sp>
        <p:nvSpPr>
          <p:cNvPr id="129" name="TextBox 128">
            <a:extLst>
              <a:ext uri="{FF2B5EF4-FFF2-40B4-BE49-F238E27FC236}">
                <a16:creationId xmlns:a16="http://schemas.microsoft.com/office/drawing/2014/main" id="{BEB85B28-9340-C935-B858-7CC235E10B58}"/>
              </a:ext>
            </a:extLst>
          </p:cNvPr>
          <p:cNvSpPr txBox="1"/>
          <p:nvPr/>
        </p:nvSpPr>
        <p:spPr>
          <a:xfrm>
            <a:off x="4815257" y="5522189"/>
            <a:ext cx="2668775" cy="307777"/>
          </a:xfrm>
          <a:prstGeom prst="rect">
            <a:avLst/>
          </a:prstGeom>
          <a:noFill/>
        </p:spPr>
        <p:txBody>
          <a:bodyPr wrap="square">
            <a:spAutoFit/>
          </a:bodyPr>
          <a:lstStyle/>
          <a:p>
            <a:pPr algn="ctr"/>
            <a:r>
              <a:rPr lang="en-US" altLang="zh-CN" sz="1400" i="1" dirty="0">
                <a:solidFill>
                  <a:srgbClr val="000000"/>
                </a:solidFill>
                <a:effectLst/>
              </a:rPr>
              <a:t>Loading</a:t>
            </a:r>
            <a:r>
              <a:rPr lang="zh-CN" altLang="en-US" sz="1400" i="1" dirty="0">
                <a:solidFill>
                  <a:srgbClr val="000000"/>
                </a:solidFill>
                <a:effectLst/>
              </a:rPr>
              <a:t> </a:t>
            </a:r>
            <a:r>
              <a:rPr lang="en-US" altLang="zh-CN" sz="1400" i="1" dirty="0">
                <a:solidFill>
                  <a:srgbClr val="000000"/>
                </a:solidFill>
                <a:effectLst/>
              </a:rPr>
              <a:t>along</a:t>
            </a:r>
            <a:r>
              <a:rPr lang="zh-CN" altLang="en-US" sz="1400" i="1" dirty="0">
                <a:solidFill>
                  <a:srgbClr val="000000"/>
                </a:solidFill>
                <a:effectLst/>
              </a:rPr>
              <a:t> </a:t>
            </a:r>
            <a:r>
              <a:rPr lang="en-US" altLang="zh-CN" sz="1400" i="1" dirty="0">
                <a:solidFill>
                  <a:srgbClr val="000000"/>
                </a:solidFill>
              </a:rPr>
              <a:t>z-axis</a:t>
            </a:r>
            <a:r>
              <a:rPr lang="zh-CN" altLang="en-US" sz="1400" i="1" dirty="0">
                <a:solidFill>
                  <a:srgbClr val="000000"/>
                </a:solidFill>
              </a:rPr>
              <a:t> </a:t>
            </a:r>
            <a:r>
              <a:rPr lang="en-US" altLang="zh-CN" sz="1400" i="1" dirty="0">
                <a:solidFill>
                  <a:srgbClr val="000000"/>
                </a:solidFill>
              </a:rPr>
              <a:t>or</a:t>
            </a:r>
            <a:r>
              <a:rPr lang="zh-CN" altLang="en-US" sz="1400" i="1" dirty="0">
                <a:solidFill>
                  <a:srgbClr val="000000"/>
                </a:solidFill>
              </a:rPr>
              <a:t> </a:t>
            </a:r>
            <a:r>
              <a:rPr lang="en-US" altLang="zh-CN" sz="1400" i="1" dirty="0">
                <a:solidFill>
                  <a:srgbClr val="000000"/>
                </a:solidFill>
              </a:rPr>
              <a:t>x-axis</a:t>
            </a:r>
            <a:endParaRPr lang="en-US" sz="1400" i="1" dirty="0">
              <a:solidFill>
                <a:srgbClr val="000000"/>
              </a:solidFill>
              <a:effectLst/>
            </a:endParaRPr>
          </a:p>
        </p:txBody>
      </p:sp>
      <p:sp>
        <p:nvSpPr>
          <p:cNvPr id="131" name="TextBox 130">
            <a:extLst>
              <a:ext uri="{FF2B5EF4-FFF2-40B4-BE49-F238E27FC236}">
                <a16:creationId xmlns:a16="http://schemas.microsoft.com/office/drawing/2014/main" id="{4AAF4BE0-C072-7B6F-7E0D-630C335131B9}"/>
              </a:ext>
            </a:extLst>
          </p:cNvPr>
          <p:cNvSpPr txBox="1"/>
          <p:nvPr/>
        </p:nvSpPr>
        <p:spPr>
          <a:xfrm>
            <a:off x="4762503" y="3631612"/>
            <a:ext cx="1097366" cy="307777"/>
          </a:xfrm>
          <a:prstGeom prst="rect">
            <a:avLst/>
          </a:prstGeom>
          <a:noFill/>
        </p:spPr>
        <p:txBody>
          <a:bodyPr wrap="square">
            <a:spAutoFit/>
          </a:bodyPr>
          <a:lstStyle/>
          <a:p>
            <a:pPr algn="ctr"/>
            <a:r>
              <a:rPr lang="en-US" altLang="zh-CN" sz="1400" i="1" dirty="0">
                <a:solidFill>
                  <a:srgbClr val="000000"/>
                </a:solidFill>
              </a:rPr>
              <a:t>Scenario</a:t>
            </a:r>
            <a:r>
              <a:rPr lang="zh-CN" altLang="en-US" sz="1400" i="1" dirty="0">
                <a:solidFill>
                  <a:srgbClr val="000000"/>
                </a:solidFill>
              </a:rPr>
              <a:t> </a:t>
            </a:r>
            <a:r>
              <a:rPr lang="en-US" altLang="zh-CN" sz="1400" i="1" dirty="0">
                <a:solidFill>
                  <a:srgbClr val="000000"/>
                </a:solidFill>
              </a:rPr>
              <a:t>1</a:t>
            </a:r>
            <a:endParaRPr lang="en-US" sz="1400" i="1" dirty="0">
              <a:solidFill>
                <a:srgbClr val="000000"/>
              </a:solidFill>
              <a:effectLst/>
            </a:endParaRPr>
          </a:p>
        </p:txBody>
      </p:sp>
      <p:sp>
        <p:nvSpPr>
          <p:cNvPr id="134" name="TextBox 133">
            <a:extLst>
              <a:ext uri="{FF2B5EF4-FFF2-40B4-BE49-F238E27FC236}">
                <a16:creationId xmlns:a16="http://schemas.microsoft.com/office/drawing/2014/main" id="{72E60335-A610-218A-BCFA-D0C0AAB17CB5}"/>
              </a:ext>
            </a:extLst>
          </p:cNvPr>
          <p:cNvSpPr txBox="1"/>
          <p:nvPr/>
        </p:nvSpPr>
        <p:spPr>
          <a:xfrm>
            <a:off x="6424411" y="3631611"/>
            <a:ext cx="1097366" cy="307777"/>
          </a:xfrm>
          <a:prstGeom prst="rect">
            <a:avLst/>
          </a:prstGeom>
          <a:noFill/>
        </p:spPr>
        <p:txBody>
          <a:bodyPr wrap="square">
            <a:spAutoFit/>
          </a:bodyPr>
          <a:lstStyle/>
          <a:p>
            <a:pPr algn="ctr"/>
            <a:r>
              <a:rPr lang="en-US" altLang="zh-CN" sz="1400" i="1" dirty="0">
                <a:solidFill>
                  <a:srgbClr val="000000"/>
                </a:solidFill>
              </a:rPr>
              <a:t>Scenario</a:t>
            </a:r>
            <a:r>
              <a:rPr lang="zh-CN" altLang="en-US" sz="1400" i="1" dirty="0">
                <a:solidFill>
                  <a:srgbClr val="000000"/>
                </a:solidFill>
              </a:rPr>
              <a:t> </a:t>
            </a:r>
            <a:r>
              <a:rPr lang="en-US" altLang="zh-CN" sz="1400" i="1" dirty="0">
                <a:solidFill>
                  <a:srgbClr val="000000"/>
                </a:solidFill>
              </a:rPr>
              <a:t>2</a:t>
            </a:r>
            <a:endParaRPr lang="en-US" sz="1400" i="1" dirty="0">
              <a:solidFill>
                <a:srgbClr val="000000"/>
              </a:solidFill>
              <a:effectLst/>
            </a:endParaRPr>
          </a:p>
        </p:txBody>
      </p:sp>
      <p:sp>
        <p:nvSpPr>
          <p:cNvPr id="137" name="TextBox 136">
            <a:extLst>
              <a:ext uri="{FF2B5EF4-FFF2-40B4-BE49-F238E27FC236}">
                <a16:creationId xmlns:a16="http://schemas.microsoft.com/office/drawing/2014/main" id="{E75E4149-FE4A-54CB-1BFE-127E62870945}"/>
              </a:ext>
            </a:extLst>
          </p:cNvPr>
          <p:cNvSpPr txBox="1"/>
          <p:nvPr/>
        </p:nvSpPr>
        <p:spPr>
          <a:xfrm>
            <a:off x="9258740" y="2671609"/>
            <a:ext cx="2668775" cy="307777"/>
          </a:xfrm>
          <a:prstGeom prst="rect">
            <a:avLst/>
          </a:prstGeom>
          <a:noFill/>
        </p:spPr>
        <p:txBody>
          <a:bodyPr wrap="square">
            <a:spAutoFit/>
          </a:bodyPr>
          <a:lstStyle/>
          <a:p>
            <a:pPr algn="ctr"/>
            <a:r>
              <a:rPr lang="en-US" altLang="zh-CN" sz="1400" i="1" dirty="0">
                <a:solidFill>
                  <a:srgbClr val="000000"/>
                </a:solidFill>
                <a:effectLst/>
              </a:rPr>
              <a:t>Reference</a:t>
            </a:r>
            <a:r>
              <a:rPr lang="zh-CN" altLang="en-US" sz="1400" i="1" dirty="0">
                <a:solidFill>
                  <a:srgbClr val="000000"/>
                </a:solidFill>
              </a:rPr>
              <a:t> </a:t>
            </a:r>
            <a:r>
              <a:rPr lang="en-US" altLang="zh-CN" sz="1400" i="1" dirty="0">
                <a:solidFill>
                  <a:srgbClr val="000000"/>
                </a:solidFill>
              </a:rPr>
              <a:t>result</a:t>
            </a:r>
            <a:endParaRPr lang="en-US" sz="1400" i="1" dirty="0">
              <a:solidFill>
                <a:srgbClr val="000000"/>
              </a:solidFill>
              <a:effectLst/>
            </a:endParaRPr>
          </a:p>
        </p:txBody>
      </p:sp>
      <p:grpSp>
        <p:nvGrpSpPr>
          <p:cNvPr id="6" name="组合 30">
            <a:extLst>
              <a:ext uri="{FF2B5EF4-FFF2-40B4-BE49-F238E27FC236}">
                <a16:creationId xmlns:a16="http://schemas.microsoft.com/office/drawing/2014/main" id="{E1B6384A-0B30-A949-A272-BBEE61D73EC8}"/>
              </a:ext>
            </a:extLst>
          </p:cNvPr>
          <p:cNvGrpSpPr/>
          <p:nvPr/>
        </p:nvGrpSpPr>
        <p:grpSpPr>
          <a:xfrm>
            <a:off x="86600" y="184591"/>
            <a:ext cx="328891" cy="466672"/>
            <a:chOff x="199304" y="53446"/>
            <a:chExt cx="328891" cy="466672"/>
          </a:xfrm>
        </p:grpSpPr>
        <p:sp>
          <p:nvSpPr>
            <p:cNvPr id="7" name="Freeform 5">
              <a:extLst>
                <a:ext uri="{FF2B5EF4-FFF2-40B4-BE49-F238E27FC236}">
                  <a16:creationId xmlns:a16="http://schemas.microsoft.com/office/drawing/2014/main" id="{E5B4531A-B45B-8533-1FC6-3B2133BF73DB}"/>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3" name="Freeform 12">
              <a:extLst>
                <a:ext uri="{FF2B5EF4-FFF2-40B4-BE49-F238E27FC236}">
                  <a16:creationId xmlns:a16="http://schemas.microsoft.com/office/drawing/2014/main" id="{1E9166BC-1C36-6B16-FB71-A47014558C27}"/>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4" name="Freeform 7">
              <a:extLst>
                <a:ext uri="{FF2B5EF4-FFF2-40B4-BE49-F238E27FC236}">
                  <a16:creationId xmlns:a16="http://schemas.microsoft.com/office/drawing/2014/main" id="{EB36DBA4-62D1-51F1-42D6-6285746C08C7}"/>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5" name="矩形 3">
            <a:extLst>
              <a:ext uri="{FF2B5EF4-FFF2-40B4-BE49-F238E27FC236}">
                <a16:creationId xmlns:a16="http://schemas.microsoft.com/office/drawing/2014/main" id="{E6100F58-246D-808A-7FAC-41F2B87C86BD}"/>
              </a:ext>
            </a:extLst>
          </p:cNvPr>
          <p:cNvSpPr>
            <a:spLocks noChangeArrowheads="1"/>
          </p:cNvSpPr>
          <p:nvPr/>
        </p:nvSpPr>
        <p:spPr bwMode="auto">
          <a:xfrm>
            <a:off x="491466" y="21176"/>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Case</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study:</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reference</a:t>
            </a:r>
          </a:p>
        </p:txBody>
      </p:sp>
      <p:grpSp>
        <p:nvGrpSpPr>
          <p:cNvPr id="11" name="Group 10">
            <a:extLst>
              <a:ext uri="{FF2B5EF4-FFF2-40B4-BE49-F238E27FC236}">
                <a16:creationId xmlns:a16="http://schemas.microsoft.com/office/drawing/2014/main" id="{461A3561-BC91-2A2E-CEAD-18810C879665}"/>
              </a:ext>
            </a:extLst>
          </p:cNvPr>
          <p:cNvGrpSpPr/>
          <p:nvPr/>
        </p:nvGrpSpPr>
        <p:grpSpPr>
          <a:xfrm>
            <a:off x="8497873" y="3419621"/>
            <a:ext cx="3323368" cy="2476253"/>
            <a:chOff x="8497873" y="3419621"/>
            <a:chExt cx="3323368" cy="2476253"/>
          </a:xfrm>
        </p:grpSpPr>
        <p:pic>
          <p:nvPicPr>
            <p:cNvPr id="9" name="Picture 8" descr="A diagram of a cube with different colored squares&#10;&#10;AI-generated content may be incorrect.">
              <a:extLst>
                <a:ext uri="{FF2B5EF4-FFF2-40B4-BE49-F238E27FC236}">
                  <a16:creationId xmlns:a16="http://schemas.microsoft.com/office/drawing/2014/main" id="{4E4ABA84-C357-33DF-541B-3D95E8F69188}"/>
                </a:ext>
              </a:extLst>
            </p:cNvPr>
            <p:cNvPicPr>
              <a:picLocks noChangeAspect="1"/>
            </p:cNvPicPr>
            <p:nvPr/>
          </p:nvPicPr>
          <p:blipFill>
            <a:blip r:embed="rId6">
              <a:extLst>
                <a:ext uri="{28A0092B-C50C-407E-A947-70E740481C1C}">
                  <a14:useLocalDpi xmlns:a14="http://schemas.microsoft.com/office/drawing/2010/main" val="0"/>
                </a:ext>
              </a:extLst>
            </a:blip>
            <a:srcRect l="57436" b="5206"/>
            <a:stretch>
              <a:fillRect/>
            </a:stretch>
          </p:blipFill>
          <p:spPr>
            <a:xfrm>
              <a:off x="8513002" y="3419621"/>
              <a:ext cx="3308239" cy="2476253"/>
            </a:xfrm>
            <a:prstGeom prst="rect">
              <a:avLst/>
            </a:prstGeom>
          </p:spPr>
        </p:pic>
        <p:sp>
          <p:nvSpPr>
            <p:cNvPr id="10" name="Rectangle 9">
              <a:extLst>
                <a:ext uri="{FF2B5EF4-FFF2-40B4-BE49-F238E27FC236}">
                  <a16:creationId xmlns:a16="http://schemas.microsoft.com/office/drawing/2014/main" id="{4E149BD9-CE9B-6226-9F97-91F4D7A74D1D}"/>
                </a:ext>
              </a:extLst>
            </p:cNvPr>
            <p:cNvSpPr/>
            <p:nvPr/>
          </p:nvSpPr>
          <p:spPr>
            <a:xfrm>
              <a:off x="8497873" y="3429000"/>
              <a:ext cx="274104" cy="189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Arrow: Down 8">
            <a:extLst>
              <a:ext uri="{FF2B5EF4-FFF2-40B4-BE49-F238E27FC236}">
                <a16:creationId xmlns:a16="http://schemas.microsoft.com/office/drawing/2014/main" id="{4201B1FA-D1B0-5568-8CD7-38CBDC6A7E19}"/>
              </a:ext>
            </a:extLst>
          </p:cNvPr>
          <p:cNvSpPr/>
          <p:nvPr/>
        </p:nvSpPr>
        <p:spPr>
          <a:xfrm rot="19226644" flipV="1">
            <a:off x="9311282" y="2613377"/>
            <a:ext cx="245171" cy="968550"/>
          </a:xfrm>
          <a:prstGeom prst="downArrow">
            <a:avLst/>
          </a:prstGeom>
          <a:solidFill>
            <a:srgbClr val="C0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latin typeface="Helvetica" pitchFamily="2" charset="0"/>
            </a:endParaRPr>
          </a:p>
        </p:txBody>
      </p:sp>
      <p:pic>
        <p:nvPicPr>
          <p:cNvPr id="3" name="Picture 2" descr="A diagram of different types of shapes&#10;&#10;AI-generated content may be incorrect.">
            <a:extLst>
              <a:ext uri="{FF2B5EF4-FFF2-40B4-BE49-F238E27FC236}">
                <a16:creationId xmlns:a16="http://schemas.microsoft.com/office/drawing/2014/main" id="{1CD25E7F-0695-745E-80C0-E5B909519911}"/>
              </a:ext>
            </a:extLst>
          </p:cNvPr>
          <p:cNvPicPr>
            <a:picLocks noChangeAspect="1"/>
          </p:cNvPicPr>
          <p:nvPr/>
        </p:nvPicPr>
        <p:blipFill>
          <a:blip r:embed="rId7">
            <a:extLst>
              <a:ext uri="{28A0092B-C50C-407E-A947-70E740481C1C}">
                <a14:useLocalDpi xmlns:a14="http://schemas.microsoft.com/office/drawing/2010/main" val="0"/>
              </a:ext>
            </a:extLst>
          </a:blip>
          <a:srcRect t="31435" r="42217" b="25610"/>
          <a:stretch>
            <a:fillRect/>
          </a:stretch>
        </p:blipFill>
        <p:spPr>
          <a:xfrm>
            <a:off x="4325592" y="3999326"/>
            <a:ext cx="3540816" cy="1477994"/>
          </a:xfrm>
          <a:prstGeom prst="rect">
            <a:avLst/>
          </a:prstGeom>
        </p:spPr>
      </p:pic>
    </p:spTree>
    <p:extLst>
      <p:ext uri="{BB962C8B-B14F-4D97-AF65-F5344CB8AC3E}">
        <p14:creationId xmlns:p14="http://schemas.microsoft.com/office/powerpoint/2010/main" val="70954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blinds(horizontal)">
                                      <p:cBhvr>
                                        <p:cTn id="10" dur="500"/>
                                        <p:tgtEl>
                                          <p:spTgt spid="1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blinds(horizontal)">
                                      <p:cBhvr>
                                        <p:cTn id="13" dur="500"/>
                                        <p:tgtEl>
                                          <p:spTgt spid="13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blinds(horizontal)">
                                      <p:cBhvr>
                                        <p:cTn id="16" dur="500"/>
                                        <p:tgtEl>
                                          <p:spTgt spid="12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blinds(horizontal)">
                                      <p:cBhvr>
                                        <p:cTn id="21" dur="500"/>
                                        <p:tgtEl>
                                          <p:spTgt spid="137"/>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blinds(horizontal)">
                                      <p:cBhvr>
                                        <p:cTn id="29" dur="500"/>
                                        <p:tgtEl>
                                          <p:spTgt spid="6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linds(horizontal)">
                                      <p:cBhvr>
                                        <p:cTn id="35" dur="500"/>
                                        <p:tgtEl>
                                          <p:spTgt spid="5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blinds(horizontal)">
                                      <p:cBhvr>
                                        <p:cTn id="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5" grpId="0" animBg="1"/>
      <p:bldP spid="129" grpId="0"/>
      <p:bldP spid="131" grpId="0"/>
      <p:bldP spid="134" grpId="0"/>
      <p:bldP spid="137" grpId="0"/>
      <p:bldP spid="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6384C-FE60-73E2-28B2-B9503E32B61E}"/>
            </a:ext>
          </a:extLst>
        </p:cNvPr>
        <p:cNvGrpSpPr/>
        <p:nvPr/>
      </p:nvGrpSpPr>
      <p:grpSpPr>
        <a:xfrm>
          <a:off x="0" y="0"/>
          <a:ext cx="0" cy="0"/>
          <a:chOff x="0" y="0"/>
          <a:chExt cx="0" cy="0"/>
        </a:xfrm>
      </p:grpSpPr>
      <p:pic>
        <p:nvPicPr>
          <p:cNvPr id="9" name="Picture 8" descr="A graph of calibrated parabola&#10;&#10;AI-generated content may be incorrect.">
            <a:extLst>
              <a:ext uri="{FF2B5EF4-FFF2-40B4-BE49-F238E27FC236}">
                <a16:creationId xmlns:a16="http://schemas.microsoft.com/office/drawing/2014/main" id="{21BAF640-A76E-B879-EFAB-92FBFDCC9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270" y="2159958"/>
            <a:ext cx="4884608" cy="3677177"/>
          </a:xfrm>
          <a:prstGeom prst="rect">
            <a:avLst/>
          </a:prstGeom>
        </p:spPr>
      </p:pic>
      <p:sp>
        <p:nvSpPr>
          <p:cNvPr id="10" name="Rectangle 9">
            <a:extLst>
              <a:ext uri="{FF2B5EF4-FFF2-40B4-BE49-F238E27FC236}">
                <a16:creationId xmlns:a16="http://schemas.microsoft.com/office/drawing/2014/main" id="{462A1C51-8533-D8B9-AEE9-DAB6C6DBCC2A}"/>
              </a:ext>
            </a:extLst>
          </p:cNvPr>
          <p:cNvSpPr/>
          <p:nvPr/>
        </p:nvSpPr>
        <p:spPr>
          <a:xfrm>
            <a:off x="7661189" y="2327664"/>
            <a:ext cx="753762" cy="315180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a test&#10;&#10;AI-generated content may be incorrect.">
            <a:extLst>
              <a:ext uri="{FF2B5EF4-FFF2-40B4-BE49-F238E27FC236}">
                <a16:creationId xmlns:a16="http://schemas.microsoft.com/office/drawing/2014/main" id="{27D4B093-C9E4-8898-EC7D-4763139F7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549" y="2006405"/>
            <a:ext cx="5003114" cy="3790958"/>
          </a:xfrm>
          <a:prstGeom prst="rect">
            <a:avLst/>
          </a:prstGeom>
        </p:spPr>
      </p:pic>
      <p:sp>
        <p:nvSpPr>
          <p:cNvPr id="2" name="Text Placeholder 1">
            <a:extLst>
              <a:ext uri="{FF2B5EF4-FFF2-40B4-BE49-F238E27FC236}">
                <a16:creationId xmlns:a16="http://schemas.microsoft.com/office/drawing/2014/main" id="{776DB4D8-5E75-1037-5848-4188130DBE3B}"/>
              </a:ext>
            </a:extLst>
          </p:cNvPr>
          <p:cNvSpPr>
            <a:spLocks noGrp="1"/>
          </p:cNvSpPr>
          <p:nvPr>
            <p:ph type="body" sz="quarter" idx="10"/>
          </p:nvPr>
        </p:nvSpPr>
        <p:spPr/>
        <p:txBody>
          <a:bodyPr>
            <a:normAutofit/>
          </a:bodyPr>
          <a:lstStyle/>
          <a:p>
            <a:r>
              <a:rPr lang="en-US" altLang="zh-CN" sz="1100" dirty="0">
                <a:latin typeface="Times New Roman" panose="02020603050405020304" pitchFamily="18" charset="0"/>
                <a:cs typeface="Times New Roman" panose="02020603050405020304" pitchFamily="18" charset="0"/>
              </a:rPr>
              <a:t>[1]</a:t>
            </a:r>
            <a:r>
              <a:rPr lang="zh-CN" altLang="en-US" sz="11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Byrd</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et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al</a:t>
            </a:r>
            <a:r>
              <a:rPr lang="en-US" sz="1100" dirty="0">
                <a:latin typeface="Times New Roman" panose="02020603050405020304" pitchFamily="18" charset="0"/>
                <a:cs typeface="Times New Roman" panose="02020603050405020304" pitchFamily="18" charset="0"/>
              </a:rPr>
              <a:t>.</a:t>
            </a:r>
            <a:r>
              <a:rPr lang="en-US" altLang="zh-CN" sz="1100" dirty="0">
                <a:latin typeface="Times New Roman" panose="02020603050405020304" pitchFamily="18" charset="0"/>
                <a:cs typeface="Times New Roman" panose="02020603050405020304" pitchFamily="18" charset="0"/>
              </a:rPr>
              <a:t>,</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SIAM Journal on Scientific and Statistical Computing</a:t>
            </a:r>
            <a:r>
              <a:rPr lang="en-US" altLang="zh-CN"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1995.</a:t>
            </a:r>
            <a:r>
              <a:rPr lang="en-US" sz="1100" dirty="0">
                <a:latin typeface="Times New Roman" panose="02020603050405020304" pitchFamily="18" charset="0"/>
                <a:cs typeface="Times New Roman" panose="02020603050405020304" pitchFamily="18" charset="0"/>
              </a:rPr>
              <a:t>16 (5): 1190-1208.</a:t>
            </a:r>
          </a:p>
          <a:p>
            <a:r>
              <a:rPr lang="en-US" altLang="zh-CN" sz="1100" dirty="0">
                <a:latin typeface="Times New Roman" panose="02020603050405020304" pitchFamily="18" charset="0"/>
                <a:cs typeface="Times New Roman" panose="02020603050405020304" pitchFamily="18" charset="0"/>
              </a:rPr>
              <a:t>[2]</a:t>
            </a:r>
            <a:r>
              <a:rPr lang="zh-CN" altLang="en-US" sz="11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Hu, F., Niezgoda, S., </a:t>
            </a:r>
            <a:r>
              <a:rPr lang="en-US" altLang="zh-CN" sz="1100" dirty="0">
                <a:latin typeface="Times New Roman" panose="02020603050405020304" pitchFamily="18" charset="0"/>
                <a:cs typeface="Times New Roman" panose="02020603050405020304" pitchFamily="18" charset="0"/>
              </a:rPr>
              <a:t>Zha,</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R.,</a:t>
            </a:r>
            <a:r>
              <a:rPr lang="zh-CN" altLang="en-US" sz="11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Xue, T., &amp; Cao, J., </a:t>
            </a:r>
            <a:r>
              <a:rPr lang="en-US" altLang="zh-CN" sz="1100" dirty="0">
                <a:latin typeface="Times New Roman" panose="02020603050405020304" pitchFamily="18" charset="0"/>
                <a:cs typeface="Times New Roman" panose="02020603050405020304" pitchFamily="18" charset="0"/>
              </a:rPr>
              <a:t>to</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be</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submitted</a:t>
            </a:r>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pic>
        <p:nvPicPr>
          <p:cNvPr id="8" name="Picture 7" descr="A graph with a line and a point&#10;&#10;Description automatically generated">
            <a:extLst>
              <a:ext uri="{FF2B5EF4-FFF2-40B4-BE49-F238E27FC236}">
                <a16:creationId xmlns:a16="http://schemas.microsoft.com/office/drawing/2014/main" id="{7D8B3584-0F0E-5FE1-9982-7DFFBBE2E8A6}"/>
              </a:ext>
            </a:extLst>
          </p:cNvPr>
          <p:cNvPicPr>
            <a:picLocks noChangeAspect="1"/>
          </p:cNvPicPr>
          <p:nvPr/>
        </p:nvPicPr>
        <p:blipFill>
          <a:blip r:embed="rId5"/>
          <a:stretch>
            <a:fillRect/>
          </a:stretch>
        </p:blipFill>
        <p:spPr>
          <a:xfrm>
            <a:off x="989297" y="2263946"/>
            <a:ext cx="4413849" cy="321551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FDD8D0-AC24-5273-36C3-B3F580EA9580}"/>
                  </a:ext>
                </a:extLst>
              </p:cNvPr>
              <p:cNvSpPr txBox="1"/>
              <p:nvPr/>
            </p:nvSpPr>
            <p:spPr>
              <a:xfrm>
                <a:off x="6921973" y="274847"/>
                <a:ext cx="4925394" cy="504433"/>
              </a:xfrm>
              <a:prstGeom prst="rect">
                <a:avLst/>
              </a:prstGeom>
              <a:noFill/>
            </p:spPr>
            <p:txBody>
              <a:bodyPr wrap="square">
                <a:spAutoFit/>
              </a:bodyPr>
              <a:lstStyle/>
              <a:p>
                <a:pPr>
                  <a:lnSpc>
                    <a:spcPct val="150000"/>
                  </a:lnSpc>
                </a:pPr>
                <a14:m>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rPr>
                        </m:ctrlPr>
                      </m:sSubPr>
                      <m:e>
                        <m:r>
                          <m:rPr>
                            <m:sty m:val="p"/>
                          </m:rPr>
                          <a:rPr lang="en-US" sz="1800">
                            <a:effectLst/>
                            <a:latin typeface="Cambria Math" panose="02040503050406030204" pitchFamily="18" charset="0"/>
                            <a:ea typeface="Times New Roman" panose="02020603050405020304" pitchFamily="18" charset="0"/>
                          </a:rPr>
                          <m:t>min</m:t>
                        </m:r>
                      </m:e>
                      <m:sub>
                        <m:r>
                          <a:rPr lang="en-US" sz="1800" b="1" i="1">
                            <a:effectLst/>
                            <a:latin typeface="Cambria Math" panose="02040503050406030204" pitchFamily="18" charset="0"/>
                            <a:ea typeface="Times New Roman" panose="02020603050405020304" pitchFamily="18" charset="0"/>
                          </a:rPr>
                          <m:t>𝒂</m:t>
                        </m:r>
                        <m:r>
                          <a:rPr lang="en-US" sz="1800" b="1" i="1">
                            <a:effectLst/>
                            <a:latin typeface="Cambria Math" panose="02040503050406030204" pitchFamily="18" charset="0"/>
                            <a:ea typeface="Times New Roman" panose="02020603050405020304" pitchFamily="18" charset="0"/>
                          </a:rPr>
                          <m:t>∈</m:t>
                        </m:r>
                        <m:sSup>
                          <m:sSupPr>
                            <m:ctrlPr>
                              <a:rPr lang="en-US" sz="1800" b="1" i="1">
                                <a:effectLst/>
                                <a:latin typeface="Cambria Math" panose="02040503050406030204" pitchFamily="18" charset="0"/>
                                <a:ea typeface="Times New Roman" panose="02020603050405020304" pitchFamily="18" charset="0"/>
                              </a:rPr>
                            </m:ctrlPr>
                          </m:sSupPr>
                          <m:e>
                            <m:r>
                              <a:rPr lang="en-US" sz="1800" b="1" i="1">
                                <a:effectLst/>
                                <a:latin typeface="Cambria Math" panose="02040503050406030204" pitchFamily="18" charset="0"/>
                                <a:ea typeface="Times New Roman" panose="02020603050405020304" pitchFamily="18" charset="0"/>
                              </a:rPr>
                              <m:t>ℝ</m:t>
                            </m:r>
                          </m:e>
                          <m:sup>
                            <m:r>
                              <a:rPr lang="en-US" sz="1800" i="1">
                                <a:effectLst/>
                                <a:latin typeface="Cambria Math" panose="02040503050406030204" pitchFamily="18" charset="0"/>
                                <a:ea typeface="Times New Roman" panose="02020603050405020304" pitchFamily="18" charset="0"/>
                              </a:rPr>
                              <m:t>𝑀</m:t>
                            </m:r>
                          </m:sup>
                        </m:sSup>
                      </m:sub>
                    </m:sSub>
                    <m:acc>
                      <m:accPr>
                        <m:chr m:val="̂"/>
                        <m:ctrlPr>
                          <a:rPr lang="en-US" sz="1800" i="1">
                            <a:effectLst/>
                            <a:latin typeface="Cambria Math" panose="02040503050406030204" pitchFamily="18" charset="0"/>
                            <a:ea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rPr>
                          <m:t>𝑂</m:t>
                        </m:r>
                      </m:e>
                    </m:acc>
                    <m:d>
                      <m:dPr>
                        <m:ctrlPr>
                          <a:rPr lang="en-US" sz="1800" i="1">
                            <a:effectLst/>
                            <a:latin typeface="Cambria Math" panose="02040503050406030204" pitchFamily="18" charset="0"/>
                            <a:ea typeface="Times New Roman" panose="02020603050405020304" pitchFamily="18" charset="0"/>
                          </a:rPr>
                        </m:ctrlPr>
                      </m:dPr>
                      <m:e>
                        <m:r>
                          <a:rPr lang="en-US" sz="1800" b="1" i="1" smtClean="0">
                            <a:effectLst/>
                            <a:latin typeface="Cambria Math" panose="02040503050406030204" pitchFamily="18" charset="0"/>
                            <a:ea typeface="Cambria Math" panose="02040503050406030204" pitchFamily="18" charset="0"/>
                          </a:rPr>
                          <m:t>𝜶</m:t>
                        </m:r>
                        <m:r>
                          <m:rPr>
                            <m:nor/>
                          </m:rPr>
                          <a:rPr lang="en-US">
                            <a:latin typeface="Cambria Math" panose="02040503050406030204" pitchFamily="18" charset="0"/>
                            <a:ea typeface="Cambria Math" panose="02040503050406030204" pitchFamily="18" charset="0"/>
                          </a:rPr>
                          <m:t>⊙</m:t>
                        </m:r>
                        <m:r>
                          <a:rPr lang="en-US" sz="1800" b="1" i="1">
                            <a:effectLst/>
                            <a:latin typeface="Cambria Math" panose="02040503050406030204" pitchFamily="18" charset="0"/>
                            <a:ea typeface="Times New Roman" panose="02020603050405020304" pitchFamily="18" charset="0"/>
                          </a:rPr>
                          <m:t>𝒙</m:t>
                        </m:r>
                        <m:r>
                          <a:rPr lang="en-US" sz="1800" i="1" kern="1200">
                            <a:solidFill>
                              <a:srgbClr val="000000"/>
                            </a:solidFill>
                            <a:effectLst/>
                            <a:latin typeface="Cambria Math" panose="02040503050406030204" pitchFamily="18" charset="0"/>
                            <a:ea typeface="Times New Roman" panose="02020603050405020304" pitchFamily="18" charset="0"/>
                          </a:rPr>
                          <m:t> </m:t>
                        </m:r>
                      </m:e>
                    </m:d>
                  </m:oMath>
                </a14:m>
                <a:r>
                  <a:rPr lang="en-US" sz="1800" dirty="0">
                    <a:effectLst/>
                    <a:latin typeface="Times New Roman" panose="02020603050405020304" pitchFamily="18" charset="0"/>
                    <a:ea typeface="Times New Roman" panose="02020603050405020304" pitchFamily="18" charset="0"/>
                  </a:rPr>
                  <a:t> </a:t>
                </a:r>
                <a:r>
                  <a:rPr lang="zh-CN" altLang="en-US" sz="1800" dirty="0">
                    <a:effectLst/>
                    <a:latin typeface="Times New Roman" panose="02020603050405020304" pitchFamily="18" charset="0"/>
                    <a:ea typeface="Times New Roman" panose="02020603050405020304" pitchFamily="18" charset="0"/>
                  </a:rPr>
                  <a:t> </a:t>
                </a:r>
                <a14:m>
                  <m:oMath xmlns:m="http://schemas.openxmlformats.org/officeDocument/2006/math">
                    <m:r>
                      <m:rPr>
                        <m:sty m:val="p"/>
                      </m:rPr>
                      <a:rPr lang="en-US" sz="1800" kern="0">
                        <a:effectLst/>
                        <a:latin typeface="Cambria Math" panose="02040503050406030204" pitchFamily="18" charset="0"/>
                        <a:ea typeface="Times New Roman" panose="02020603050405020304" pitchFamily="18" charset="0"/>
                        <a:cs typeface="Times New Roman" panose="02020603050405020304" pitchFamily="18" charset="0"/>
                      </a:rPr>
                      <m:t>s</m:t>
                    </m:r>
                    <m:r>
                      <a:rPr lang="en-US"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kern="0">
                        <a:effectLst/>
                        <a:latin typeface="Cambria Math" panose="02040503050406030204" pitchFamily="18" charset="0"/>
                        <a:ea typeface="Times New Roman" panose="02020603050405020304" pitchFamily="18" charset="0"/>
                        <a:cs typeface="Times New Roman" panose="02020603050405020304" pitchFamily="18" charset="0"/>
                      </a:rPr>
                      <m:t>t</m:t>
                    </m:r>
                    <m:r>
                      <a:rPr lang="en-US"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1" i="1" kern="0">
                        <a:effectLst/>
                        <a:latin typeface="Cambria Math" panose="02040503050406030204" pitchFamily="18" charset="0"/>
                        <a:ea typeface="Times New Roman" panose="02020603050405020304" pitchFamily="18" charset="0"/>
                        <a:cs typeface="Times New Roman" panose="02020603050405020304" pitchFamily="18" charset="0"/>
                      </a:rPr>
                      <m:t>𝑹</m:t>
                    </m:r>
                    <m:d>
                      <m:dPr>
                        <m:ctrlPr>
                          <a:rPr lang="en-US" i="1">
                            <a:effectLst/>
                            <a:latin typeface="Cambria Math" panose="02040503050406030204" pitchFamily="18" charset="0"/>
                          </a:rPr>
                        </m:ctrlPr>
                      </m:dPr>
                      <m:e>
                        <m:r>
                          <a:rPr lang="en-US" sz="1800" b="1" i="1" kern="0">
                            <a:effectLst/>
                            <a:latin typeface="Cambria Math" panose="02040503050406030204" pitchFamily="18" charset="0"/>
                            <a:ea typeface="Times New Roman" panose="02020603050405020304" pitchFamily="18" charset="0"/>
                            <a:cs typeface="Times New Roman" panose="02020603050405020304" pitchFamily="18" charset="0"/>
                          </a:rPr>
                          <m:t>𝑼</m:t>
                        </m:r>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kern="0">
                            <a:effectLst/>
                            <a:latin typeface="Cambria Math" panose="02040503050406030204" pitchFamily="18" charset="0"/>
                            <a:ea typeface="Times New Roman" panose="02020603050405020304" pitchFamily="18" charset="0"/>
                            <a:cs typeface="Times New Roman" panose="02020603050405020304" pitchFamily="18" charset="0"/>
                          </a:rPr>
                          <m:t>𝜽</m:t>
                        </m:r>
                      </m:e>
                    </m:d>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effectLst/>
                  </a:rPr>
                  <a:t> </a:t>
                </a:r>
                <a:endParaRPr lang="en-US" dirty="0"/>
              </a:p>
            </p:txBody>
          </p:sp>
        </mc:Choice>
        <mc:Fallback xmlns="">
          <p:sp>
            <p:nvSpPr>
              <p:cNvPr id="12" name="TextBox 11">
                <a:extLst>
                  <a:ext uri="{FF2B5EF4-FFF2-40B4-BE49-F238E27FC236}">
                    <a16:creationId xmlns:a16="http://schemas.microsoft.com/office/drawing/2014/main" id="{15FDD8D0-AC24-5273-36C3-B3F580EA9580}"/>
                  </a:ext>
                </a:extLst>
              </p:cNvPr>
              <p:cNvSpPr txBox="1">
                <a:spLocks noRot="1" noChangeAspect="1" noMove="1" noResize="1" noEditPoints="1" noAdjustHandles="1" noChangeArrowheads="1" noChangeShapeType="1" noTextEdit="1"/>
              </p:cNvSpPr>
              <p:nvPr/>
            </p:nvSpPr>
            <p:spPr>
              <a:xfrm>
                <a:off x="6921973" y="274847"/>
                <a:ext cx="4925394" cy="504433"/>
              </a:xfrm>
              <a:prstGeom prst="rect">
                <a:avLst/>
              </a:prstGeom>
              <a:blipFill>
                <a:blip r:embed="rId6"/>
                <a:stretch>
                  <a:fillRect b="-9756"/>
                </a:stretch>
              </a:blipFill>
            </p:spPr>
            <p:txBody>
              <a:bodyPr/>
              <a:lstStyle/>
              <a:p>
                <a:r>
                  <a:rPr lang="en-US">
                    <a:noFill/>
                  </a:rPr>
                  <a:t> </a:t>
                </a:r>
              </a:p>
            </p:txBody>
          </p:sp>
        </mc:Fallback>
      </mc:AlternateContent>
      <p:grpSp>
        <p:nvGrpSpPr>
          <p:cNvPr id="13" name="组合 30">
            <a:extLst>
              <a:ext uri="{FF2B5EF4-FFF2-40B4-BE49-F238E27FC236}">
                <a16:creationId xmlns:a16="http://schemas.microsoft.com/office/drawing/2014/main" id="{F63E0FD7-0F00-A9E0-693B-AE91D841C296}"/>
              </a:ext>
            </a:extLst>
          </p:cNvPr>
          <p:cNvGrpSpPr/>
          <p:nvPr/>
        </p:nvGrpSpPr>
        <p:grpSpPr>
          <a:xfrm>
            <a:off x="86600" y="184591"/>
            <a:ext cx="328891" cy="466672"/>
            <a:chOff x="199304" y="53446"/>
            <a:chExt cx="328891" cy="466672"/>
          </a:xfrm>
        </p:grpSpPr>
        <p:sp>
          <p:nvSpPr>
            <p:cNvPr id="14" name="Freeform 5">
              <a:extLst>
                <a:ext uri="{FF2B5EF4-FFF2-40B4-BE49-F238E27FC236}">
                  <a16:creationId xmlns:a16="http://schemas.microsoft.com/office/drawing/2014/main" id="{1C62D0FC-F4A3-A78F-E751-09DB51875C8A}"/>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5" name="Freeform 14">
              <a:extLst>
                <a:ext uri="{FF2B5EF4-FFF2-40B4-BE49-F238E27FC236}">
                  <a16:creationId xmlns:a16="http://schemas.microsoft.com/office/drawing/2014/main" id="{95C7F6B2-B1A0-FD91-6656-0A9FFA58B96F}"/>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6" name="Freeform 7">
              <a:extLst>
                <a:ext uri="{FF2B5EF4-FFF2-40B4-BE49-F238E27FC236}">
                  <a16:creationId xmlns:a16="http://schemas.microsoft.com/office/drawing/2014/main" id="{6694C3B6-405F-571D-EB8D-8CD4FB0F18BA}"/>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7" name="矩形 3">
            <a:extLst>
              <a:ext uri="{FF2B5EF4-FFF2-40B4-BE49-F238E27FC236}">
                <a16:creationId xmlns:a16="http://schemas.microsoft.com/office/drawing/2014/main" id="{44A99AEF-59BA-81DA-F266-364F22041FA4}"/>
              </a:ext>
            </a:extLst>
          </p:cNvPr>
          <p:cNvSpPr>
            <a:spLocks noChangeArrowheads="1"/>
          </p:cNvSpPr>
          <p:nvPr/>
        </p:nvSpPr>
        <p:spPr bwMode="auto">
          <a:xfrm>
            <a:off x="491466" y="21176"/>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Case</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study:</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GB</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results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5A0DCA6-D96E-845E-B2BE-72AE10F870B8}"/>
                  </a:ext>
                </a:extLst>
              </p:cNvPr>
              <p:cNvSpPr txBox="1"/>
              <p:nvPr/>
            </p:nvSpPr>
            <p:spPr>
              <a:xfrm>
                <a:off x="6921973" y="833422"/>
                <a:ext cx="5011994" cy="1102353"/>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rPr>
                        </m:ctrlPr>
                      </m:sSubPr>
                      <m:e>
                        <m:acc>
                          <m:accPr>
                            <m:chr m:val="̂"/>
                            <m:ctrlPr>
                              <a:rPr lang="en-US" sz="1800" i="1">
                                <a:effectLst/>
                                <a:latin typeface="Cambria Math" panose="02040503050406030204" pitchFamily="18" charset="0"/>
                                <a:ea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rPr>
                              <m:t>𝑂</m:t>
                            </m:r>
                          </m:e>
                        </m:acc>
                      </m:e>
                      <m:sub>
                        <m:r>
                          <a:rPr lang="en-US" sz="1800" i="1">
                            <a:effectLst/>
                            <a:latin typeface="Cambria Math" panose="02040503050406030204" pitchFamily="18" charset="0"/>
                            <a:ea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rPr>
                      <m:t>𝜽</m:t>
                    </m:r>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acc>
                          <m:accPr>
                            <m:chr m:val="̂"/>
                            <m:ctrlPr>
                              <a:rPr lang="en-US" sz="1800" i="1">
                                <a:effectLst/>
                                <a:latin typeface="Cambria Math" panose="02040503050406030204" pitchFamily="18" charset="0"/>
                                <a:ea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rPr>
                              <m:t>𝑂</m:t>
                            </m:r>
                          </m:e>
                        </m:acc>
                      </m:e>
                      <m:sub>
                        <m:r>
                          <a:rPr lang="en-US" sz="1800" i="1">
                            <a:effectLst/>
                            <a:latin typeface="Cambria Math" panose="02040503050406030204" pitchFamily="18" charset="0"/>
                            <a:ea typeface="Times New Roman" panose="02020603050405020304" pitchFamily="18" charset="0"/>
                          </a:rPr>
                          <m:t>1</m:t>
                        </m:r>
                      </m:sub>
                    </m:sSub>
                    <m:d>
                      <m:dPr>
                        <m:ctrlPr>
                          <a:rPr lang="en-US" sz="1800" i="1">
                            <a:effectLst/>
                            <a:latin typeface="Cambria Math" panose="02040503050406030204" pitchFamily="18" charset="0"/>
                            <a:ea typeface="Times New Roman" panose="02020603050405020304" pitchFamily="18" charset="0"/>
                          </a:rPr>
                        </m:ctrlPr>
                      </m:dPr>
                      <m:e>
                        <m:r>
                          <a:rPr lang="en-US" b="1" i="1">
                            <a:latin typeface="Cambria Math" panose="02040503050406030204" pitchFamily="18" charset="0"/>
                            <a:ea typeface="Cambria Math" panose="02040503050406030204" pitchFamily="18" charset="0"/>
                          </a:rPr>
                          <m:t>𝜶</m:t>
                        </m:r>
                        <m:r>
                          <m:rPr>
                            <m:nor/>
                          </m:rPr>
                          <a:rPr lang="en-US">
                            <a:latin typeface="Cambria Math" panose="02040503050406030204" pitchFamily="18" charset="0"/>
                            <a:ea typeface="Cambria Math" panose="02040503050406030204" pitchFamily="18" charset="0"/>
                          </a:rPr>
                          <m:t>⊙</m:t>
                        </m:r>
                        <m:r>
                          <a:rPr lang="en-US" sz="1800" b="1" i="1">
                            <a:effectLst/>
                            <a:latin typeface="Cambria Math" panose="02040503050406030204" pitchFamily="18" charset="0"/>
                            <a:ea typeface="Times New Roman" panose="02020603050405020304" pitchFamily="18" charset="0"/>
                          </a:rPr>
                          <m:t>𝒙</m:t>
                        </m:r>
                      </m:e>
                    </m:d>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𝑤</m:t>
                        </m:r>
                      </m:e>
                      <m:sub>
                        <m:r>
                          <a:rPr lang="en-US" sz="1800" i="1">
                            <a:effectLst/>
                            <a:latin typeface="Cambria Math" panose="02040503050406030204" pitchFamily="18" charset="0"/>
                            <a:ea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nary>
                          <m:naryPr>
                            <m:chr m:val="∑"/>
                            <m:limLoc m:val="undOvr"/>
                            <m:ctrlPr>
                              <a:rPr lang="en-US" sz="1800" i="1">
                                <a:effectLst/>
                                <a:latin typeface="Cambria Math" panose="02040503050406030204" pitchFamily="18" charset="0"/>
                                <a:ea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rPr>
                              <m:t>𝑖</m:t>
                            </m:r>
                            <m:r>
                              <a:rPr lang="en-US" sz="1800" i="1">
                                <a:effectLst/>
                                <a:latin typeface="Cambria Math" panose="02040503050406030204" pitchFamily="18" charset="0"/>
                                <a:ea typeface="Times New Roman" panose="02020603050405020304" pitchFamily="18" charset="0"/>
                              </a:rPr>
                              <m:t>=1</m:t>
                            </m:r>
                          </m:sub>
                          <m:sup>
                            <m:r>
                              <a:rPr lang="en-US" sz="1800" i="1">
                                <a:effectLst/>
                                <a:latin typeface="Cambria Math" panose="02040503050406030204" pitchFamily="18" charset="0"/>
                                <a:ea typeface="Times New Roman" panose="02020603050405020304" pitchFamily="18" charset="0"/>
                              </a:rPr>
                              <m:t>𝑁</m:t>
                            </m:r>
                          </m:sup>
                          <m:e>
                            <m:r>
                              <a:rPr lang="en-US" sz="1800" i="1">
                                <a:effectLst/>
                                <a:latin typeface="Cambria Math" panose="02040503050406030204" pitchFamily="18" charset="0"/>
                                <a:ea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𝑦</m:t>
                                    </m:r>
                                  </m:e>
                                  <m:sub>
                                    <m:r>
                                      <a:rPr lang="en-US" sz="1800" i="1">
                                        <a:effectLst/>
                                        <a:latin typeface="Cambria Math" panose="02040503050406030204" pitchFamily="18" charset="0"/>
                                        <a:ea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𝑓</m:t>
                                    </m:r>
                                  </m:e>
                                  <m:sub>
                                    <m:r>
                                      <a:rPr lang="en-US" sz="1800" i="1">
                                        <a:effectLst/>
                                        <a:latin typeface="Cambria Math" panose="02040503050406030204" pitchFamily="18" charset="0"/>
                                        <a:ea typeface="Times New Roman" panose="02020603050405020304" pitchFamily="18" charset="0"/>
                                      </a:rPr>
                                      <m:t>𝑠𝑖𝑚</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rPr>
                                  <m:t>(</m:t>
                                </m:r>
                                <m:r>
                                  <a:rPr lang="en-US" b="1" i="1">
                                    <a:latin typeface="Cambria Math" panose="02040503050406030204" pitchFamily="18" charset="0"/>
                                    <a:ea typeface="Cambria Math" panose="02040503050406030204" pitchFamily="18" charset="0"/>
                                  </a:rPr>
                                  <m:t>𝜶</m:t>
                                </m:r>
                                <m:r>
                                  <m:rPr>
                                    <m:nor/>
                                  </m:rPr>
                                  <a:rPr lang="en-US">
                                    <a:latin typeface="Cambria Math" panose="02040503050406030204" pitchFamily="18" charset="0"/>
                                    <a:ea typeface="Cambria Math" panose="02040503050406030204" pitchFamily="18" charset="0"/>
                                  </a:rPr>
                                  <m:t>⊙</m:t>
                                </m:r>
                                <m:r>
                                  <a:rPr lang="en-US" sz="1800" b="1" i="1">
                                    <a:effectLst/>
                                    <a:latin typeface="Cambria Math" panose="02040503050406030204" pitchFamily="18" charset="0"/>
                                    <a:ea typeface="Times New Roman" panose="02020603050405020304" pitchFamily="18" charset="0"/>
                                  </a:rPr>
                                  <m:t>𝒙</m:t>
                                </m:r>
                                <m:r>
                                  <a:rPr lang="en-US" sz="1800" i="1">
                                    <a:effectLst/>
                                    <a:latin typeface="Cambria Math" panose="02040503050406030204" pitchFamily="18" charset="0"/>
                                    <a:ea typeface="Times New Roman" panose="02020603050405020304" pitchFamily="18" charset="0"/>
                                  </a:rPr>
                                  <m:t>))</m:t>
                                </m:r>
                              </m:e>
                              <m:sup>
                                <m:r>
                                  <a:rPr lang="en-US" sz="1800" i="1">
                                    <a:effectLst/>
                                    <a:latin typeface="Cambria Math" panose="02040503050406030204" pitchFamily="18" charset="0"/>
                                    <a:ea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rPr>
                              <m:t>]</m:t>
                            </m:r>
                          </m:e>
                        </m:nary>
                      </m:num>
                      <m:den>
                        <m:nary>
                          <m:naryPr>
                            <m:chr m:val="∑"/>
                            <m:limLoc m:val="undOvr"/>
                            <m:ctrlPr>
                              <a:rPr lang="en-US" sz="1800" i="1">
                                <a:effectLst/>
                                <a:latin typeface="Cambria Math" panose="02040503050406030204" pitchFamily="18" charset="0"/>
                                <a:ea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rPr>
                              <m:t>𝑖</m:t>
                            </m:r>
                            <m:r>
                              <a:rPr lang="en-US" sz="1800" i="1">
                                <a:effectLst/>
                                <a:latin typeface="Cambria Math" panose="02040503050406030204" pitchFamily="18" charset="0"/>
                                <a:ea typeface="Times New Roman" panose="02020603050405020304" pitchFamily="18" charset="0"/>
                              </a:rPr>
                              <m:t>=1</m:t>
                            </m:r>
                          </m:sub>
                          <m:sup>
                            <m:r>
                              <a:rPr lang="en-US" sz="1800" i="1">
                                <a:effectLst/>
                                <a:latin typeface="Cambria Math" panose="02040503050406030204" pitchFamily="18" charset="0"/>
                                <a:ea typeface="Times New Roman" panose="02020603050405020304" pitchFamily="18" charset="0"/>
                              </a:rPr>
                              <m:t>𝑁</m:t>
                            </m:r>
                          </m:sup>
                          <m:e>
                            <m:r>
                              <a:rPr lang="en-US" sz="1800" i="1">
                                <a:effectLst/>
                                <a:latin typeface="Cambria Math" panose="02040503050406030204" pitchFamily="18" charset="0"/>
                                <a:ea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rPr>
                                </m:ctrlPr>
                              </m:sSupPr>
                              <m:e>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𝑦</m:t>
                                    </m:r>
                                  </m:e>
                                  <m:sub>
                                    <m:r>
                                      <a:rPr lang="en-US" sz="1800" i="1">
                                        <a:effectLst/>
                                        <a:latin typeface="Cambria Math" panose="02040503050406030204" pitchFamily="18" charset="0"/>
                                        <a:ea typeface="Times New Roman" panose="02020603050405020304" pitchFamily="18" charset="0"/>
                                      </a:rPr>
                                      <m:t>𝑖</m:t>
                                    </m:r>
                                  </m:sub>
                                </m:sSub>
                              </m:e>
                              <m:sup>
                                <m:r>
                                  <a:rPr lang="en-US" sz="1800" i="1">
                                    <a:effectLst/>
                                    <a:latin typeface="Cambria Math" panose="02040503050406030204" pitchFamily="18" charset="0"/>
                                    <a:ea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rPr>
                              <m:t>]</m:t>
                            </m:r>
                          </m:e>
                        </m:nary>
                      </m:den>
                    </m:f>
                  </m:oMath>
                </a14:m>
                <a:r>
                  <a:rPr lang="en-US" altLang="zh-CN" sz="1800" dirty="0">
                    <a:effectLst/>
                    <a:latin typeface="Times New Roman" panose="02020603050405020304" pitchFamily="18" charset="0"/>
                    <a:ea typeface="Times New Roman" panose="02020603050405020304" pitchFamily="18" charset="0"/>
                  </a:rPr>
                  <a:t>.</a:t>
                </a:r>
              </a:p>
              <a:p>
                <a14:m>
                  <m:oMath xmlns:m="http://schemas.openxmlformats.org/officeDocument/2006/math">
                    <m:f>
                      <m:fPr>
                        <m:ctrlPr>
                          <a:rPr lang="en-US" altLang="zh-CN" b="0" i="1" smtClean="0">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𝑂</m:t>
                            </m:r>
                          </m:e>
                        </m:acc>
                        <m:d>
                          <m:dPr>
                            <m:ctrlPr>
                              <a:rPr lang="en-US" i="1">
                                <a:latin typeface="Cambria Math" panose="02040503050406030204" pitchFamily="18" charset="0"/>
                              </a:rPr>
                            </m:ctrlPr>
                          </m:dPr>
                          <m:e>
                            <m:r>
                              <a:rPr lang="en-US" b="1" i="1">
                                <a:latin typeface="Cambria Math" panose="02040503050406030204" pitchFamily="18" charset="0"/>
                              </a:rPr>
                              <m:t>𝒂</m:t>
                            </m:r>
                            <m:r>
                              <m:rPr>
                                <m:nor/>
                              </m:rPr>
                              <a:rPr lang="en-US">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 </m:t>
                            </m:r>
                          </m:e>
                        </m:d>
                      </m:num>
                      <m:den>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rPr>
                              <m:t>𝑖</m:t>
                            </m:r>
                          </m:sub>
                        </m:sSub>
                      </m:den>
                    </m:f>
                  </m:oMath>
                </a14:m>
                <a:r>
                  <a:rPr lang="zh-CN" altLang="en-US" sz="1800" dirty="0">
                    <a:effectLst/>
                    <a:latin typeface="Times New Roman" panose="02020603050405020304" pitchFamily="18" charset="0"/>
                    <a:ea typeface="Times New Roman" panose="02020603050405020304" pitchFamily="18" charset="0"/>
                  </a:rPr>
                  <a:t>  </a:t>
                </a:r>
                <a:r>
                  <a:rPr lang="en-US" altLang="zh-CN" sz="1800" dirty="0">
                    <a:effectLst/>
                    <a:latin typeface="Times New Roman" panose="02020603050405020304" pitchFamily="18" charset="0"/>
                    <a:ea typeface="Times New Roman" panose="02020603050405020304" pitchFamily="18" charset="0"/>
                  </a:rPr>
                  <a:t>--</a:t>
                </a:r>
                <a:r>
                  <a:rPr lang="zh-CN" altLang="en-US" sz="1800" dirty="0">
                    <a:effectLst/>
                    <a:latin typeface="Times New Roman" panose="02020603050405020304" pitchFamily="18" charset="0"/>
                    <a:ea typeface="Times New Roman" panose="02020603050405020304" pitchFamily="18" charset="0"/>
                  </a:rPr>
                  <a:t> </a:t>
                </a:r>
                <a:r>
                  <a:rPr lang="en-US" altLang="zh-CN" sz="1800" dirty="0">
                    <a:effectLst/>
                    <a:latin typeface="Times New Roman" panose="02020603050405020304" pitchFamily="18" charset="0"/>
                    <a:ea typeface="Times New Roman" panose="02020603050405020304" pitchFamily="18" charset="0"/>
                  </a:rPr>
                  <a:t>verified.</a:t>
                </a:r>
                <a:endParaRPr lang="en-US" sz="1800" dirty="0">
                  <a:effectLst/>
                  <a:latin typeface="Times New Roman" panose="02020603050405020304" pitchFamily="18" charset="0"/>
                  <a:ea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25A0DCA6-D96E-845E-B2BE-72AE10F870B8}"/>
                  </a:ext>
                </a:extLst>
              </p:cNvPr>
              <p:cNvSpPr txBox="1">
                <a:spLocks noRot="1" noChangeAspect="1" noMove="1" noResize="1" noEditPoints="1" noAdjustHandles="1" noChangeArrowheads="1" noChangeShapeType="1" noTextEdit="1"/>
              </p:cNvSpPr>
              <p:nvPr/>
            </p:nvSpPr>
            <p:spPr>
              <a:xfrm>
                <a:off x="6921973" y="833422"/>
                <a:ext cx="5011994" cy="1102353"/>
              </a:xfrm>
              <a:prstGeom prst="rect">
                <a:avLst/>
              </a:prstGeom>
              <a:blipFill>
                <a:blip r:embed="rId7"/>
                <a:stretch>
                  <a:fillRect t="-2272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8CE117BA-E9B7-4F70-CB03-CB566A23E406}"/>
              </a:ext>
            </a:extLst>
          </p:cNvPr>
          <p:cNvSpPr txBox="1"/>
          <p:nvPr/>
        </p:nvSpPr>
        <p:spPr>
          <a:xfrm>
            <a:off x="415491" y="701380"/>
            <a:ext cx="4854538" cy="384721"/>
          </a:xfrm>
          <a:prstGeom prst="rect">
            <a:avLst/>
          </a:prstGeom>
          <a:noFill/>
        </p:spPr>
        <p:txBody>
          <a:bodyPr wrap="square">
            <a:spAutoFit/>
          </a:bodyPr>
          <a:lstStyle/>
          <a:p>
            <a:r>
              <a:rPr lang="en-US" altLang="zh-CN" sz="1900" i="1" u="sng" dirty="0">
                <a:latin typeface="Helvetica" pitchFamily="2" charset="0"/>
              </a:rPr>
              <a:t>Gradient-based</a:t>
            </a:r>
            <a:r>
              <a:rPr lang="zh-CN" altLang="en-US" sz="1900" i="1" u="sng" dirty="0">
                <a:latin typeface="Helvetica" pitchFamily="2" charset="0"/>
              </a:rPr>
              <a:t> </a:t>
            </a:r>
            <a:r>
              <a:rPr lang="en-US" altLang="zh-CN" sz="1900" i="1" u="sng" dirty="0">
                <a:latin typeface="Helvetica" pitchFamily="2" charset="0"/>
              </a:rPr>
              <a:t>Optimization</a:t>
            </a:r>
          </a:p>
        </p:txBody>
      </p:sp>
      <p:sp>
        <p:nvSpPr>
          <p:cNvPr id="28" name="TextBox 27">
            <a:extLst>
              <a:ext uri="{FF2B5EF4-FFF2-40B4-BE49-F238E27FC236}">
                <a16:creationId xmlns:a16="http://schemas.microsoft.com/office/drawing/2014/main" id="{9CE235CA-3FB1-02D5-56CC-ACC7DA8A96C8}"/>
              </a:ext>
            </a:extLst>
          </p:cNvPr>
          <p:cNvSpPr txBox="1"/>
          <p:nvPr/>
        </p:nvSpPr>
        <p:spPr>
          <a:xfrm>
            <a:off x="761442" y="1075031"/>
            <a:ext cx="6368963" cy="1188915"/>
          </a:xfrm>
          <a:prstGeom prst="rect">
            <a:avLst/>
          </a:prstGeom>
          <a:noFill/>
        </p:spPr>
        <p:txBody>
          <a:bodyPr wrap="square">
            <a:spAutoFit/>
          </a:bodyPr>
          <a:lstStyle/>
          <a:p>
            <a:pPr>
              <a:lnSpc>
                <a:spcPct val="130000"/>
              </a:lnSpc>
              <a:spcAft>
                <a:spcPts val="500"/>
              </a:spcAft>
            </a:pPr>
            <a:r>
              <a:rPr lang="en-US" altLang="zh-CN" b="1" dirty="0">
                <a:solidFill>
                  <a:srgbClr val="C00000"/>
                </a:solidFill>
                <a:latin typeface="Times New Roman" panose="02020603050405020304" pitchFamily="18" charset="0"/>
                <a:cs typeface="Times New Roman" panose="02020603050405020304" pitchFamily="18" charset="0"/>
              </a:rPr>
              <a:t>L-BFGS-B</a:t>
            </a:r>
            <a:r>
              <a:rPr lang="zh-CN" altLang="en-US" sz="1800"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algorithm</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for</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Gradient-based</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optimization:</a:t>
            </a:r>
            <a:endParaRPr lang="en-US" sz="1600" dirty="0">
              <a:latin typeface="Times New Roman" panose="02020603050405020304" pitchFamily="18" charset="0"/>
              <a:cs typeface="Times New Roman" panose="02020603050405020304" pitchFamily="18" charset="0"/>
            </a:endParaRPr>
          </a:p>
          <a:p>
            <a:pPr marL="742950" lvl="1" indent="-285750">
              <a:lnSpc>
                <a:spcPct val="130000"/>
              </a:lnSpc>
              <a:spcAft>
                <a:spcPts val="500"/>
              </a:spcAft>
              <a:buFont typeface="Courier New" panose="02070309020205020404" pitchFamily="49" charset="0"/>
              <a:buChar char="o"/>
            </a:pPr>
            <a:r>
              <a:rPr lang="en-US" altLang="zh-CN" sz="1600" dirty="0">
                <a:latin typeface="Times New Roman" panose="02020603050405020304" pitchFamily="18" charset="0"/>
                <a:cs typeface="Times New Roman" panose="02020603050405020304" pitchFamily="18" charset="0"/>
              </a:rPr>
              <a:t>Bound-constrained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minimization</a:t>
            </a:r>
            <a:r>
              <a:rPr lang="zh-CN" alt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a:p>
            <a:pPr marL="742950" lvl="1" indent="-285750">
              <a:lnSpc>
                <a:spcPct val="130000"/>
              </a:lnSpc>
              <a:spcAft>
                <a:spcPts val="500"/>
              </a:spcAft>
              <a:buFont typeface="Courier New" panose="02070309020205020404" pitchFamily="49" charset="0"/>
              <a:buChar char="o"/>
            </a:pPr>
            <a:r>
              <a:rPr lang="en-US" altLang="zh-CN" sz="1600" dirty="0">
                <a:latin typeface="Times New Roman" panose="02020603050405020304" pitchFamily="18" charset="0"/>
                <a:cs typeface="Times New Roman" panose="02020603050405020304" pitchFamily="18" charset="0"/>
              </a:rPr>
              <a:t>SciPy</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package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1.11.1</a:t>
            </a:r>
            <a:r>
              <a:rPr lang="zh-CN" alt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8D5FA41B-4A9D-658F-1C27-D953C49FCD73}"/>
              </a:ext>
            </a:extLst>
          </p:cNvPr>
          <p:cNvSpPr txBox="1"/>
          <p:nvPr/>
        </p:nvSpPr>
        <p:spPr>
          <a:xfrm>
            <a:off x="1240307" y="5480087"/>
            <a:ext cx="4283751" cy="307777"/>
          </a:xfrm>
          <a:prstGeom prst="rect">
            <a:avLst/>
          </a:prstGeom>
          <a:noFill/>
        </p:spPr>
        <p:txBody>
          <a:bodyPr wrap="square">
            <a:spAutoFit/>
          </a:bodyPr>
          <a:lstStyle/>
          <a:p>
            <a:pPr algn="ctr"/>
            <a:r>
              <a:rPr lang="en-US" altLang="zh-CN" sz="1400" i="1" dirty="0">
                <a:latin typeface="Times New Roman" panose="02020603050405020304" pitchFamily="18" charset="0"/>
                <a:cs typeface="Times New Roman" panose="02020603050405020304" pitchFamily="18" charset="0"/>
              </a:rPr>
              <a:t>Objective</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values</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vs.</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No.</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of</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calls</a:t>
            </a:r>
            <a:r>
              <a:rPr lang="zh-CN" altLang="en-US"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[2]</a:t>
            </a:r>
            <a:endParaRPr lang="en-US" sz="1400" dirty="0"/>
          </a:p>
        </p:txBody>
      </p:sp>
      <p:sp>
        <p:nvSpPr>
          <p:cNvPr id="32" name="Left Brace 31">
            <a:extLst>
              <a:ext uri="{FF2B5EF4-FFF2-40B4-BE49-F238E27FC236}">
                <a16:creationId xmlns:a16="http://schemas.microsoft.com/office/drawing/2014/main" id="{F5015B2A-F559-794D-16A0-4BCDD387FDEE}"/>
              </a:ext>
            </a:extLst>
          </p:cNvPr>
          <p:cNvSpPr/>
          <p:nvPr/>
        </p:nvSpPr>
        <p:spPr>
          <a:xfrm>
            <a:off x="6703081" y="1121059"/>
            <a:ext cx="218892" cy="566777"/>
          </a:xfrm>
          <a:prstGeom prst="leftBrace">
            <a:avLst>
              <a:gd name="adj1" fmla="val 11785"/>
              <a:gd name="adj2" fmla="val 50000"/>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6A00B6AA-4E75-ECF5-8B19-543CF2475099}"/>
              </a:ext>
            </a:extLst>
          </p:cNvPr>
          <p:cNvSpPr txBox="1"/>
          <p:nvPr/>
        </p:nvSpPr>
        <p:spPr>
          <a:xfrm>
            <a:off x="6673417" y="5643810"/>
            <a:ext cx="4585246" cy="307777"/>
          </a:xfrm>
          <a:prstGeom prst="rect">
            <a:avLst/>
          </a:prstGeom>
          <a:noFill/>
        </p:spPr>
        <p:txBody>
          <a:bodyPr wrap="square">
            <a:spAutoFit/>
          </a:bodyPr>
          <a:lstStyle/>
          <a:p>
            <a:pPr algn="ctr"/>
            <a:r>
              <a:rPr lang="en-US" altLang="zh-CN" sz="1400" i="1" dirty="0">
                <a:latin typeface="Times New Roman" panose="02020603050405020304" pitchFamily="18" charset="0"/>
                <a:cs typeface="Times New Roman" panose="02020603050405020304" pitchFamily="18" charset="0"/>
              </a:rPr>
              <a:t>Stress-Strain</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curve</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before</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after</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calibration</a:t>
            </a:r>
            <a:r>
              <a:rPr lang="zh-CN" altLang="en-US"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[2]</a:t>
            </a:r>
            <a:endParaRPr lang="en-US" sz="1400" i="1"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EDE9BEA5-C217-4ADB-3520-3C6B97A0EC88}"/>
              </a:ext>
            </a:extLst>
          </p:cNvPr>
          <p:cNvSpPr txBox="1"/>
          <p:nvPr/>
        </p:nvSpPr>
        <p:spPr>
          <a:xfrm>
            <a:off x="11316828" y="3330376"/>
            <a:ext cx="854238" cy="369332"/>
          </a:xfrm>
          <a:prstGeom prst="rect">
            <a:avLst/>
          </a:prstGeom>
          <a:noFill/>
        </p:spPr>
        <p:txBody>
          <a:bodyPr wrap="square" rtlCol="0">
            <a:spAutoFit/>
          </a:bodyPr>
          <a:lstStyle/>
          <a:p>
            <a:r>
              <a:rPr lang="en-US" altLang="zh-CN" dirty="0">
                <a:solidFill>
                  <a:srgbClr val="7030A0"/>
                </a:solidFill>
                <a:latin typeface="Times New Roman" panose="02020603050405020304" pitchFamily="18" charset="0"/>
                <a:cs typeface="Times New Roman" panose="02020603050405020304" pitchFamily="18" charset="0"/>
              </a:rPr>
              <a:t>Match</a:t>
            </a:r>
            <a:endParaRPr lang="en-US" dirty="0">
              <a:solidFill>
                <a:srgbClr val="7030A0"/>
              </a:solidFill>
              <a:latin typeface="Times New Roman" panose="02020603050405020304" pitchFamily="18" charset="0"/>
              <a:cs typeface="Times New Roman" panose="02020603050405020304" pitchFamily="18" charset="0"/>
            </a:endParaRPr>
          </a:p>
        </p:txBody>
      </p:sp>
      <p:sp>
        <p:nvSpPr>
          <p:cNvPr id="3" name="5-Point Star 2">
            <a:extLst>
              <a:ext uri="{FF2B5EF4-FFF2-40B4-BE49-F238E27FC236}">
                <a16:creationId xmlns:a16="http://schemas.microsoft.com/office/drawing/2014/main" id="{73BFD308-F02A-44BA-416C-EF21E9460ADA}"/>
              </a:ext>
            </a:extLst>
          </p:cNvPr>
          <p:cNvSpPr/>
          <p:nvPr/>
        </p:nvSpPr>
        <p:spPr>
          <a:xfrm>
            <a:off x="11439304" y="2960081"/>
            <a:ext cx="392965" cy="370295"/>
          </a:xfrm>
          <a:prstGeom prst="star5">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40648A4-1171-FC51-B38E-F05F1615926F}"/>
              </a:ext>
            </a:extLst>
          </p:cNvPr>
          <p:cNvCxnSpPr/>
          <p:nvPr/>
        </p:nvCxnSpPr>
        <p:spPr>
          <a:xfrm flipH="1" flipV="1">
            <a:off x="11108099" y="3088066"/>
            <a:ext cx="272053" cy="18892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65C66E1-10F6-096F-5E3D-C1B56F127F9E}"/>
              </a:ext>
            </a:extLst>
          </p:cNvPr>
          <p:cNvCxnSpPr>
            <a:cxnSpLocks/>
          </p:cNvCxnSpPr>
          <p:nvPr/>
        </p:nvCxnSpPr>
        <p:spPr>
          <a:xfrm flipH="1">
            <a:off x="11108099" y="3284115"/>
            <a:ext cx="280175" cy="22096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CF722E-32AB-04C9-7B2D-7C54057A58D1}"/>
              </a:ext>
            </a:extLst>
          </p:cNvPr>
          <p:cNvSpPr/>
          <p:nvPr/>
        </p:nvSpPr>
        <p:spPr>
          <a:xfrm>
            <a:off x="4780344" y="4467828"/>
            <a:ext cx="324091" cy="1011637"/>
          </a:xfrm>
          <a:prstGeom prst="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4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par>
                                <p:cTn id="31" presetID="3" presetClass="entr" presetSubtype="1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linds(horizontal)">
                                      <p:cBhvr>
                                        <p:cTn id="36" dur="500"/>
                                        <p:tgtEl>
                                          <p:spTgt spid="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linds(horizontal)">
                                      <p:cBhvr>
                                        <p:cTn id="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3" grpId="0"/>
      <p:bldP spid="34" grpId="0"/>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CE811-1144-A136-880B-4C241C03B47E}"/>
            </a:ext>
          </a:extLst>
        </p:cNvPr>
        <p:cNvGrpSpPr/>
        <p:nvPr/>
      </p:nvGrpSpPr>
      <p:grpSpPr>
        <a:xfrm>
          <a:off x="0" y="0"/>
          <a:ext cx="0" cy="0"/>
          <a:chOff x="0" y="0"/>
          <a:chExt cx="0" cy="0"/>
        </a:xfrm>
      </p:grpSpPr>
      <p:grpSp>
        <p:nvGrpSpPr>
          <p:cNvPr id="2" name="组合 30">
            <a:extLst>
              <a:ext uri="{FF2B5EF4-FFF2-40B4-BE49-F238E27FC236}">
                <a16:creationId xmlns:a16="http://schemas.microsoft.com/office/drawing/2014/main" id="{9750DA30-CDC9-4831-AF7D-25203BD94281}"/>
              </a:ext>
            </a:extLst>
          </p:cNvPr>
          <p:cNvGrpSpPr/>
          <p:nvPr/>
        </p:nvGrpSpPr>
        <p:grpSpPr>
          <a:xfrm>
            <a:off x="86600" y="184591"/>
            <a:ext cx="328891" cy="466672"/>
            <a:chOff x="199304" y="53446"/>
            <a:chExt cx="328891" cy="466672"/>
          </a:xfrm>
        </p:grpSpPr>
        <p:sp>
          <p:nvSpPr>
            <p:cNvPr id="3" name="Freeform 5">
              <a:extLst>
                <a:ext uri="{FF2B5EF4-FFF2-40B4-BE49-F238E27FC236}">
                  <a16:creationId xmlns:a16="http://schemas.microsoft.com/office/drawing/2014/main" id="{09DA1C19-2240-9768-92C0-03D8E11A13A6}"/>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4" name="Freeform 3">
              <a:extLst>
                <a:ext uri="{FF2B5EF4-FFF2-40B4-BE49-F238E27FC236}">
                  <a16:creationId xmlns:a16="http://schemas.microsoft.com/office/drawing/2014/main" id="{9AA6B032-57BA-4841-A762-9EDC45FBC763}"/>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3" name="Freeform 7">
              <a:extLst>
                <a:ext uri="{FF2B5EF4-FFF2-40B4-BE49-F238E27FC236}">
                  <a16:creationId xmlns:a16="http://schemas.microsoft.com/office/drawing/2014/main" id="{870C6C6F-1FD4-1C17-BCE0-DBD71A84BA02}"/>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4" name="矩形 3">
            <a:extLst>
              <a:ext uri="{FF2B5EF4-FFF2-40B4-BE49-F238E27FC236}">
                <a16:creationId xmlns:a16="http://schemas.microsoft.com/office/drawing/2014/main" id="{CE2CC50E-8F94-D2E1-3B44-0C57C865E079}"/>
              </a:ext>
            </a:extLst>
          </p:cNvPr>
          <p:cNvSpPr>
            <a:spLocks noChangeArrowheads="1"/>
          </p:cNvSpPr>
          <p:nvPr/>
        </p:nvSpPr>
        <p:spPr bwMode="auto">
          <a:xfrm>
            <a:off x="491466" y="21176"/>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GB</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vs</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GF</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Efficiency</a:t>
            </a:r>
          </a:p>
        </p:txBody>
      </p:sp>
      <p:pic>
        <p:nvPicPr>
          <p:cNvPr id="17" name="Picture 16" descr="A graph of numbers and symbols&#10;&#10;Description automatically generated">
            <a:extLst>
              <a:ext uri="{FF2B5EF4-FFF2-40B4-BE49-F238E27FC236}">
                <a16:creationId xmlns:a16="http://schemas.microsoft.com/office/drawing/2014/main" id="{65E3206F-2DDC-638B-7856-7B5BFB1040E4}"/>
              </a:ext>
            </a:extLst>
          </p:cNvPr>
          <p:cNvPicPr>
            <a:picLocks noChangeAspect="1"/>
          </p:cNvPicPr>
          <p:nvPr/>
        </p:nvPicPr>
        <p:blipFill>
          <a:blip r:embed="rId3"/>
          <a:stretch>
            <a:fillRect/>
          </a:stretch>
        </p:blipFill>
        <p:spPr>
          <a:xfrm>
            <a:off x="1189310" y="2452523"/>
            <a:ext cx="4293395" cy="3426285"/>
          </a:xfrm>
          <a:prstGeom prst="rect">
            <a:avLst/>
          </a:prstGeom>
        </p:spPr>
      </p:pic>
      <p:pic>
        <p:nvPicPr>
          <p:cNvPr id="22" name="Picture 21" descr="A graph with numbers and a line&#10;&#10;Description automatically generated">
            <a:extLst>
              <a:ext uri="{FF2B5EF4-FFF2-40B4-BE49-F238E27FC236}">
                <a16:creationId xmlns:a16="http://schemas.microsoft.com/office/drawing/2014/main" id="{075816A3-C8CD-EC14-DFAC-9A24D4A1783A}"/>
              </a:ext>
            </a:extLst>
          </p:cNvPr>
          <p:cNvPicPr>
            <a:picLocks noChangeAspect="1"/>
          </p:cNvPicPr>
          <p:nvPr/>
        </p:nvPicPr>
        <p:blipFill>
          <a:blip r:embed="rId4"/>
          <a:stretch>
            <a:fillRect/>
          </a:stretch>
        </p:blipFill>
        <p:spPr>
          <a:xfrm>
            <a:off x="6571522" y="2452522"/>
            <a:ext cx="4590204" cy="3422341"/>
          </a:xfrm>
          <a:prstGeom prst="rect">
            <a:avLst/>
          </a:prstGeom>
        </p:spPr>
      </p:pic>
      <p:sp>
        <p:nvSpPr>
          <p:cNvPr id="23" name="TextBox 22">
            <a:extLst>
              <a:ext uri="{FF2B5EF4-FFF2-40B4-BE49-F238E27FC236}">
                <a16:creationId xmlns:a16="http://schemas.microsoft.com/office/drawing/2014/main" id="{6B9403F7-F9B5-15E9-943F-B803A438BF86}"/>
              </a:ext>
            </a:extLst>
          </p:cNvPr>
          <p:cNvSpPr txBox="1"/>
          <p:nvPr/>
        </p:nvSpPr>
        <p:spPr>
          <a:xfrm>
            <a:off x="398779" y="692648"/>
            <a:ext cx="9184491" cy="384721"/>
          </a:xfrm>
          <a:prstGeom prst="rect">
            <a:avLst/>
          </a:prstGeom>
          <a:noFill/>
        </p:spPr>
        <p:txBody>
          <a:bodyPr wrap="square">
            <a:spAutoFit/>
          </a:bodyPr>
          <a:lstStyle/>
          <a:p>
            <a:r>
              <a:rPr lang="en-US" altLang="zh-CN" sz="1900" i="1" u="sng" dirty="0">
                <a:latin typeface="Helvetica" pitchFamily="2" charset="0"/>
              </a:rPr>
              <a:t>Comparing</a:t>
            </a:r>
            <a:r>
              <a:rPr lang="zh-CN" altLang="en-US" sz="1900" i="1" u="sng" dirty="0">
                <a:latin typeface="Helvetica" pitchFamily="2" charset="0"/>
              </a:rPr>
              <a:t> </a:t>
            </a:r>
            <a:r>
              <a:rPr lang="en-US" altLang="zh-CN" sz="1900" i="1" u="sng" dirty="0">
                <a:latin typeface="Helvetica" pitchFamily="2" charset="0"/>
              </a:rPr>
              <a:t>Gradient-based</a:t>
            </a:r>
            <a:r>
              <a:rPr lang="zh-CN" altLang="en-US" sz="1900" i="1" u="sng" dirty="0">
                <a:latin typeface="Helvetica" pitchFamily="2" charset="0"/>
              </a:rPr>
              <a:t> </a:t>
            </a:r>
            <a:r>
              <a:rPr lang="en-US" altLang="zh-CN" sz="1900" i="1" u="sng" dirty="0">
                <a:latin typeface="Helvetica" pitchFamily="2" charset="0"/>
              </a:rPr>
              <a:t>and</a:t>
            </a:r>
            <a:r>
              <a:rPr lang="zh-CN" altLang="en-US" sz="1900" i="1" u="sng" dirty="0">
                <a:latin typeface="Helvetica" pitchFamily="2" charset="0"/>
              </a:rPr>
              <a:t> </a:t>
            </a:r>
            <a:r>
              <a:rPr lang="en-US" altLang="zh-CN" sz="1900" i="1" u="sng" dirty="0">
                <a:latin typeface="Helvetica" pitchFamily="2" charset="0"/>
              </a:rPr>
              <a:t>Gradient-free</a:t>
            </a:r>
            <a:r>
              <a:rPr lang="zh-CN" altLang="en-US" sz="1900" i="1" u="sng" dirty="0">
                <a:latin typeface="Helvetica" pitchFamily="2" charset="0"/>
              </a:rPr>
              <a:t> </a:t>
            </a:r>
            <a:r>
              <a:rPr lang="en-US" altLang="zh-CN" sz="1900" i="1" u="sng" dirty="0">
                <a:latin typeface="Helvetica" pitchFamily="2" charset="0"/>
              </a:rPr>
              <a:t>Optimizations</a:t>
            </a:r>
            <a:r>
              <a:rPr lang="zh-CN" altLang="en-US" sz="1900" i="1" dirty="0">
                <a:latin typeface="Helvetica" pitchFamily="2" charset="0"/>
              </a:rPr>
              <a:t> </a:t>
            </a:r>
            <a:r>
              <a:rPr lang="en-US" altLang="zh-CN" sz="1900" dirty="0">
                <a:latin typeface="Helvetica" pitchFamily="2" charset="0"/>
              </a:rPr>
              <a:t>[1]</a:t>
            </a:r>
            <a:endParaRPr lang="en-US" altLang="zh-CN" sz="1900" i="1" u="sng" dirty="0">
              <a:latin typeface="Helvetica" pitchFamily="2" charset="0"/>
            </a:endParaRPr>
          </a:p>
        </p:txBody>
      </p:sp>
      <p:sp>
        <p:nvSpPr>
          <p:cNvPr id="24" name="TextBox 23">
            <a:extLst>
              <a:ext uri="{FF2B5EF4-FFF2-40B4-BE49-F238E27FC236}">
                <a16:creationId xmlns:a16="http://schemas.microsoft.com/office/drawing/2014/main" id="{92460370-DBC4-ECE3-218E-87A68684EF94}"/>
              </a:ext>
            </a:extLst>
          </p:cNvPr>
          <p:cNvSpPr txBox="1"/>
          <p:nvPr/>
        </p:nvSpPr>
        <p:spPr>
          <a:xfrm>
            <a:off x="799533" y="1101708"/>
            <a:ext cx="5654276" cy="1188915"/>
          </a:xfrm>
          <a:prstGeom prst="rect">
            <a:avLst/>
          </a:prstGeom>
          <a:noFill/>
        </p:spPr>
        <p:txBody>
          <a:bodyPr wrap="square">
            <a:spAutoFit/>
          </a:bodyPr>
          <a:lstStyle/>
          <a:p>
            <a:pPr>
              <a:lnSpc>
                <a:spcPct val="130000"/>
              </a:lnSpc>
              <a:spcAft>
                <a:spcPts val="500"/>
              </a:spcAft>
            </a:pPr>
            <a:r>
              <a:rPr lang="en-US" b="1" dirty="0">
                <a:solidFill>
                  <a:srgbClr val="C00000"/>
                </a:solidFill>
                <a:latin typeface="Times New Roman" panose="02020603050405020304" pitchFamily="18" charset="0"/>
                <a:cs typeface="Times New Roman" panose="02020603050405020304" pitchFamily="18" charset="0"/>
              </a:rPr>
              <a:t>Bayesian</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algorithm</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for</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gradient-free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optimization</a:t>
            </a:r>
            <a:endParaRPr lang="en-US" b="1" dirty="0">
              <a:latin typeface="Times New Roman" panose="02020603050405020304" pitchFamily="18" charset="0"/>
              <a:cs typeface="Times New Roman" panose="02020603050405020304" pitchFamily="18" charset="0"/>
            </a:endParaRPr>
          </a:p>
          <a:p>
            <a:pPr marL="742950" lvl="1" indent="-285750">
              <a:lnSpc>
                <a:spcPct val="130000"/>
              </a:lnSpc>
              <a:spcAft>
                <a:spcPts val="500"/>
              </a:spcAft>
              <a:buFont typeface="Courier New" panose="02070309020205020404" pitchFamily="49" charset="0"/>
              <a:buChar char="o"/>
            </a:pPr>
            <a:r>
              <a:rPr lang="en-US" altLang="zh-CN" sz="1600" dirty="0">
                <a:latin typeface="Times New Roman" panose="02020603050405020304" pitchFamily="18" charset="0"/>
                <a:cs typeface="Times New Roman" panose="02020603050405020304" pitchFamily="18" charset="0"/>
              </a:rPr>
              <a:t>Same</a:t>
            </a:r>
            <a:r>
              <a:rPr lang="zh-CN" altLang="en-US" sz="1600" dirty="0">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initial</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guess</a:t>
            </a:r>
            <a:r>
              <a:rPr lang="zh-CN" altLang="en-US" sz="1600" dirty="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guess</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range</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parameter</a:t>
            </a:r>
          </a:p>
          <a:p>
            <a:pPr marL="742950" lvl="1" indent="-285750">
              <a:lnSpc>
                <a:spcPct val="130000"/>
              </a:lnSpc>
              <a:spcAft>
                <a:spcPts val="500"/>
              </a:spcAft>
              <a:buFont typeface="Courier New" panose="02070309020205020404" pitchFamily="49" charset="0"/>
              <a:buChar char="o"/>
            </a:pPr>
            <a:r>
              <a:rPr lang="en-US" altLang="zh-CN" sz="1600" dirty="0">
                <a:latin typeface="Times New Roman" panose="02020603050405020304" pitchFamily="18" charset="0"/>
                <a:cs typeface="Times New Roman" panose="02020603050405020304" pitchFamily="18" charset="0"/>
              </a:rPr>
              <a:t>S</a:t>
            </a:r>
            <a:r>
              <a:rPr lang="en-US" sz="1600" dirty="0">
                <a:latin typeface="Times New Roman" panose="02020603050405020304" pitchFamily="18" charset="0"/>
                <a:cs typeface="Times New Roman" panose="02020603050405020304" pitchFamily="18" charset="0"/>
              </a:rPr>
              <a:t>cikit-optimize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package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endParaRPr lang="en-US"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3C79B853-83C4-EC88-0BD8-D87F8390941A}"/>
              </a:ext>
            </a:extLst>
          </p:cNvPr>
          <p:cNvSpPr txBox="1"/>
          <p:nvPr/>
        </p:nvSpPr>
        <p:spPr>
          <a:xfrm>
            <a:off x="7171009" y="1077369"/>
            <a:ext cx="3990717" cy="1161344"/>
          </a:xfrm>
          <a:prstGeom prst="rect">
            <a:avLst/>
          </a:prstGeom>
          <a:noFill/>
        </p:spPr>
        <p:txBody>
          <a:bodyPr wrap="square">
            <a:spAutoFit/>
          </a:bodyPr>
          <a:lstStyle/>
          <a:p>
            <a:pPr>
              <a:lnSpc>
                <a:spcPct val="150000"/>
              </a:lnSpc>
            </a:pPr>
            <a:r>
              <a:rPr lang="en-US" altLang="zh-CN" sz="1600" b="1" dirty="0">
                <a:solidFill>
                  <a:srgbClr val="7030A0"/>
                </a:solidFill>
                <a:latin typeface="Times New Roman" panose="02020603050405020304" pitchFamily="18" charset="0"/>
                <a:cs typeface="Times New Roman" panose="02020603050405020304" pitchFamily="18" charset="0"/>
              </a:rPr>
              <a:t>Conclusions:</a:t>
            </a:r>
          </a:p>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pproximately </a:t>
            </a:r>
            <a:r>
              <a:rPr lang="en-US" sz="1600" b="1" dirty="0">
                <a:solidFill>
                  <a:srgbClr val="7030A0"/>
                </a:solidFill>
                <a:latin typeface="Times New Roman" panose="02020603050405020304" pitchFamily="18" charset="0"/>
                <a:cs typeface="Times New Roman" panose="02020603050405020304" pitchFamily="18" charset="0"/>
              </a:rPr>
              <a:t>7×</a:t>
            </a:r>
            <a:r>
              <a:rPr lang="en-US" sz="1600" dirty="0">
                <a:latin typeface="Times New Roman" panose="02020603050405020304" pitchFamily="18" charset="0"/>
                <a:cs typeface="Times New Roman" panose="02020603050405020304" pitchFamily="18" charset="0"/>
              </a:rPr>
              <a:t> fewer iterations </a:t>
            </a:r>
          </a:p>
          <a:p>
            <a:pPr marL="285750" indent="-28575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 </a:t>
            </a:r>
            <a:r>
              <a:rPr lang="en-US" sz="1600" b="1" dirty="0">
                <a:solidFill>
                  <a:srgbClr val="7030A0"/>
                </a:solidFill>
                <a:latin typeface="Times New Roman" panose="02020603050405020304" pitchFamily="18" charset="0"/>
                <a:cs typeface="Times New Roman" panose="02020603050405020304" pitchFamily="18" charset="0"/>
              </a:rPr>
              <a:t>3× to 4× </a:t>
            </a:r>
            <a:r>
              <a:rPr lang="en-US" sz="1600" dirty="0">
                <a:latin typeface="Times New Roman" panose="02020603050405020304" pitchFamily="18" charset="0"/>
                <a:cs typeface="Times New Roman" panose="02020603050405020304" pitchFamily="18" charset="0"/>
              </a:rPr>
              <a:t>efficiency improvement </a:t>
            </a:r>
            <a:endParaRPr lang="en-US" altLang="zh-CN" sz="1600" b="1" dirty="0">
              <a:solidFill>
                <a:srgbClr val="7030A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13F204D9-B324-9851-1518-52033B2D4D22}"/>
              </a:ext>
            </a:extLst>
          </p:cNvPr>
          <p:cNvSpPr/>
          <p:nvPr/>
        </p:nvSpPr>
        <p:spPr>
          <a:xfrm>
            <a:off x="1859027" y="5282360"/>
            <a:ext cx="680132" cy="166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F09AE3FF-07CD-B587-A012-2FDB142B1ABE}"/>
              </a:ext>
            </a:extLst>
          </p:cNvPr>
          <p:cNvSpPr>
            <a:spLocks noGrp="1"/>
          </p:cNvSpPr>
          <p:nvPr>
            <p:ph type="body" sz="quarter" idx="10"/>
          </p:nvPr>
        </p:nvSpPr>
        <p:spPr>
          <a:xfrm>
            <a:off x="3196222" y="6081431"/>
            <a:ext cx="7834944" cy="664137"/>
          </a:xfrm>
        </p:spPr>
        <p:txBody>
          <a:bodyPr>
            <a:normAutofit/>
          </a:bodyPr>
          <a:lstStyle/>
          <a:p>
            <a:r>
              <a:rPr lang="en-US" altLang="zh-CN" sz="1100" dirty="0">
                <a:latin typeface="Times New Roman" panose="02020603050405020304" pitchFamily="18" charset="0"/>
                <a:cs typeface="Times New Roman" panose="02020603050405020304" pitchFamily="18" charset="0"/>
              </a:rPr>
              <a:t>[1]</a:t>
            </a:r>
            <a:r>
              <a:rPr lang="zh-CN" altLang="en-US" sz="11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Hu, F., Niezgoda, S., </a:t>
            </a:r>
            <a:r>
              <a:rPr lang="en-US" altLang="zh-CN" sz="1100" dirty="0">
                <a:latin typeface="Times New Roman" panose="02020603050405020304" pitchFamily="18" charset="0"/>
                <a:cs typeface="Times New Roman" panose="02020603050405020304" pitchFamily="18" charset="0"/>
              </a:rPr>
              <a:t>Zhou,</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R.,</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Ryou</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K.,</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Dunand</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D.,</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Zha,</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R.,</a:t>
            </a:r>
            <a:r>
              <a:rPr lang="zh-CN" altLang="en-US" sz="11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Xue, T., &amp; Cao, J., </a:t>
            </a:r>
            <a:r>
              <a:rPr lang="en-US" altLang="zh-CN" sz="1100" dirty="0">
                <a:latin typeface="Times New Roman" panose="02020603050405020304" pitchFamily="18" charset="0"/>
                <a:cs typeface="Times New Roman" panose="02020603050405020304" pitchFamily="18" charset="0"/>
              </a:rPr>
              <a:t>to</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be</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submitted</a:t>
            </a:r>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76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aushik Bhattacharya - Learning based multi-scale modeling">
            <a:extLst>
              <a:ext uri="{FF2B5EF4-FFF2-40B4-BE49-F238E27FC236}">
                <a16:creationId xmlns:a16="http://schemas.microsoft.com/office/drawing/2014/main" id="{D9CC954D-6EA5-384B-719B-B310656A42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86" t="20226" r="34662" b="12316"/>
          <a:stretch/>
        </p:blipFill>
        <p:spPr bwMode="auto">
          <a:xfrm>
            <a:off x="4028709" y="912795"/>
            <a:ext cx="3895344" cy="365393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3187763" y="6073858"/>
            <a:ext cx="7834944" cy="664137"/>
          </a:xfrm>
        </p:spPr>
        <p:txBody>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Kaushik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Bhattacharya,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based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multi-scale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modeling</a:t>
            </a:r>
          </a:p>
          <a:p>
            <a:endParaRPr lang="en-US" dirty="0">
              <a:latin typeface="Times New Roman" panose="02020603050405020304" pitchFamily="18" charset="0"/>
              <a:cs typeface="Times New Roman" panose="02020603050405020304" pitchFamily="18" charset="0"/>
            </a:endParaRPr>
          </a:p>
        </p:txBody>
      </p:sp>
      <p:sp>
        <p:nvSpPr>
          <p:cNvPr id="41" name="Rectangle: Rounded Corners 5">
            <a:extLst>
              <a:ext uri="{FF2B5EF4-FFF2-40B4-BE49-F238E27FC236}">
                <a16:creationId xmlns:a16="http://schemas.microsoft.com/office/drawing/2014/main" id="{9985469D-472F-2E45-7355-FC1C76B4A229}"/>
              </a:ext>
            </a:extLst>
          </p:cNvPr>
          <p:cNvSpPr/>
          <p:nvPr/>
        </p:nvSpPr>
        <p:spPr>
          <a:xfrm>
            <a:off x="5287088" y="603085"/>
            <a:ext cx="1378585" cy="5757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600" dirty="0">
                <a:solidFill>
                  <a:prstClr val="black"/>
                </a:solidFill>
                <a:latin typeface="Helvetica" pitchFamily="2" charset="0"/>
                <a:cs typeface="Arial" panose="020B0604020202020204" pitchFamily="34" charset="0"/>
              </a:rPr>
              <a:t>ICME</a:t>
            </a:r>
            <a:endParaRPr lang="en-US" sz="1600" dirty="0">
              <a:solidFill>
                <a:prstClr val="black"/>
              </a:solidFill>
              <a:latin typeface="Helvetica" pitchFamily="2" charset="0"/>
              <a:cs typeface="Arial" panose="020B0604020202020204" pitchFamily="34" charset="0"/>
            </a:endParaRPr>
          </a:p>
        </p:txBody>
      </p:sp>
      <p:sp>
        <p:nvSpPr>
          <p:cNvPr id="46" name="TextBox 45">
            <a:extLst>
              <a:ext uri="{FF2B5EF4-FFF2-40B4-BE49-F238E27FC236}">
                <a16:creationId xmlns:a16="http://schemas.microsoft.com/office/drawing/2014/main" id="{B987ED42-7DF9-0E36-BBB9-9F301B05D0E8}"/>
              </a:ext>
            </a:extLst>
          </p:cNvPr>
          <p:cNvSpPr txBox="1"/>
          <p:nvPr/>
        </p:nvSpPr>
        <p:spPr>
          <a:xfrm>
            <a:off x="4841773" y="144652"/>
            <a:ext cx="2508453" cy="369332"/>
          </a:xfrm>
          <a:prstGeom prst="rect">
            <a:avLst/>
          </a:prstGeom>
          <a:noFill/>
        </p:spPr>
        <p:txBody>
          <a:bodyPr wrap="square">
            <a:spAutoFit/>
          </a:bodyPr>
          <a:lstStyle/>
          <a:p>
            <a:pPr algn="ctr" defTabSz="914400"/>
            <a:r>
              <a:rPr lang="en-US" altLang="zh-CN" i="1" dirty="0">
                <a:solidFill>
                  <a:srgbClr val="7030A0"/>
                </a:solidFill>
                <a:latin typeface="Helvetica" pitchFamily="2" charset="0"/>
                <a:ea typeface="等线" panose="02010600030101010101" pitchFamily="2" charset="-122"/>
                <a:cs typeface="Arial" panose="020B0604020202020204" pitchFamily="34" charset="0"/>
              </a:rPr>
              <a:t>Forward Mode</a:t>
            </a:r>
            <a:r>
              <a:rPr lang="zh-CN" altLang="en-US" i="1" dirty="0">
                <a:solidFill>
                  <a:srgbClr val="7030A0"/>
                </a:solidFill>
                <a:latin typeface="Helvetica" pitchFamily="2" charset="0"/>
                <a:ea typeface="等线" panose="02010600030101010101" pitchFamily="2" charset="-122"/>
                <a:cs typeface="Arial" panose="020B0604020202020204" pitchFamily="34" charset="0"/>
              </a:rPr>
              <a:t> </a:t>
            </a:r>
            <a:r>
              <a:rPr lang="en-US" altLang="zh-CN" dirty="0">
                <a:solidFill>
                  <a:srgbClr val="7030A0"/>
                </a:solidFill>
                <a:latin typeface="Helvetica" pitchFamily="2" charset="0"/>
                <a:ea typeface="等线" panose="02010600030101010101" pitchFamily="2" charset="-122"/>
                <a:cs typeface="Arial" panose="020B0604020202020204" pitchFamily="34" charset="0"/>
              </a:rPr>
              <a:t>[1]</a:t>
            </a:r>
          </a:p>
        </p:txBody>
      </p:sp>
      <p:sp>
        <p:nvSpPr>
          <p:cNvPr id="47" name="TextBox 46">
            <a:extLst>
              <a:ext uri="{FF2B5EF4-FFF2-40B4-BE49-F238E27FC236}">
                <a16:creationId xmlns:a16="http://schemas.microsoft.com/office/drawing/2014/main" id="{E785F13A-489C-3360-1E74-ECEA15EBDCD0}"/>
              </a:ext>
            </a:extLst>
          </p:cNvPr>
          <p:cNvSpPr txBox="1"/>
          <p:nvPr/>
        </p:nvSpPr>
        <p:spPr>
          <a:xfrm>
            <a:off x="90375" y="1811290"/>
            <a:ext cx="2429117" cy="584775"/>
          </a:xfrm>
          <a:prstGeom prst="rect">
            <a:avLst/>
          </a:prstGeom>
          <a:noFill/>
          <a:ln>
            <a:solidFill>
              <a:srgbClr val="FF0000"/>
            </a:solidFill>
          </a:ln>
        </p:spPr>
        <p:txBody>
          <a:bodyPr wrap="square" rtlCol="0">
            <a:spAutoFit/>
          </a:bodyPr>
          <a:lstStyle/>
          <a:p>
            <a:pPr algn="ctr"/>
            <a:r>
              <a:rPr lang="en-US" altLang="zh-CN" sz="1600" dirty="0">
                <a:cs typeface="Times New Roman" panose="02020603050405020304" pitchFamily="18" charset="0"/>
              </a:rPr>
              <a:t>Input</a:t>
            </a:r>
            <a:r>
              <a:rPr lang="zh-CN" altLang="en-US" sz="1600" dirty="0">
                <a:cs typeface="Times New Roman" panose="02020603050405020304" pitchFamily="18" charset="0"/>
              </a:rPr>
              <a:t> </a:t>
            </a:r>
            <a:r>
              <a:rPr lang="en-US" altLang="zh-CN" sz="1600" dirty="0">
                <a:cs typeface="Times New Roman" panose="02020603050405020304" pitchFamily="18" charset="0"/>
              </a:rPr>
              <a:t>Parameters</a:t>
            </a:r>
          </a:p>
          <a:p>
            <a:pPr algn="ctr"/>
            <a:endParaRPr lang="en-US" sz="1600" dirty="0">
              <a:cs typeface="Times New Roman" panose="02020603050405020304" pitchFamily="18" charset="0"/>
            </a:endParaRPr>
          </a:p>
        </p:txBody>
      </p:sp>
      <p:sp>
        <p:nvSpPr>
          <p:cNvPr id="48" name="TextBox 47">
            <a:extLst>
              <a:ext uri="{FF2B5EF4-FFF2-40B4-BE49-F238E27FC236}">
                <a16:creationId xmlns:a16="http://schemas.microsoft.com/office/drawing/2014/main" id="{8B464EE4-994B-9521-2846-AC2BEE63C316}"/>
              </a:ext>
            </a:extLst>
          </p:cNvPr>
          <p:cNvSpPr txBox="1"/>
          <p:nvPr/>
        </p:nvSpPr>
        <p:spPr>
          <a:xfrm>
            <a:off x="9464863" y="1811290"/>
            <a:ext cx="2429117" cy="584775"/>
          </a:xfrm>
          <a:prstGeom prst="rect">
            <a:avLst/>
          </a:prstGeom>
          <a:noFill/>
          <a:ln>
            <a:solidFill>
              <a:srgbClr val="7030A0"/>
            </a:solidFill>
          </a:ln>
        </p:spPr>
        <p:txBody>
          <a:bodyPr wrap="square" rtlCol="0">
            <a:spAutoFit/>
          </a:bodyPr>
          <a:lstStyle/>
          <a:p>
            <a:pPr algn="ctr"/>
            <a:r>
              <a:rPr lang="en-US" altLang="zh-CN" sz="1600" dirty="0">
                <a:cs typeface="Times New Roman" panose="02020603050405020304" pitchFamily="18" charset="0"/>
              </a:rPr>
              <a:t>Oriented</a:t>
            </a:r>
            <a:r>
              <a:rPr lang="zh-CN" altLang="en-US" sz="1600" dirty="0">
                <a:cs typeface="Times New Roman" panose="02020603050405020304" pitchFamily="18" charset="0"/>
              </a:rPr>
              <a:t> </a:t>
            </a:r>
            <a:r>
              <a:rPr lang="en-US" altLang="zh-CN" sz="1600" dirty="0">
                <a:cs typeface="Times New Roman" panose="02020603050405020304" pitchFamily="18" charset="0"/>
              </a:rPr>
              <a:t>Properties</a:t>
            </a:r>
          </a:p>
          <a:p>
            <a:pPr algn="ctr"/>
            <a:endParaRPr lang="en-US" sz="1600" dirty="0">
              <a:latin typeface="+mn-ea"/>
              <a:cs typeface="Times New Roman" panose="02020603050405020304" pitchFamily="18" charset="0"/>
            </a:endParaRPr>
          </a:p>
        </p:txBody>
      </p:sp>
      <p:sp>
        <p:nvSpPr>
          <p:cNvPr id="52" name="TextBox 25">
            <a:extLst>
              <a:ext uri="{FF2B5EF4-FFF2-40B4-BE49-F238E27FC236}">
                <a16:creationId xmlns:a16="http://schemas.microsoft.com/office/drawing/2014/main" id="{590B5A52-6066-0545-0773-976DCA83D23A}"/>
              </a:ext>
            </a:extLst>
          </p:cNvPr>
          <p:cNvSpPr txBox="1"/>
          <p:nvPr/>
        </p:nvSpPr>
        <p:spPr>
          <a:xfrm>
            <a:off x="3471117" y="4517069"/>
            <a:ext cx="5010528" cy="369332"/>
          </a:xfrm>
          <a:prstGeom prst="rect">
            <a:avLst/>
          </a:prstGeom>
          <a:noFill/>
        </p:spPr>
        <p:txBody>
          <a:bodyPr wrap="square">
            <a:spAutoFit/>
          </a:bodyPr>
          <a:lstStyle/>
          <a:p>
            <a:pPr algn="ctr" defTabSz="914400"/>
            <a:r>
              <a:rPr lang="en-US" altLang="zh-CN" i="1" dirty="0">
                <a:solidFill>
                  <a:srgbClr val="C00000"/>
                </a:solidFill>
                <a:latin typeface="Helvetica" pitchFamily="2" charset="0"/>
                <a:ea typeface="等线" panose="02010600030101010101" pitchFamily="2" charset="-122"/>
                <a:cs typeface="Arial" panose="020B0604020202020204" pitchFamily="34" charset="0"/>
              </a:rPr>
              <a:t>Goal-Oriented</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Inverse</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Design</a:t>
            </a:r>
          </a:p>
        </p:txBody>
      </p:sp>
      <p:sp>
        <p:nvSpPr>
          <p:cNvPr id="53" name="Rectangle 52">
            <a:extLst>
              <a:ext uri="{FF2B5EF4-FFF2-40B4-BE49-F238E27FC236}">
                <a16:creationId xmlns:a16="http://schemas.microsoft.com/office/drawing/2014/main" id="{9107BC6D-F4D3-7AB3-C81A-57E3145D9C2D}"/>
              </a:ext>
            </a:extLst>
          </p:cNvPr>
          <p:cNvSpPr/>
          <p:nvPr/>
        </p:nvSpPr>
        <p:spPr>
          <a:xfrm>
            <a:off x="3487183" y="553224"/>
            <a:ext cx="5010528" cy="43622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Down 8">
            <a:extLst>
              <a:ext uri="{FF2B5EF4-FFF2-40B4-BE49-F238E27FC236}">
                <a16:creationId xmlns:a16="http://schemas.microsoft.com/office/drawing/2014/main" id="{A874A043-CD6F-F8C3-BE44-A3FC9D21A7C8}"/>
              </a:ext>
            </a:extLst>
          </p:cNvPr>
          <p:cNvSpPr/>
          <p:nvPr/>
        </p:nvSpPr>
        <p:spPr>
          <a:xfrm rot="6750621" flipV="1">
            <a:off x="2851562" y="1798294"/>
            <a:ext cx="245343" cy="657903"/>
          </a:xfrm>
          <a:prstGeom prst="downArrow">
            <a:avLst/>
          </a:prstGeom>
          <a:solidFill>
            <a:srgbClr val="7030A0"/>
          </a:solidFill>
          <a:ln>
            <a:solidFill>
              <a:srgbClr val="2C5FFF"/>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srgbClr val="A94BF3"/>
              </a:solidFill>
              <a:latin typeface="Helvetica" pitchFamily="2" charset="0"/>
            </a:endParaRPr>
          </a:p>
        </p:txBody>
      </p:sp>
      <p:sp>
        <p:nvSpPr>
          <p:cNvPr id="55" name="Arrow: Down 8">
            <a:extLst>
              <a:ext uri="{FF2B5EF4-FFF2-40B4-BE49-F238E27FC236}">
                <a16:creationId xmlns:a16="http://schemas.microsoft.com/office/drawing/2014/main" id="{6B362AEB-57DB-4340-C316-E863D547DD0C}"/>
              </a:ext>
            </a:extLst>
          </p:cNvPr>
          <p:cNvSpPr/>
          <p:nvPr/>
        </p:nvSpPr>
        <p:spPr>
          <a:xfrm rot="17550621" flipV="1">
            <a:off x="2835546" y="2076893"/>
            <a:ext cx="245171" cy="657903"/>
          </a:xfrm>
          <a:prstGeom prst="downArrow">
            <a:avLst/>
          </a:prstGeom>
          <a:solidFill>
            <a:srgbClr val="C0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latin typeface="Helvetica" pitchFamily="2"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EE3DF22-A99F-539B-9099-FD2306A4DA95}"/>
                  </a:ext>
                </a:extLst>
              </p:cNvPr>
              <p:cNvSpPr txBox="1"/>
              <p:nvPr/>
            </p:nvSpPr>
            <p:spPr>
              <a:xfrm>
                <a:off x="100331" y="2018046"/>
                <a:ext cx="2429117" cy="387798"/>
              </a:xfrm>
              <a:prstGeom prst="rect">
                <a:avLst/>
              </a:prstGeom>
              <a:noFill/>
              <a:ln>
                <a:noFill/>
              </a:ln>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1600" i="1" smtClean="0">
                          <a:solidFill>
                            <a:srgbClr val="000000"/>
                          </a:solidFill>
                          <a:latin typeface="Cambria Math" panose="02040503050406030204" pitchFamily="18" charset="0"/>
                          <a:cs typeface="Times New Roman" panose="02020603050405020304" pitchFamily="18" charset="0"/>
                        </a:rPr>
                        <m:t>𝑋</m:t>
                      </m:r>
                      <m:r>
                        <a:rPr lang="en-US" altLang="zh-CN" sz="1600" b="0" i="1" smtClean="0">
                          <a:solidFill>
                            <a:srgbClr val="000000"/>
                          </a:solidFill>
                          <a:latin typeface="Cambria Math" panose="02040503050406030204" pitchFamily="18" charset="0"/>
                          <a:cs typeface="Times New Roman" panose="02020603050405020304" pitchFamily="18" charset="0"/>
                        </a:rPr>
                        <m:t>=[</m:t>
                      </m:r>
                      <m:r>
                        <a:rPr lang="en-US" altLang="zh-CN" sz="1600" b="1" i="1" smtClean="0">
                          <a:solidFill>
                            <a:srgbClr val="000000"/>
                          </a:solidFill>
                          <a:latin typeface="Cambria Math" panose="02040503050406030204" pitchFamily="18" charset="0"/>
                          <a:cs typeface="Times New Roman" panose="02020603050405020304" pitchFamily="18" charset="0"/>
                        </a:rPr>
                        <m:t>𝒙</m:t>
                      </m:r>
                      <m:r>
                        <a:rPr lang="en-US" altLang="zh-CN" sz="1600" b="0" i="1" smtClean="0">
                          <a:solidFill>
                            <a:srgbClr val="000000"/>
                          </a:solidFill>
                          <a:latin typeface="Cambria Math" panose="02040503050406030204" pitchFamily="18" charset="0"/>
                          <a:cs typeface="Times New Roman" panose="02020603050405020304" pitchFamily="18" charset="0"/>
                        </a:rPr>
                        <m:t>]</m:t>
                      </m:r>
                    </m:oMath>
                  </m:oMathPara>
                </a14:m>
                <a:endParaRPr lang="en-US" sz="15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6" name="TextBox 55">
                <a:extLst>
                  <a:ext uri="{FF2B5EF4-FFF2-40B4-BE49-F238E27FC236}">
                    <a16:creationId xmlns:a16="http://schemas.microsoft.com/office/drawing/2014/main" id="{6EE3DF22-A99F-539B-9099-FD2306A4DA95}"/>
                  </a:ext>
                </a:extLst>
              </p:cNvPr>
              <p:cNvSpPr txBox="1">
                <a:spLocks noRot="1" noChangeAspect="1" noMove="1" noResize="1" noEditPoints="1" noAdjustHandles="1" noChangeArrowheads="1" noChangeShapeType="1" noTextEdit="1"/>
              </p:cNvSpPr>
              <p:nvPr/>
            </p:nvSpPr>
            <p:spPr>
              <a:xfrm>
                <a:off x="100331" y="2018046"/>
                <a:ext cx="2429117" cy="387798"/>
              </a:xfrm>
              <a:prstGeom prst="rect">
                <a:avLst/>
              </a:prstGeom>
              <a:blipFill>
                <a:blip r:embed="rId4"/>
                <a:stretch>
                  <a:fillRect b="-6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A14E269-5713-A2C8-EE4A-DA4A40798D3D}"/>
                  </a:ext>
                </a:extLst>
              </p:cNvPr>
              <p:cNvSpPr txBox="1"/>
              <p:nvPr/>
            </p:nvSpPr>
            <p:spPr>
              <a:xfrm>
                <a:off x="9469547" y="2022553"/>
                <a:ext cx="2424433" cy="387798"/>
              </a:xfrm>
              <a:prstGeom prst="rect">
                <a:avLst/>
              </a:prstGeom>
              <a:noFill/>
              <a:ln>
                <a:noFill/>
              </a:ln>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1600" b="0" i="1" smtClean="0">
                          <a:solidFill>
                            <a:srgbClr val="000000"/>
                          </a:solidFill>
                          <a:latin typeface="Cambria Math" panose="02040503050406030204" pitchFamily="18" charset="0"/>
                          <a:cs typeface="Times New Roman" panose="02020603050405020304" pitchFamily="18" charset="0"/>
                        </a:rPr>
                        <m:t>𝑌</m:t>
                      </m:r>
                      <m:r>
                        <a:rPr lang="en-US" altLang="zh-CN" sz="1600" b="0" i="1" smtClean="0">
                          <a:solidFill>
                            <a:srgbClr val="000000"/>
                          </a:solidFill>
                          <a:latin typeface="Cambria Math" panose="02040503050406030204" pitchFamily="18" charset="0"/>
                          <a:cs typeface="Times New Roman" panose="02020603050405020304" pitchFamily="18" charset="0"/>
                        </a:rPr>
                        <m:t>=</m:t>
                      </m:r>
                      <m:r>
                        <a:rPr lang="en-US" altLang="zh-CN" sz="1600" b="0" i="1" smtClean="0">
                          <a:solidFill>
                            <a:srgbClr val="000000"/>
                          </a:solidFill>
                          <a:latin typeface="Cambria Math" panose="02040503050406030204" pitchFamily="18" charset="0"/>
                          <a:cs typeface="Times New Roman" panose="02020603050405020304" pitchFamily="18" charset="0"/>
                        </a:rPr>
                        <m:t>𝑓</m:t>
                      </m:r>
                      <m:r>
                        <a:rPr lang="en-US" altLang="zh-CN" sz="1600" b="0" i="1" smtClean="0">
                          <a:solidFill>
                            <a:srgbClr val="000000"/>
                          </a:solidFill>
                          <a:latin typeface="Cambria Math" panose="02040503050406030204" pitchFamily="18" charset="0"/>
                          <a:cs typeface="Times New Roman" panose="02020603050405020304" pitchFamily="18" charset="0"/>
                        </a:rPr>
                        <m:t>[</m:t>
                      </m:r>
                      <m:r>
                        <a:rPr lang="en-US" altLang="zh-CN" sz="1600" b="1" i="1" smtClean="0">
                          <a:solidFill>
                            <a:srgbClr val="000000"/>
                          </a:solidFill>
                          <a:latin typeface="Cambria Math" panose="02040503050406030204" pitchFamily="18" charset="0"/>
                          <a:cs typeface="Times New Roman" panose="02020603050405020304" pitchFamily="18" charset="0"/>
                        </a:rPr>
                        <m:t>𝒙</m:t>
                      </m:r>
                      <m:r>
                        <a:rPr lang="en-US" altLang="zh-CN" sz="1600" b="0" i="1" smtClean="0">
                          <a:solidFill>
                            <a:srgbClr val="000000"/>
                          </a:solidFill>
                          <a:latin typeface="Cambria Math" panose="02040503050406030204" pitchFamily="18" charset="0"/>
                          <a:cs typeface="Times New Roman" panose="02020603050405020304" pitchFamily="18" charset="0"/>
                        </a:rPr>
                        <m:t>]</m:t>
                      </m:r>
                    </m:oMath>
                  </m:oMathPara>
                </a14:m>
                <a:endParaRPr lang="en-US" sz="15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7" name="TextBox 56">
                <a:extLst>
                  <a:ext uri="{FF2B5EF4-FFF2-40B4-BE49-F238E27FC236}">
                    <a16:creationId xmlns:a16="http://schemas.microsoft.com/office/drawing/2014/main" id="{5A14E269-5713-A2C8-EE4A-DA4A40798D3D}"/>
                  </a:ext>
                </a:extLst>
              </p:cNvPr>
              <p:cNvSpPr txBox="1">
                <a:spLocks noRot="1" noChangeAspect="1" noMove="1" noResize="1" noEditPoints="1" noAdjustHandles="1" noChangeArrowheads="1" noChangeShapeType="1" noTextEdit="1"/>
              </p:cNvSpPr>
              <p:nvPr/>
            </p:nvSpPr>
            <p:spPr>
              <a:xfrm>
                <a:off x="9469547" y="2022553"/>
                <a:ext cx="2424433" cy="387798"/>
              </a:xfrm>
              <a:prstGeom prst="rect">
                <a:avLst/>
              </a:prstGeom>
              <a:blipFill>
                <a:blip r:embed="rId5"/>
                <a:stretch>
                  <a:fillRect b="-6452"/>
                </a:stretch>
              </a:blipFill>
              <a:ln>
                <a:noFill/>
              </a:ln>
            </p:spPr>
            <p:txBody>
              <a:bodyPr/>
              <a:lstStyle/>
              <a:p>
                <a:r>
                  <a:rPr lang="en-US">
                    <a:noFill/>
                  </a:rPr>
                  <a:t> </a:t>
                </a:r>
              </a:p>
            </p:txBody>
          </p:sp>
        </mc:Fallback>
      </mc:AlternateContent>
      <p:grpSp>
        <p:nvGrpSpPr>
          <p:cNvPr id="2" name="组合 30">
            <a:extLst>
              <a:ext uri="{FF2B5EF4-FFF2-40B4-BE49-F238E27FC236}">
                <a16:creationId xmlns:a16="http://schemas.microsoft.com/office/drawing/2014/main" id="{2D53675C-9173-CC4A-4A45-718954540B98}"/>
              </a:ext>
            </a:extLst>
          </p:cNvPr>
          <p:cNvGrpSpPr/>
          <p:nvPr/>
        </p:nvGrpSpPr>
        <p:grpSpPr>
          <a:xfrm>
            <a:off x="83415" y="252070"/>
            <a:ext cx="328891" cy="466672"/>
            <a:chOff x="199304" y="53446"/>
            <a:chExt cx="328891" cy="466672"/>
          </a:xfrm>
        </p:grpSpPr>
        <p:sp>
          <p:nvSpPr>
            <p:cNvPr id="3" name="Freeform 5">
              <a:extLst>
                <a:ext uri="{FF2B5EF4-FFF2-40B4-BE49-F238E27FC236}">
                  <a16:creationId xmlns:a16="http://schemas.microsoft.com/office/drawing/2014/main" id="{86BB07E4-E836-41B1-7449-2A6C5D03F2DD}"/>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5" name="Freeform 6">
              <a:extLst>
                <a:ext uri="{FF2B5EF4-FFF2-40B4-BE49-F238E27FC236}">
                  <a16:creationId xmlns:a16="http://schemas.microsoft.com/office/drawing/2014/main" id="{29663516-0EF1-8713-6DBB-100E4346DC05}"/>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6" name="Freeform 7">
              <a:extLst>
                <a:ext uri="{FF2B5EF4-FFF2-40B4-BE49-F238E27FC236}">
                  <a16:creationId xmlns:a16="http://schemas.microsoft.com/office/drawing/2014/main" id="{3AA47848-5B8D-3CA0-7086-569DD280669B}"/>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7" name="矩形 3">
            <a:extLst>
              <a:ext uri="{FF2B5EF4-FFF2-40B4-BE49-F238E27FC236}">
                <a16:creationId xmlns:a16="http://schemas.microsoft.com/office/drawing/2014/main" id="{4BA11F48-E387-9DC8-78BA-CD94206009E6}"/>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spcAft>
                <a:spcPts val="0"/>
              </a:spcAft>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Motivation</a:t>
            </a:r>
          </a:p>
        </p:txBody>
      </p:sp>
      <p:sp>
        <p:nvSpPr>
          <p:cNvPr id="8" name="TextBox 25">
            <a:extLst>
              <a:ext uri="{FF2B5EF4-FFF2-40B4-BE49-F238E27FC236}">
                <a16:creationId xmlns:a16="http://schemas.microsoft.com/office/drawing/2014/main" id="{963F2982-A08E-AC93-0ECD-8A00E7D699BD}"/>
              </a:ext>
            </a:extLst>
          </p:cNvPr>
          <p:cNvSpPr txBox="1"/>
          <p:nvPr/>
        </p:nvSpPr>
        <p:spPr>
          <a:xfrm>
            <a:off x="3471119" y="4896867"/>
            <a:ext cx="5010529" cy="1070165"/>
          </a:xfrm>
          <a:prstGeom prst="rect">
            <a:avLst/>
          </a:prstGeom>
          <a:noFill/>
        </p:spPr>
        <p:txBody>
          <a:bodyPr wrap="square">
            <a:spAutoFit/>
          </a:bodyPr>
          <a:lstStyle/>
          <a:p>
            <a:pPr algn="ctr" defTabSz="914400">
              <a:lnSpc>
                <a:spcPct val="120000"/>
              </a:lnSpc>
            </a:pPr>
            <a:r>
              <a:rPr lang="en-US" altLang="zh-CN" i="1" dirty="0">
                <a:solidFill>
                  <a:srgbClr val="C00000"/>
                </a:solidFill>
                <a:latin typeface="Helvetica" pitchFamily="2" charset="0"/>
                <a:ea typeface="等线" panose="02010600030101010101" pitchFamily="2" charset="-122"/>
                <a:cs typeface="Arial" panose="020B0604020202020204" pitchFamily="34" charset="0"/>
              </a:rPr>
              <a:t>Gradient-Based</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Optimization</a:t>
            </a:r>
          </a:p>
          <a:p>
            <a:pPr marL="285750" indent="-285750" algn="ctr" defTabSz="914400">
              <a:lnSpc>
                <a:spcPct val="120000"/>
              </a:lnSpc>
              <a:buFont typeface="Arial" panose="020B0604020202020204" pitchFamily="34" charset="0"/>
              <a:buChar char="•"/>
            </a:pPr>
            <a:r>
              <a:rPr lang="en-US" altLang="zh-CN" i="1" dirty="0">
                <a:solidFill>
                  <a:srgbClr val="C00000"/>
                </a:solidFill>
                <a:latin typeface="Helvetica" pitchFamily="2" charset="0"/>
                <a:ea typeface="等线" panose="02010600030101010101" pitchFamily="2" charset="-122"/>
                <a:cs typeface="Arial" panose="020B0604020202020204" pitchFamily="34" charset="0"/>
              </a:rPr>
              <a:t>Model</a:t>
            </a:r>
          </a:p>
          <a:p>
            <a:pPr marL="285750" indent="-285750" algn="ctr" defTabSz="914400">
              <a:lnSpc>
                <a:spcPct val="120000"/>
              </a:lnSpc>
              <a:buFont typeface="Arial" panose="020B0604020202020204" pitchFamily="34" charset="0"/>
              <a:buChar char="•"/>
            </a:pPr>
            <a:r>
              <a:rPr lang="en-US" altLang="zh-CN" i="1" dirty="0">
                <a:solidFill>
                  <a:srgbClr val="C00000"/>
                </a:solidFill>
                <a:latin typeface="Helvetica" pitchFamily="2" charset="0"/>
                <a:ea typeface="等线" panose="02010600030101010101" pitchFamily="2" charset="-122"/>
                <a:cs typeface="Arial" panose="020B0604020202020204" pitchFamily="34" charset="0"/>
              </a:rPr>
              <a:t>Sensitivity Analysis</a:t>
            </a:r>
          </a:p>
        </p:txBody>
      </p:sp>
      <p:sp>
        <p:nvSpPr>
          <p:cNvPr id="12" name="Arrow: Down 8">
            <a:extLst>
              <a:ext uri="{FF2B5EF4-FFF2-40B4-BE49-F238E27FC236}">
                <a16:creationId xmlns:a16="http://schemas.microsoft.com/office/drawing/2014/main" id="{70FE975C-9171-1350-22D7-EB5CAC430455}"/>
              </a:ext>
            </a:extLst>
          </p:cNvPr>
          <p:cNvSpPr/>
          <p:nvPr/>
        </p:nvSpPr>
        <p:spPr>
          <a:xfrm rot="3756715" flipV="1">
            <a:off x="8823988" y="1742581"/>
            <a:ext cx="245343" cy="657903"/>
          </a:xfrm>
          <a:prstGeom prst="downArrow">
            <a:avLst/>
          </a:prstGeom>
          <a:solidFill>
            <a:srgbClr val="7030A0"/>
          </a:solidFill>
          <a:ln>
            <a:solidFill>
              <a:srgbClr val="2C5FFF"/>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srgbClr val="A94BF3"/>
              </a:solidFill>
              <a:latin typeface="Helvetica" pitchFamily="2" charset="0"/>
            </a:endParaRPr>
          </a:p>
        </p:txBody>
      </p:sp>
      <p:sp>
        <p:nvSpPr>
          <p:cNvPr id="13" name="Arrow: Down 8">
            <a:extLst>
              <a:ext uri="{FF2B5EF4-FFF2-40B4-BE49-F238E27FC236}">
                <a16:creationId xmlns:a16="http://schemas.microsoft.com/office/drawing/2014/main" id="{078211D7-7839-1540-F082-AECE390E3AFA}"/>
              </a:ext>
            </a:extLst>
          </p:cNvPr>
          <p:cNvSpPr/>
          <p:nvPr/>
        </p:nvSpPr>
        <p:spPr>
          <a:xfrm rot="14556715" flipV="1">
            <a:off x="8807972" y="2021180"/>
            <a:ext cx="245171" cy="657903"/>
          </a:xfrm>
          <a:prstGeom prst="downArrow">
            <a:avLst/>
          </a:prstGeom>
          <a:solidFill>
            <a:srgbClr val="C0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latin typeface="Helvetica" pitchFamily="2" charset="0"/>
            </a:endParaRPr>
          </a:p>
        </p:txBody>
      </p:sp>
      <p:sp>
        <p:nvSpPr>
          <p:cNvPr id="14" name="TextBox 13">
            <a:extLst>
              <a:ext uri="{FF2B5EF4-FFF2-40B4-BE49-F238E27FC236}">
                <a16:creationId xmlns:a16="http://schemas.microsoft.com/office/drawing/2014/main" id="{064F819D-1CDB-0417-32FE-91EC55B3E1D2}"/>
              </a:ext>
            </a:extLst>
          </p:cNvPr>
          <p:cNvSpPr txBox="1"/>
          <p:nvPr/>
        </p:nvSpPr>
        <p:spPr>
          <a:xfrm>
            <a:off x="83415" y="2613632"/>
            <a:ext cx="2536908" cy="1525418"/>
          </a:xfrm>
          <a:prstGeom prst="rect">
            <a:avLst/>
          </a:prstGeom>
          <a:noFill/>
        </p:spPr>
        <p:txBody>
          <a:bodyPr wrap="square" rtlCol="0">
            <a:spAutoFit/>
          </a:bodyPr>
          <a:lstStyle/>
          <a:p>
            <a:pPr marL="285750" indent="-285750" defTabSz="914377">
              <a:lnSpc>
                <a:spcPct val="150000"/>
              </a:lnSpc>
              <a:buFont typeface="Arial" panose="020B0604020202020204" pitchFamily="34" charset="0"/>
              <a:buChar char="•"/>
            </a:pP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Initial</a:t>
            </a:r>
            <a:r>
              <a:rPr lang="zh-CN" alt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blank</a:t>
            </a:r>
            <a:r>
              <a:rPr lang="zh-CN" alt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geometry</a:t>
            </a:r>
          </a:p>
          <a:p>
            <a:pPr marL="285750" indent="-285750" defTabSz="914377">
              <a:lnSpc>
                <a:spcPct val="150000"/>
              </a:lnSpc>
              <a:buFont typeface="Arial" panose="020B0604020202020204" pitchFamily="34" charset="0"/>
              <a:buChar char="•"/>
            </a:pP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Initial</a:t>
            </a:r>
            <a:r>
              <a:rPr lang="zh-CN" alt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microstructure</a:t>
            </a:r>
          </a:p>
          <a:p>
            <a:pPr marL="285750" indent="-285750" defTabSz="914377">
              <a:lnSpc>
                <a:spcPct val="150000"/>
              </a:lnSpc>
              <a:buFont typeface="Arial" panose="020B0604020202020204" pitchFamily="34" charset="0"/>
              <a:buChar char="•"/>
            </a:pP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Manufacturing</a:t>
            </a:r>
            <a:r>
              <a:rPr lang="zh-CN" alt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process</a:t>
            </a:r>
          </a:p>
          <a:p>
            <a:pPr defTabSz="914377">
              <a:lnSpc>
                <a:spcPct val="150000"/>
              </a:lnSpc>
            </a:pPr>
            <a:r>
              <a:rPr lang="en-US" altLang="zh-CN" sz="1600" dirty="0">
                <a:solidFill>
                  <a:prstClr val="black"/>
                </a:solidFill>
                <a:latin typeface="Times New Roman" panose="02020603050405020304" pitchFamily="18" charset="0"/>
                <a:ea typeface="ＭＳ Ｐゴシック" charset="0"/>
                <a:cs typeface="Times New Roman" panose="02020603050405020304" pitchFamily="18" charset="0"/>
              </a:rPr>
              <a:t>…</a:t>
            </a:r>
            <a:endParaRPr 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BA4DFDE2-5415-4CA6-4B66-5BE493D88632}"/>
              </a:ext>
            </a:extLst>
          </p:cNvPr>
          <p:cNvSpPr txBox="1"/>
          <p:nvPr/>
        </p:nvSpPr>
        <p:spPr>
          <a:xfrm>
            <a:off x="9464863" y="2613632"/>
            <a:ext cx="2536908" cy="1156086"/>
          </a:xfrm>
          <a:prstGeom prst="rect">
            <a:avLst/>
          </a:prstGeom>
          <a:noFill/>
        </p:spPr>
        <p:txBody>
          <a:bodyPr wrap="square" rtlCol="0">
            <a:spAutoFit/>
          </a:bodyPr>
          <a:lstStyle/>
          <a:p>
            <a:pPr marL="285750" indent="-285750" defTabSz="914377">
              <a:lnSpc>
                <a:spcPct val="150000"/>
              </a:lnSpc>
              <a:buFont typeface="Arial" panose="020B0604020202020204" pitchFamily="34" charset="0"/>
              <a:buChar char="•"/>
            </a:pP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Mechanical</a:t>
            </a:r>
            <a:r>
              <a:rPr lang="zh-CN" alt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Properties</a:t>
            </a:r>
          </a:p>
          <a:p>
            <a:pPr marL="285750" indent="-285750" defTabSz="914377">
              <a:lnSpc>
                <a:spcPct val="150000"/>
              </a:lnSpc>
              <a:buFont typeface="Arial" panose="020B0604020202020204" pitchFamily="34" charset="0"/>
              <a:buChar char="•"/>
            </a:pP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Desired</a:t>
            </a:r>
            <a:r>
              <a:rPr lang="zh-CN" alt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microstructure</a:t>
            </a:r>
          </a:p>
          <a:p>
            <a:pPr defTabSz="914377">
              <a:lnSpc>
                <a:spcPct val="150000"/>
              </a:lnSpc>
            </a:pPr>
            <a:r>
              <a:rPr lang="en-US" altLang="zh-CN" sz="1600" dirty="0">
                <a:solidFill>
                  <a:prstClr val="black"/>
                </a:solidFill>
                <a:latin typeface="Times New Roman" panose="02020603050405020304" pitchFamily="18" charset="0"/>
                <a:ea typeface="ＭＳ Ｐゴシック" charset="0"/>
                <a:cs typeface="Times New Roman" panose="02020603050405020304" pitchFamily="18" charset="0"/>
              </a:rPr>
              <a:t>…</a:t>
            </a:r>
            <a:endParaRPr 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 name="Rectangle 15">
            <a:extLst>
              <a:ext uri="{FF2B5EF4-FFF2-40B4-BE49-F238E27FC236}">
                <a16:creationId xmlns:a16="http://schemas.microsoft.com/office/drawing/2014/main" id="{848CE179-F945-4F4E-C141-EFB4AC8404AF}"/>
              </a:ext>
            </a:extLst>
          </p:cNvPr>
          <p:cNvSpPr/>
          <p:nvPr/>
        </p:nvSpPr>
        <p:spPr>
          <a:xfrm>
            <a:off x="5856569" y="2068044"/>
            <a:ext cx="902571" cy="717245"/>
          </a:xfrm>
          <a:prstGeom prst="rect">
            <a:avLst/>
          </a:prstGeom>
          <a:noFill/>
          <a:ln w="38100">
            <a:solidFill>
              <a:srgbClr val="4E2A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6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linds(horizontal)">
                                      <p:cBhvr>
                                        <p:cTn id="10" dur="500"/>
                                        <p:tgtEl>
                                          <p:spTgt spid="5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blinds(horizontal)">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animBg="1"/>
      <p:bldP spid="8" grpId="0"/>
      <p:bldP spid="13"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46E47-6409-0EE5-00A0-FEEC4AE97E6D}"/>
            </a:ext>
          </a:extLst>
        </p:cNvPr>
        <p:cNvGrpSpPr/>
        <p:nvPr/>
      </p:nvGrpSpPr>
      <p:grpSpPr>
        <a:xfrm>
          <a:off x="0" y="0"/>
          <a:ext cx="0" cy="0"/>
          <a:chOff x="0" y="0"/>
          <a:chExt cx="0" cy="0"/>
        </a:xfrm>
      </p:grpSpPr>
      <p:pic>
        <p:nvPicPr>
          <p:cNvPr id="31" name="Picture 30" descr="A graph of a test results&#10;&#10;AI-generated content may be incorrect.">
            <a:extLst>
              <a:ext uri="{FF2B5EF4-FFF2-40B4-BE49-F238E27FC236}">
                <a16:creationId xmlns:a16="http://schemas.microsoft.com/office/drawing/2014/main" id="{050136D6-5875-6FD0-0FEA-33E83838A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768" y="2438859"/>
            <a:ext cx="3859421" cy="2843784"/>
          </a:xfrm>
          <a:prstGeom prst="rect">
            <a:avLst/>
          </a:prstGeom>
        </p:spPr>
      </p:pic>
      <p:pic>
        <p:nvPicPr>
          <p:cNvPr id="3" name="Picture 2" descr="A graph of a test results&#10;&#10;AI-generated content may be incorrect.">
            <a:extLst>
              <a:ext uri="{FF2B5EF4-FFF2-40B4-BE49-F238E27FC236}">
                <a16:creationId xmlns:a16="http://schemas.microsoft.com/office/drawing/2014/main" id="{49997E52-8B42-9B8E-F63F-FF82783675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767" y="1384300"/>
            <a:ext cx="5346700" cy="4089400"/>
          </a:xfrm>
          <a:prstGeom prst="rect">
            <a:avLst/>
          </a:prstGeom>
        </p:spPr>
      </p:pic>
      <p:sp>
        <p:nvSpPr>
          <p:cNvPr id="7" name="Rectangle 6">
            <a:extLst>
              <a:ext uri="{FF2B5EF4-FFF2-40B4-BE49-F238E27FC236}">
                <a16:creationId xmlns:a16="http://schemas.microsoft.com/office/drawing/2014/main" id="{93F0BC67-DEDA-6ECE-9FF1-C74E82A53B89}"/>
              </a:ext>
            </a:extLst>
          </p:cNvPr>
          <p:cNvSpPr/>
          <p:nvPr/>
        </p:nvSpPr>
        <p:spPr>
          <a:xfrm>
            <a:off x="7228661" y="1538360"/>
            <a:ext cx="1808252" cy="80064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481DEDA-0AC2-20CF-908D-6DF6881BAF94}"/>
              </a:ext>
            </a:extLst>
          </p:cNvPr>
          <p:cNvCxnSpPr>
            <a:cxnSpLocks/>
          </p:cNvCxnSpPr>
          <p:nvPr/>
        </p:nvCxnSpPr>
        <p:spPr>
          <a:xfrm flipH="1">
            <a:off x="5137152" y="1538360"/>
            <a:ext cx="2091509" cy="1009341"/>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CE42E0A-637E-ED7A-A0B3-1A361178FD85}"/>
              </a:ext>
            </a:extLst>
          </p:cNvPr>
          <p:cNvCxnSpPr>
            <a:cxnSpLocks/>
          </p:cNvCxnSpPr>
          <p:nvPr/>
        </p:nvCxnSpPr>
        <p:spPr>
          <a:xfrm flipH="1">
            <a:off x="5055650" y="2339000"/>
            <a:ext cx="2173011" cy="2895266"/>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D60D707-E029-3A56-15A4-D0776B037DBE}"/>
              </a:ext>
            </a:extLst>
          </p:cNvPr>
          <p:cNvSpPr txBox="1"/>
          <p:nvPr/>
        </p:nvSpPr>
        <p:spPr>
          <a:xfrm>
            <a:off x="398779" y="692648"/>
            <a:ext cx="9184491" cy="384721"/>
          </a:xfrm>
          <a:prstGeom prst="rect">
            <a:avLst/>
          </a:prstGeom>
          <a:noFill/>
        </p:spPr>
        <p:txBody>
          <a:bodyPr wrap="square">
            <a:spAutoFit/>
          </a:bodyPr>
          <a:lstStyle/>
          <a:p>
            <a:r>
              <a:rPr lang="en-US" altLang="zh-CN" sz="1900" i="1" u="sng" dirty="0">
                <a:latin typeface="Helvetica" pitchFamily="2" charset="0"/>
              </a:rPr>
              <a:t>Comparing</a:t>
            </a:r>
            <a:r>
              <a:rPr lang="zh-CN" altLang="en-US" sz="1900" i="1" u="sng" dirty="0">
                <a:latin typeface="Helvetica" pitchFamily="2" charset="0"/>
              </a:rPr>
              <a:t> </a:t>
            </a:r>
            <a:r>
              <a:rPr lang="en-US" altLang="zh-CN" sz="1900" i="1" u="sng" dirty="0">
                <a:latin typeface="Helvetica" pitchFamily="2" charset="0"/>
              </a:rPr>
              <a:t>Gradient-based</a:t>
            </a:r>
            <a:r>
              <a:rPr lang="zh-CN" altLang="en-US" sz="1900" i="1" u="sng" dirty="0">
                <a:latin typeface="Helvetica" pitchFamily="2" charset="0"/>
              </a:rPr>
              <a:t> </a:t>
            </a:r>
            <a:r>
              <a:rPr lang="en-US" altLang="zh-CN" sz="1900" i="1" u="sng" dirty="0">
                <a:latin typeface="Helvetica" pitchFamily="2" charset="0"/>
              </a:rPr>
              <a:t>and</a:t>
            </a:r>
            <a:r>
              <a:rPr lang="zh-CN" altLang="en-US" sz="1900" i="1" u="sng" dirty="0">
                <a:latin typeface="Helvetica" pitchFamily="2" charset="0"/>
              </a:rPr>
              <a:t> </a:t>
            </a:r>
            <a:r>
              <a:rPr lang="en-US" altLang="zh-CN" sz="1900" i="1" u="sng" dirty="0">
                <a:latin typeface="Helvetica" pitchFamily="2" charset="0"/>
              </a:rPr>
              <a:t>Gradient-free</a:t>
            </a:r>
            <a:r>
              <a:rPr lang="zh-CN" altLang="en-US" sz="1900" i="1" u="sng" dirty="0">
                <a:latin typeface="Helvetica" pitchFamily="2" charset="0"/>
              </a:rPr>
              <a:t> </a:t>
            </a:r>
            <a:r>
              <a:rPr lang="en-US" altLang="zh-CN" sz="1900" i="1" u="sng" dirty="0">
                <a:latin typeface="Helvetica" pitchFamily="2" charset="0"/>
              </a:rPr>
              <a:t>Optimizations</a:t>
            </a:r>
            <a:r>
              <a:rPr lang="zh-CN" altLang="en-US" sz="1900" i="1" dirty="0">
                <a:latin typeface="Helvetica" pitchFamily="2" charset="0"/>
              </a:rPr>
              <a:t> </a:t>
            </a:r>
            <a:r>
              <a:rPr lang="en-US" altLang="zh-CN" sz="1900" dirty="0">
                <a:latin typeface="Helvetica" pitchFamily="2" charset="0"/>
              </a:rPr>
              <a:t>[1]</a:t>
            </a:r>
          </a:p>
        </p:txBody>
      </p:sp>
      <p:sp>
        <p:nvSpPr>
          <p:cNvPr id="11" name="TextBox 10">
            <a:extLst>
              <a:ext uri="{FF2B5EF4-FFF2-40B4-BE49-F238E27FC236}">
                <a16:creationId xmlns:a16="http://schemas.microsoft.com/office/drawing/2014/main" id="{7C4465B8-9F05-D107-4734-48EE6C4FCF68}"/>
              </a:ext>
            </a:extLst>
          </p:cNvPr>
          <p:cNvSpPr txBox="1"/>
          <p:nvPr/>
        </p:nvSpPr>
        <p:spPr>
          <a:xfrm>
            <a:off x="799533" y="1101708"/>
            <a:ext cx="5654276" cy="1188915"/>
          </a:xfrm>
          <a:prstGeom prst="rect">
            <a:avLst/>
          </a:prstGeom>
          <a:noFill/>
        </p:spPr>
        <p:txBody>
          <a:bodyPr wrap="square">
            <a:spAutoFit/>
          </a:bodyPr>
          <a:lstStyle/>
          <a:p>
            <a:pPr>
              <a:lnSpc>
                <a:spcPct val="130000"/>
              </a:lnSpc>
              <a:spcAft>
                <a:spcPts val="500"/>
              </a:spcAft>
            </a:pPr>
            <a:r>
              <a:rPr lang="en-US" b="1" dirty="0">
                <a:solidFill>
                  <a:srgbClr val="C00000"/>
                </a:solidFill>
                <a:latin typeface="Times New Roman" panose="02020603050405020304" pitchFamily="18" charset="0"/>
                <a:cs typeface="Times New Roman" panose="02020603050405020304" pitchFamily="18" charset="0"/>
              </a:rPr>
              <a:t>Bayesian</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algorithm</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for</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gradient-free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optimization</a:t>
            </a:r>
            <a:endParaRPr lang="en-US" b="1" dirty="0">
              <a:latin typeface="Times New Roman" panose="02020603050405020304" pitchFamily="18" charset="0"/>
              <a:cs typeface="Times New Roman" panose="02020603050405020304" pitchFamily="18" charset="0"/>
            </a:endParaRPr>
          </a:p>
          <a:p>
            <a:pPr marL="742950" lvl="1" indent="-285750">
              <a:lnSpc>
                <a:spcPct val="130000"/>
              </a:lnSpc>
              <a:spcAft>
                <a:spcPts val="500"/>
              </a:spcAft>
              <a:buFont typeface="Courier New" panose="02070309020205020404" pitchFamily="49" charset="0"/>
              <a:buChar char="o"/>
            </a:pPr>
            <a:r>
              <a:rPr lang="en-US" altLang="zh-CN" sz="1600" dirty="0">
                <a:latin typeface="Times New Roman" panose="02020603050405020304" pitchFamily="18" charset="0"/>
                <a:cs typeface="Times New Roman" panose="02020603050405020304" pitchFamily="18" charset="0"/>
              </a:rPr>
              <a:t>Same</a:t>
            </a:r>
            <a:r>
              <a:rPr lang="zh-CN" altLang="en-US" sz="1600" dirty="0">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initial</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guess</a:t>
            </a:r>
            <a:r>
              <a:rPr lang="zh-CN" altLang="en-US" sz="1600" dirty="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guess</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range</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parameter</a:t>
            </a:r>
          </a:p>
          <a:p>
            <a:pPr marL="742950" lvl="1" indent="-285750">
              <a:lnSpc>
                <a:spcPct val="130000"/>
              </a:lnSpc>
              <a:spcAft>
                <a:spcPts val="500"/>
              </a:spcAft>
              <a:buFont typeface="Courier New" panose="02070309020205020404" pitchFamily="49" charset="0"/>
              <a:buChar char="o"/>
            </a:pPr>
            <a:r>
              <a:rPr lang="en-US" altLang="zh-CN" sz="1600" dirty="0">
                <a:latin typeface="Times New Roman" panose="02020603050405020304" pitchFamily="18" charset="0"/>
                <a:cs typeface="Times New Roman" panose="02020603050405020304" pitchFamily="18" charset="0"/>
              </a:rPr>
              <a:t>S</a:t>
            </a:r>
            <a:r>
              <a:rPr lang="en-US" sz="1600" dirty="0">
                <a:latin typeface="Times New Roman" panose="02020603050405020304" pitchFamily="18" charset="0"/>
                <a:cs typeface="Times New Roman" panose="02020603050405020304" pitchFamily="18" charset="0"/>
              </a:rPr>
              <a:t>cikit-optimize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package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0.9.0</a:t>
            </a:r>
            <a:endParaRPr lang="en-US" sz="1600" dirty="0">
              <a:latin typeface="Times New Roman" panose="02020603050405020304" pitchFamily="18" charset="0"/>
              <a:cs typeface="Times New Roman" panose="02020603050405020304" pitchFamily="18" charset="0"/>
            </a:endParaRPr>
          </a:p>
        </p:txBody>
      </p:sp>
      <p:grpSp>
        <p:nvGrpSpPr>
          <p:cNvPr id="12" name="组合 30">
            <a:extLst>
              <a:ext uri="{FF2B5EF4-FFF2-40B4-BE49-F238E27FC236}">
                <a16:creationId xmlns:a16="http://schemas.microsoft.com/office/drawing/2014/main" id="{BF15097B-9DF3-BF11-DC17-72CAFF4081EF}"/>
              </a:ext>
            </a:extLst>
          </p:cNvPr>
          <p:cNvGrpSpPr/>
          <p:nvPr/>
        </p:nvGrpSpPr>
        <p:grpSpPr>
          <a:xfrm>
            <a:off x="86600" y="184591"/>
            <a:ext cx="328891" cy="466672"/>
            <a:chOff x="199304" y="53446"/>
            <a:chExt cx="328891" cy="466672"/>
          </a:xfrm>
        </p:grpSpPr>
        <p:sp>
          <p:nvSpPr>
            <p:cNvPr id="18" name="Freeform 5">
              <a:extLst>
                <a:ext uri="{FF2B5EF4-FFF2-40B4-BE49-F238E27FC236}">
                  <a16:creationId xmlns:a16="http://schemas.microsoft.com/office/drawing/2014/main" id="{5234E317-1CBE-608B-A4ED-3ABE5344E1FB}"/>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9" name="Freeform 18">
              <a:extLst>
                <a:ext uri="{FF2B5EF4-FFF2-40B4-BE49-F238E27FC236}">
                  <a16:creationId xmlns:a16="http://schemas.microsoft.com/office/drawing/2014/main" id="{B3497B70-3562-3026-E599-B0FD2EA50297}"/>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0" name="Freeform 7">
              <a:extLst>
                <a:ext uri="{FF2B5EF4-FFF2-40B4-BE49-F238E27FC236}">
                  <a16:creationId xmlns:a16="http://schemas.microsoft.com/office/drawing/2014/main" id="{85B034D0-FEE5-F242-7C4A-5259D787C22D}"/>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1" name="矩形 3">
            <a:extLst>
              <a:ext uri="{FF2B5EF4-FFF2-40B4-BE49-F238E27FC236}">
                <a16:creationId xmlns:a16="http://schemas.microsoft.com/office/drawing/2014/main" id="{54FEAC60-0EE0-3E66-DEE1-A1FA20EAED7A}"/>
              </a:ext>
            </a:extLst>
          </p:cNvPr>
          <p:cNvSpPr>
            <a:spLocks noChangeArrowheads="1"/>
          </p:cNvSpPr>
          <p:nvPr/>
        </p:nvSpPr>
        <p:spPr bwMode="auto">
          <a:xfrm>
            <a:off x="491466" y="21176"/>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GB</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vs</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GF</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Accuracy</a:t>
            </a:r>
          </a:p>
        </p:txBody>
      </p:sp>
      <p:sp>
        <p:nvSpPr>
          <p:cNvPr id="23" name="TextBox 22">
            <a:extLst>
              <a:ext uri="{FF2B5EF4-FFF2-40B4-BE49-F238E27FC236}">
                <a16:creationId xmlns:a16="http://schemas.microsoft.com/office/drawing/2014/main" id="{65A3EBE9-2543-859C-4201-47D94691176B}"/>
              </a:ext>
            </a:extLst>
          </p:cNvPr>
          <p:cNvSpPr txBox="1"/>
          <p:nvPr/>
        </p:nvSpPr>
        <p:spPr>
          <a:xfrm>
            <a:off x="2516636" y="5442967"/>
            <a:ext cx="7058261" cy="523220"/>
          </a:xfrm>
          <a:prstGeom prst="rect">
            <a:avLst/>
          </a:prstGeom>
          <a:noFill/>
        </p:spPr>
        <p:txBody>
          <a:bodyPr wrap="square">
            <a:spAutoFit/>
          </a:bodyPr>
          <a:lstStyle/>
          <a:p>
            <a:pPr algn="ctr"/>
            <a:r>
              <a:rPr lang="en-US" sz="1400" i="1" kern="0" dirty="0">
                <a:effectLst/>
                <a:latin typeface="Times New Roman" panose="02020603050405020304" pitchFamily="18" charset="0"/>
                <a:ea typeface="Times New Roman" panose="02020603050405020304" pitchFamily="18" charset="0"/>
              </a:rPr>
              <a:t>Comparison between the reference result and calibrated results of single-crystal copper obtained from gradient-based and gradient-free optimizations (five tests). </a:t>
            </a:r>
            <a:endParaRPr lang="en-US" sz="1400" i="1" dirty="0"/>
          </a:p>
        </p:txBody>
      </p:sp>
      <p:sp>
        <p:nvSpPr>
          <p:cNvPr id="29" name="Text Placeholder 1">
            <a:extLst>
              <a:ext uri="{FF2B5EF4-FFF2-40B4-BE49-F238E27FC236}">
                <a16:creationId xmlns:a16="http://schemas.microsoft.com/office/drawing/2014/main" id="{A01302DA-61C8-1A26-E8CC-A27A55BA5108}"/>
              </a:ext>
            </a:extLst>
          </p:cNvPr>
          <p:cNvSpPr>
            <a:spLocks noGrp="1"/>
          </p:cNvSpPr>
          <p:nvPr>
            <p:ph type="body" sz="quarter" idx="10"/>
          </p:nvPr>
        </p:nvSpPr>
        <p:spPr>
          <a:xfrm>
            <a:off x="3196222" y="6081431"/>
            <a:ext cx="7834944" cy="664137"/>
          </a:xfrm>
        </p:spPr>
        <p:txBody>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Hu, F., Niezgoda, S., </a:t>
            </a:r>
            <a:r>
              <a:rPr lang="en-US" altLang="zh-CN" dirty="0">
                <a:latin typeface="Times New Roman" panose="02020603050405020304" pitchFamily="18" charset="0"/>
                <a:cs typeface="Times New Roman" panose="02020603050405020304" pitchFamily="18" charset="0"/>
              </a:rPr>
              <a:t>Zhou,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Ryou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Dunand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Zha,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Xue, T., &amp; Cao, J.,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submitted</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28" name="Picture 27" descr="A graph of a test results&#10;&#10;AI-generated content may be incorrect.">
            <a:extLst>
              <a:ext uri="{FF2B5EF4-FFF2-40B4-BE49-F238E27FC236}">
                <a16:creationId xmlns:a16="http://schemas.microsoft.com/office/drawing/2014/main" id="{78E25719-5C51-18ED-3820-B3B37ACD2F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767" y="2438859"/>
            <a:ext cx="3859421" cy="2843784"/>
          </a:xfrm>
          <a:prstGeom prst="rect">
            <a:avLst/>
          </a:prstGeom>
        </p:spPr>
      </p:pic>
      <p:pic>
        <p:nvPicPr>
          <p:cNvPr id="33" name="Picture 32" descr="A graph of a number of individuals&#10;&#10;AI-generated content may be incorrect.">
            <a:extLst>
              <a:ext uri="{FF2B5EF4-FFF2-40B4-BE49-F238E27FC236}">
                <a16:creationId xmlns:a16="http://schemas.microsoft.com/office/drawing/2014/main" id="{7E1F6BA7-83FC-AB36-B6AA-B351156A81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6326" y="2405867"/>
            <a:ext cx="3811344" cy="2843784"/>
          </a:xfrm>
          <a:prstGeom prst="rect">
            <a:avLst/>
          </a:prstGeom>
        </p:spPr>
      </p:pic>
    </p:spTree>
    <p:extLst>
      <p:ext uri="{BB962C8B-B14F-4D97-AF65-F5344CB8AC3E}">
        <p14:creationId xmlns:p14="http://schemas.microsoft.com/office/powerpoint/2010/main" val="276711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linds(horizont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59410-539C-C4C0-686E-DA38D30A9F8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EE127E5-10C4-41EF-4AED-7F3435D33EC0}"/>
              </a:ext>
            </a:extLst>
          </p:cNvPr>
          <p:cNvSpPr txBox="1"/>
          <p:nvPr/>
        </p:nvSpPr>
        <p:spPr>
          <a:xfrm>
            <a:off x="398779" y="692648"/>
            <a:ext cx="9184491" cy="384721"/>
          </a:xfrm>
          <a:prstGeom prst="rect">
            <a:avLst/>
          </a:prstGeom>
          <a:noFill/>
        </p:spPr>
        <p:txBody>
          <a:bodyPr wrap="square">
            <a:spAutoFit/>
          </a:bodyPr>
          <a:lstStyle/>
          <a:p>
            <a:r>
              <a:rPr lang="en-US" altLang="zh-CN" sz="1900" i="1" u="sng" dirty="0">
                <a:latin typeface="Helvetica" pitchFamily="2" charset="0"/>
              </a:rPr>
              <a:t>Application</a:t>
            </a:r>
            <a:r>
              <a:rPr lang="zh-CN" altLang="en-US" sz="1900" i="1" u="sng" dirty="0">
                <a:latin typeface="Helvetica" pitchFamily="2" charset="0"/>
              </a:rPr>
              <a:t> </a:t>
            </a:r>
            <a:r>
              <a:rPr lang="en-US" altLang="zh-CN" sz="1900" i="1" u="sng" dirty="0">
                <a:latin typeface="Helvetica" pitchFamily="2" charset="0"/>
              </a:rPr>
              <a:t>to</a:t>
            </a:r>
            <a:r>
              <a:rPr lang="zh-CN" altLang="en-US" sz="1900" i="1" u="sng" dirty="0">
                <a:latin typeface="Helvetica" pitchFamily="2" charset="0"/>
              </a:rPr>
              <a:t> </a:t>
            </a:r>
            <a:r>
              <a:rPr lang="en-US" altLang="zh-CN" sz="1900" i="1" u="sng" dirty="0">
                <a:latin typeface="Helvetica" pitchFamily="2" charset="0"/>
              </a:rPr>
              <a:t>Wrought</a:t>
            </a:r>
            <a:r>
              <a:rPr lang="zh-CN" altLang="en-US" sz="1900" i="1" u="sng" dirty="0">
                <a:latin typeface="Helvetica" pitchFamily="2" charset="0"/>
              </a:rPr>
              <a:t> </a:t>
            </a:r>
            <a:r>
              <a:rPr lang="en-US" altLang="zh-CN" sz="1900" i="1" u="sng" dirty="0">
                <a:latin typeface="Helvetica" pitchFamily="2" charset="0"/>
              </a:rPr>
              <a:t>IN625</a:t>
            </a:r>
            <a:endParaRPr lang="en-US" altLang="zh-CN" sz="1900" dirty="0">
              <a:latin typeface="Helvetica" pitchFamily="2" charset="0"/>
            </a:endParaRPr>
          </a:p>
        </p:txBody>
      </p:sp>
      <p:grpSp>
        <p:nvGrpSpPr>
          <p:cNvPr id="12" name="组合 30">
            <a:extLst>
              <a:ext uri="{FF2B5EF4-FFF2-40B4-BE49-F238E27FC236}">
                <a16:creationId xmlns:a16="http://schemas.microsoft.com/office/drawing/2014/main" id="{F54943CB-FDC1-EFFA-EAD7-47D65095E3F5}"/>
              </a:ext>
            </a:extLst>
          </p:cNvPr>
          <p:cNvGrpSpPr/>
          <p:nvPr/>
        </p:nvGrpSpPr>
        <p:grpSpPr>
          <a:xfrm>
            <a:off x="86600" y="184591"/>
            <a:ext cx="328891" cy="466672"/>
            <a:chOff x="199304" y="53446"/>
            <a:chExt cx="328891" cy="466672"/>
          </a:xfrm>
        </p:grpSpPr>
        <p:sp>
          <p:nvSpPr>
            <p:cNvPr id="18" name="Freeform 5">
              <a:extLst>
                <a:ext uri="{FF2B5EF4-FFF2-40B4-BE49-F238E27FC236}">
                  <a16:creationId xmlns:a16="http://schemas.microsoft.com/office/drawing/2014/main" id="{BE2DECDC-1803-3201-AF16-45D35E65F164}"/>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9" name="Freeform 18">
              <a:extLst>
                <a:ext uri="{FF2B5EF4-FFF2-40B4-BE49-F238E27FC236}">
                  <a16:creationId xmlns:a16="http://schemas.microsoft.com/office/drawing/2014/main" id="{9CCA4516-E3B5-4246-3FC6-FFE3850CD25C}"/>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0" name="Freeform 7">
              <a:extLst>
                <a:ext uri="{FF2B5EF4-FFF2-40B4-BE49-F238E27FC236}">
                  <a16:creationId xmlns:a16="http://schemas.microsoft.com/office/drawing/2014/main" id="{94B7FC14-1F61-79F7-8FF8-100B364F5906}"/>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1" name="矩形 3">
            <a:extLst>
              <a:ext uri="{FF2B5EF4-FFF2-40B4-BE49-F238E27FC236}">
                <a16:creationId xmlns:a16="http://schemas.microsoft.com/office/drawing/2014/main" id="{C2AF7BC3-152F-FD42-D800-50AF8BC4CC55}"/>
              </a:ext>
            </a:extLst>
          </p:cNvPr>
          <p:cNvSpPr>
            <a:spLocks noChangeArrowheads="1"/>
          </p:cNvSpPr>
          <p:nvPr/>
        </p:nvSpPr>
        <p:spPr bwMode="auto">
          <a:xfrm>
            <a:off x="491466" y="21176"/>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p>
        </p:txBody>
      </p:sp>
      <p:sp>
        <p:nvSpPr>
          <p:cNvPr id="29" name="Text Placeholder 1">
            <a:extLst>
              <a:ext uri="{FF2B5EF4-FFF2-40B4-BE49-F238E27FC236}">
                <a16:creationId xmlns:a16="http://schemas.microsoft.com/office/drawing/2014/main" id="{D7A65961-3FEB-C64C-68F8-3AD96DA4F42F}"/>
              </a:ext>
            </a:extLst>
          </p:cNvPr>
          <p:cNvSpPr>
            <a:spLocks noGrp="1"/>
          </p:cNvSpPr>
          <p:nvPr>
            <p:ph type="body" sz="quarter" idx="10"/>
          </p:nvPr>
        </p:nvSpPr>
        <p:spPr>
          <a:xfrm>
            <a:off x="3196222" y="6081431"/>
            <a:ext cx="7834944" cy="664137"/>
          </a:xfrm>
        </p:spPr>
        <p:txBody>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Hu, F., Niezgoda, S., </a:t>
            </a:r>
            <a:r>
              <a:rPr lang="en-US" altLang="zh-CN" dirty="0">
                <a:latin typeface="Times New Roman" panose="02020603050405020304" pitchFamily="18" charset="0"/>
                <a:cs typeface="Times New Roman" panose="02020603050405020304" pitchFamily="18" charset="0"/>
              </a:rPr>
              <a:t>Zhou,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Ryou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Dunand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Zha,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Xue, T., &amp; Cao, J.,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submitted</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2" name="Picture 1" descr="A collage of different colored shapes&#10;&#10;AI-generated content may be incorrect.">
            <a:extLst>
              <a:ext uri="{FF2B5EF4-FFF2-40B4-BE49-F238E27FC236}">
                <a16:creationId xmlns:a16="http://schemas.microsoft.com/office/drawing/2014/main" id="{B6EB9E5E-E1DD-2E3E-9A3D-0EE6C33C4778}"/>
              </a:ext>
            </a:extLst>
          </p:cNvPr>
          <p:cNvPicPr>
            <a:picLocks noChangeAspect="1"/>
          </p:cNvPicPr>
          <p:nvPr/>
        </p:nvPicPr>
        <p:blipFill rotWithShape="1">
          <a:blip r:embed="rId3"/>
          <a:srcRect l="43793"/>
          <a:stretch>
            <a:fillRect/>
          </a:stretch>
        </p:blipFill>
        <p:spPr bwMode="auto">
          <a:xfrm>
            <a:off x="1137037" y="1900481"/>
            <a:ext cx="3669226" cy="3667845"/>
          </a:xfrm>
          <a:prstGeom prst="rect">
            <a:avLst/>
          </a:prstGeom>
          <a:ln>
            <a:noFill/>
          </a:ln>
          <a:extLst>
            <a:ext uri="{53640926-AAD7-44D8-BBD7-CCE9431645EC}">
              <a14:shadowObscured xmlns:a14="http://schemas.microsoft.com/office/drawing/2010/main"/>
            </a:ext>
          </a:extLst>
        </p:spPr>
      </p:pic>
      <p:pic>
        <p:nvPicPr>
          <p:cNvPr id="3" name="Picture 2" descr="A collage of graphs and diagrams&#10;&#10;AI-generated content may be incorrect.">
            <a:extLst>
              <a:ext uri="{FF2B5EF4-FFF2-40B4-BE49-F238E27FC236}">
                <a16:creationId xmlns:a16="http://schemas.microsoft.com/office/drawing/2014/main" id="{DABDDEAC-CA75-6C10-4E28-EFCA550ECB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359" t="5480" r="14616" b="4858"/>
          <a:stretch>
            <a:fillRect/>
          </a:stretch>
        </p:blipFill>
        <p:spPr bwMode="auto">
          <a:xfrm>
            <a:off x="5882131" y="1130485"/>
            <a:ext cx="6223128" cy="4411913"/>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D90FB4F-5C68-504C-1937-6B2A6E7FCEF2}"/>
                  </a:ext>
                </a:extLst>
              </p:cNvPr>
              <p:cNvSpPr txBox="1"/>
              <p:nvPr/>
            </p:nvSpPr>
            <p:spPr>
              <a:xfrm>
                <a:off x="282157" y="1108596"/>
                <a:ext cx="5654276" cy="764697"/>
              </a:xfrm>
              <a:prstGeom prst="rect">
                <a:avLst/>
              </a:prstGeom>
              <a:noFill/>
            </p:spPr>
            <p:txBody>
              <a:bodyPr wrap="square">
                <a:spAutoFit/>
              </a:bodyPr>
              <a:lstStyle/>
              <a:p>
                <a:pPr marL="742950" lvl="1" indent="-285750">
                  <a:lnSpc>
                    <a:spcPct val="130000"/>
                  </a:lnSpc>
                  <a:spcAft>
                    <a:spcPts val="500"/>
                  </a:spcAft>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Homogenized at 1150 </a:t>
                </a:r>
                <a14:m>
                  <m:oMath xmlns:m="http://schemas.openxmlformats.org/officeDocument/2006/math">
                    <m:r>
                      <a:rPr lang="en-US" sz="160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for 3 hours</a:t>
                </a:r>
              </a:p>
              <a:p>
                <a:pPr marL="742950" lvl="1" indent="-285750">
                  <a:lnSpc>
                    <a:spcPct val="130000"/>
                  </a:lnSpc>
                  <a:spcAft>
                    <a:spcPts val="500"/>
                  </a:spcAft>
                  <a:buFont typeface="Courier New" panose="02070309020205020404" pitchFamily="49" charset="0"/>
                  <a:buChar char="o"/>
                </a:pPr>
                <a:r>
                  <a:rPr lang="en-US" altLang="zh-CN" sz="16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rea-weighted mean grain size of 147</a:t>
                </a:r>
                <a14:m>
                  <m:oMath xmlns:m="http://schemas.openxmlformats.org/officeDocument/2006/math">
                    <m:r>
                      <a:rPr lang="en-US" sz="160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52 </a:t>
                </a:r>
                <a14:m>
                  <m:oMath xmlns:m="http://schemas.openxmlformats.org/officeDocument/2006/math">
                    <m:r>
                      <a:rPr lang="en-US" sz="1600">
                        <a:latin typeface="Cambria Math" panose="02040503050406030204" pitchFamily="18" charset="0"/>
                        <a:cs typeface="Times New Roman" panose="02020603050405020304" pitchFamily="18" charset="0"/>
                      </a:rPr>
                      <m:t>𝜇</m:t>
                    </m:r>
                    <m:r>
                      <a:rPr lang="en-US" sz="1600">
                        <a:latin typeface="Cambria Math" panose="02040503050406030204" pitchFamily="18" charset="0"/>
                        <a:cs typeface="Times New Roman" panose="02020603050405020304" pitchFamily="18" charset="0"/>
                      </a:rPr>
                      <m:t>𝑚</m:t>
                    </m:r>
                  </m:oMath>
                </a14:m>
                <a:r>
                  <a:rPr 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8D90FB4F-5C68-504C-1937-6B2A6E7FCEF2}"/>
                  </a:ext>
                </a:extLst>
              </p:cNvPr>
              <p:cNvSpPr txBox="1">
                <a:spLocks noRot="1" noChangeAspect="1" noMove="1" noResize="1" noEditPoints="1" noAdjustHandles="1" noChangeArrowheads="1" noChangeShapeType="1" noTextEdit="1"/>
              </p:cNvSpPr>
              <p:nvPr/>
            </p:nvSpPr>
            <p:spPr>
              <a:xfrm>
                <a:off x="282157" y="1108596"/>
                <a:ext cx="5654276" cy="764697"/>
              </a:xfrm>
              <a:prstGeom prst="rect">
                <a:avLst/>
              </a:prstGeom>
              <a:blipFill>
                <a:blip r:embed="rId5"/>
                <a:stretch>
                  <a:fillRect b="-11475"/>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3A7BF00-15E3-5728-89F1-5269608B0AAD}"/>
              </a:ext>
            </a:extLst>
          </p:cNvPr>
          <p:cNvSpPr txBox="1"/>
          <p:nvPr/>
        </p:nvSpPr>
        <p:spPr>
          <a:xfrm>
            <a:off x="1137036" y="5568326"/>
            <a:ext cx="3669227" cy="307777"/>
          </a:xfrm>
          <a:prstGeom prst="rect">
            <a:avLst/>
          </a:prstGeom>
          <a:noFill/>
        </p:spPr>
        <p:txBody>
          <a:bodyPr wrap="square">
            <a:spAutoFit/>
          </a:bodyPr>
          <a:lstStyle/>
          <a:p>
            <a:pPr algn="ctr"/>
            <a:r>
              <a:rPr lang="en-US" sz="1400" i="1" kern="0" dirty="0">
                <a:latin typeface="Times New Roman" panose="02020603050405020304" pitchFamily="18" charset="0"/>
              </a:rPr>
              <a:t>Inverse pole figure (IPF) maps </a:t>
            </a:r>
            <a:r>
              <a:rPr lang="zh-CN" altLang="en-US" sz="1400" i="1" kern="0" dirty="0">
                <a:latin typeface="Times New Roman" panose="02020603050405020304" pitchFamily="18" charset="0"/>
              </a:rPr>
              <a:t> </a:t>
            </a:r>
            <a:endParaRPr lang="en-US" sz="1400" i="1" kern="0" dirty="0">
              <a:latin typeface="Times New Roman" panose="02020603050405020304" pitchFamily="18" charset="0"/>
            </a:endParaRPr>
          </a:p>
        </p:txBody>
      </p:sp>
      <p:sp>
        <p:nvSpPr>
          <p:cNvPr id="14" name="TextBox 13">
            <a:extLst>
              <a:ext uri="{FF2B5EF4-FFF2-40B4-BE49-F238E27FC236}">
                <a16:creationId xmlns:a16="http://schemas.microsoft.com/office/drawing/2014/main" id="{93472A3F-96E6-BBD8-E352-ED7EB89203AD}"/>
              </a:ext>
            </a:extLst>
          </p:cNvPr>
          <p:cNvSpPr txBox="1"/>
          <p:nvPr/>
        </p:nvSpPr>
        <p:spPr>
          <a:xfrm>
            <a:off x="6357328" y="5595515"/>
            <a:ext cx="5272734" cy="307777"/>
          </a:xfrm>
          <a:prstGeom prst="rect">
            <a:avLst/>
          </a:prstGeom>
          <a:noFill/>
        </p:spPr>
        <p:txBody>
          <a:bodyPr wrap="square">
            <a:spAutoFit/>
          </a:bodyPr>
          <a:lstStyle/>
          <a:p>
            <a:pPr algn="ctr"/>
            <a:r>
              <a:rPr lang="en-US" sz="1400" i="1" kern="0" dirty="0">
                <a:latin typeface="Times New Roman" panose="02020603050405020304" pitchFamily="18" charset="0"/>
                <a:ea typeface="Times New Roman" panose="02020603050405020304" pitchFamily="18" charset="0"/>
              </a:rPr>
              <a:t>Comparison between the </a:t>
            </a:r>
            <a:r>
              <a:rPr lang="en-US" altLang="zh-CN" sz="1400" i="1" kern="0" dirty="0">
                <a:latin typeface="Times New Roman" panose="02020603050405020304" pitchFamily="18" charset="0"/>
                <a:ea typeface="Times New Roman" panose="02020603050405020304" pitchFamily="18" charset="0"/>
              </a:rPr>
              <a:t>experimental</a:t>
            </a:r>
            <a:r>
              <a:rPr lang="en-US" sz="1400" i="1" kern="0" dirty="0">
                <a:latin typeface="Times New Roman" panose="02020603050405020304" pitchFamily="18" charset="0"/>
                <a:ea typeface="Times New Roman" panose="02020603050405020304" pitchFamily="18" charset="0"/>
              </a:rPr>
              <a:t> result and calibrated results</a:t>
            </a:r>
            <a:endParaRPr lang="en-US" sz="1400" i="1" kern="0" dirty="0">
              <a:latin typeface="Times New Roman" panose="02020603050405020304" pitchFamily="18" charset="0"/>
            </a:endParaRPr>
          </a:p>
        </p:txBody>
      </p:sp>
      <p:sp>
        <p:nvSpPr>
          <p:cNvPr id="5" name="Rectangle 4">
            <a:extLst>
              <a:ext uri="{FF2B5EF4-FFF2-40B4-BE49-F238E27FC236}">
                <a16:creationId xmlns:a16="http://schemas.microsoft.com/office/drawing/2014/main" id="{ABB638C0-56C2-ABFB-F54D-70F200448121}"/>
              </a:ext>
            </a:extLst>
          </p:cNvPr>
          <p:cNvSpPr/>
          <p:nvPr/>
        </p:nvSpPr>
        <p:spPr>
          <a:xfrm>
            <a:off x="8200200" y="4530761"/>
            <a:ext cx="586906" cy="989748"/>
          </a:xfrm>
          <a:prstGeom prst="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76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0E5B8-4823-4DBB-093A-8DAE0726694D}"/>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36823AE8-996D-DFA1-CD3B-B23D1ADD7429}"/>
              </a:ext>
            </a:extLst>
          </p:cNvPr>
          <p:cNvSpPr>
            <a:spLocks noGrp="1"/>
          </p:cNvSpPr>
          <p:nvPr>
            <p:ph type="body" sz="quarter" idx="10"/>
          </p:nvPr>
        </p:nvSpPr>
        <p:spPr/>
        <p:txBody>
          <a:bodyPr/>
          <a:lstStyle/>
          <a:p>
            <a:endParaRPr lang="en-US"/>
          </a:p>
        </p:txBody>
      </p:sp>
      <p:grpSp>
        <p:nvGrpSpPr>
          <p:cNvPr id="10" name="组合 30">
            <a:extLst>
              <a:ext uri="{FF2B5EF4-FFF2-40B4-BE49-F238E27FC236}">
                <a16:creationId xmlns:a16="http://schemas.microsoft.com/office/drawing/2014/main" id="{8F68E1DD-EA35-2D93-E54E-10E486F15026}"/>
              </a:ext>
            </a:extLst>
          </p:cNvPr>
          <p:cNvGrpSpPr/>
          <p:nvPr/>
        </p:nvGrpSpPr>
        <p:grpSpPr>
          <a:xfrm>
            <a:off x="83415" y="252070"/>
            <a:ext cx="328891" cy="466672"/>
            <a:chOff x="199304" y="53446"/>
            <a:chExt cx="328891" cy="466672"/>
          </a:xfrm>
        </p:grpSpPr>
        <p:sp>
          <p:nvSpPr>
            <p:cNvPr id="11" name="Freeform 5">
              <a:extLst>
                <a:ext uri="{FF2B5EF4-FFF2-40B4-BE49-F238E27FC236}">
                  <a16:creationId xmlns:a16="http://schemas.microsoft.com/office/drawing/2014/main" id="{576CC0AA-4C23-26CA-6D33-3A3B349F436C}"/>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7" name="Freeform 6">
              <a:extLst>
                <a:ext uri="{FF2B5EF4-FFF2-40B4-BE49-F238E27FC236}">
                  <a16:creationId xmlns:a16="http://schemas.microsoft.com/office/drawing/2014/main" id="{BBEE9863-B4A3-4AFE-4B82-3F3D04C32E8D}"/>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8" name="Freeform 7">
              <a:extLst>
                <a:ext uri="{FF2B5EF4-FFF2-40B4-BE49-F238E27FC236}">
                  <a16:creationId xmlns:a16="http://schemas.microsoft.com/office/drawing/2014/main" id="{26154F60-EFC4-DAAD-5FDA-F7FB4E109ADC}"/>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9" name="矩形 3">
            <a:extLst>
              <a:ext uri="{FF2B5EF4-FFF2-40B4-BE49-F238E27FC236}">
                <a16:creationId xmlns:a16="http://schemas.microsoft.com/office/drawing/2014/main" id="{709A4097-4391-5911-4734-DA475F5913FE}"/>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spcAft>
                <a:spcPts val="0"/>
              </a:spcAft>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Outline</a:t>
            </a:r>
          </a:p>
        </p:txBody>
      </p:sp>
      <p:grpSp>
        <p:nvGrpSpPr>
          <p:cNvPr id="20" name="Group 19">
            <a:extLst>
              <a:ext uri="{FF2B5EF4-FFF2-40B4-BE49-F238E27FC236}">
                <a16:creationId xmlns:a16="http://schemas.microsoft.com/office/drawing/2014/main" id="{38EAE71A-756D-3CE8-69D2-36E6077F5E17}"/>
              </a:ext>
            </a:extLst>
          </p:cNvPr>
          <p:cNvGrpSpPr>
            <a:grpSpLocks noChangeAspect="1"/>
          </p:cNvGrpSpPr>
          <p:nvPr/>
        </p:nvGrpSpPr>
        <p:grpSpPr>
          <a:xfrm>
            <a:off x="6074971" y="112432"/>
            <a:ext cx="5758600" cy="5758600"/>
            <a:chOff x="2908716" y="325052"/>
            <a:chExt cx="6434338" cy="6434338"/>
          </a:xfrm>
        </p:grpSpPr>
        <p:grpSp>
          <p:nvGrpSpPr>
            <p:cNvPr id="21" name="Group 20">
              <a:extLst>
                <a:ext uri="{FF2B5EF4-FFF2-40B4-BE49-F238E27FC236}">
                  <a16:creationId xmlns:a16="http://schemas.microsoft.com/office/drawing/2014/main" id="{81CE5642-CB49-B9E9-A0FA-96D2EA921EFE}"/>
                </a:ext>
              </a:extLst>
            </p:cNvPr>
            <p:cNvGrpSpPr>
              <a:grpSpLocks noChangeAspect="1"/>
            </p:cNvGrpSpPr>
            <p:nvPr/>
          </p:nvGrpSpPr>
          <p:grpSpPr>
            <a:xfrm>
              <a:off x="3480417" y="3646474"/>
              <a:ext cx="2018123" cy="2030047"/>
              <a:chOff x="7988887" y="2811295"/>
              <a:chExt cx="2018123" cy="2030047"/>
            </a:xfrm>
          </p:grpSpPr>
          <p:sp>
            <p:nvSpPr>
              <p:cNvPr id="3085" name="Donut 3084">
                <a:extLst>
                  <a:ext uri="{FF2B5EF4-FFF2-40B4-BE49-F238E27FC236}">
                    <a16:creationId xmlns:a16="http://schemas.microsoft.com/office/drawing/2014/main" id="{8D2557DF-AB97-C076-BE54-3FCFA5C47A94}"/>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86" name="Trapezoid 3085">
                <a:extLst>
                  <a:ext uri="{FF2B5EF4-FFF2-40B4-BE49-F238E27FC236}">
                    <a16:creationId xmlns:a16="http://schemas.microsoft.com/office/drawing/2014/main" id="{851D8603-97C5-F001-8BE8-F05F9D88338C}"/>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Trapezoid 3086">
                <a:extLst>
                  <a:ext uri="{FF2B5EF4-FFF2-40B4-BE49-F238E27FC236}">
                    <a16:creationId xmlns:a16="http://schemas.microsoft.com/office/drawing/2014/main" id="{18175619-010D-2A35-E94F-92507E021D82}"/>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Trapezoid 3087">
                <a:extLst>
                  <a:ext uri="{FF2B5EF4-FFF2-40B4-BE49-F238E27FC236}">
                    <a16:creationId xmlns:a16="http://schemas.microsoft.com/office/drawing/2014/main" id="{1A425CE8-C1E2-8E1C-2739-B9D5F9B0253D}"/>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Trapezoid 3088">
                <a:extLst>
                  <a:ext uri="{FF2B5EF4-FFF2-40B4-BE49-F238E27FC236}">
                    <a16:creationId xmlns:a16="http://schemas.microsoft.com/office/drawing/2014/main" id="{F3EBC284-085A-8B68-E6F6-A5E9A62B75CC}"/>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Trapezoid 3089">
                <a:extLst>
                  <a:ext uri="{FF2B5EF4-FFF2-40B4-BE49-F238E27FC236}">
                    <a16:creationId xmlns:a16="http://schemas.microsoft.com/office/drawing/2014/main" id="{ABE83395-301B-118F-FE07-FB38FF176752}"/>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Trapezoid 3090">
                <a:extLst>
                  <a:ext uri="{FF2B5EF4-FFF2-40B4-BE49-F238E27FC236}">
                    <a16:creationId xmlns:a16="http://schemas.microsoft.com/office/drawing/2014/main" id="{96A77F2A-641E-012E-1F30-8DDDA1DD3701}"/>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Trapezoid 3091">
                <a:extLst>
                  <a:ext uri="{FF2B5EF4-FFF2-40B4-BE49-F238E27FC236}">
                    <a16:creationId xmlns:a16="http://schemas.microsoft.com/office/drawing/2014/main" id="{DFC45603-ABF8-9107-F017-9ED31D838B59}"/>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Trapezoid 3092">
                <a:extLst>
                  <a:ext uri="{FF2B5EF4-FFF2-40B4-BE49-F238E27FC236}">
                    <a16:creationId xmlns:a16="http://schemas.microsoft.com/office/drawing/2014/main" id="{D551ED97-C48D-6662-5316-398249ED8000}"/>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Trapezoid 3093">
                <a:extLst>
                  <a:ext uri="{FF2B5EF4-FFF2-40B4-BE49-F238E27FC236}">
                    <a16:creationId xmlns:a16="http://schemas.microsoft.com/office/drawing/2014/main" id="{1EE9A2BA-B475-189C-64A6-461DF5510E3E}"/>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Trapezoid 3094">
                <a:extLst>
                  <a:ext uri="{FF2B5EF4-FFF2-40B4-BE49-F238E27FC236}">
                    <a16:creationId xmlns:a16="http://schemas.microsoft.com/office/drawing/2014/main" id="{4FCC5523-1C11-062A-5554-C7E0B5FC778C}"/>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6" name="Trapezoid 3095">
                <a:extLst>
                  <a:ext uri="{FF2B5EF4-FFF2-40B4-BE49-F238E27FC236}">
                    <a16:creationId xmlns:a16="http://schemas.microsoft.com/office/drawing/2014/main" id="{595A58B9-16AC-A7E7-8AE2-CE4AD4623B83}"/>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Trapezoid 3096">
                <a:extLst>
                  <a:ext uri="{FF2B5EF4-FFF2-40B4-BE49-F238E27FC236}">
                    <a16:creationId xmlns:a16="http://schemas.microsoft.com/office/drawing/2014/main" id="{B1573D5C-E07C-99A7-FBBA-3104C41714BB}"/>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6C5D177-4C7D-F028-5CC2-9618CCC63EB8}"/>
                </a:ext>
              </a:extLst>
            </p:cNvPr>
            <p:cNvGrpSpPr/>
            <p:nvPr/>
          </p:nvGrpSpPr>
          <p:grpSpPr>
            <a:xfrm>
              <a:off x="5085166" y="2495180"/>
              <a:ext cx="2018122" cy="2030047"/>
              <a:chOff x="5067236" y="2486215"/>
              <a:chExt cx="2018122" cy="2030047"/>
            </a:xfrm>
          </p:grpSpPr>
          <p:sp>
            <p:nvSpPr>
              <p:cNvPr id="62" name="Trapezoid 61">
                <a:extLst>
                  <a:ext uri="{FF2B5EF4-FFF2-40B4-BE49-F238E27FC236}">
                    <a16:creationId xmlns:a16="http://schemas.microsoft.com/office/drawing/2014/main" id="{6AF2ADAC-25D4-DABD-D22C-86C761B9AB0B}"/>
                  </a:ext>
                </a:extLst>
              </p:cNvPr>
              <p:cNvSpPr/>
              <p:nvPr/>
            </p:nvSpPr>
            <p:spPr>
              <a:xfrm>
                <a:off x="5969320" y="2486215"/>
                <a:ext cx="253360" cy="275716"/>
              </a:xfrm>
              <a:prstGeom prst="trapezoid">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apezoid 62">
                <a:extLst>
                  <a:ext uri="{FF2B5EF4-FFF2-40B4-BE49-F238E27FC236}">
                    <a16:creationId xmlns:a16="http://schemas.microsoft.com/office/drawing/2014/main" id="{E7375C37-6A4F-DE4A-7B0A-9645FDFAE7F3}"/>
                  </a:ext>
                </a:extLst>
              </p:cNvPr>
              <p:cNvSpPr/>
              <p:nvPr/>
            </p:nvSpPr>
            <p:spPr>
              <a:xfrm>
                <a:off x="5525035" y="2600174"/>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Trapezoid 3071">
                <a:extLst>
                  <a:ext uri="{FF2B5EF4-FFF2-40B4-BE49-F238E27FC236}">
                    <a16:creationId xmlns:a16="http://schemas.microsoft.com/office/drawing/2014/main" id="{4D7D7A8A-A9DD-8389-500A-FB25F93DF2DF}"/>
                  </a:ext>
                </a:extLst>
              </p:cNvPr>
              <p:cNvSpPr/>
              <p:nvPr/>
            </p:nvSpPr>
            <p:spPr>
              <a:xfrm>
                <a:off x="5067236" y="3312418"/>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Trapezoid 3072">
                <a:extLst>
                  <a:ext uri="{FF2B5EF4-FFF2-40B4-BE49-F238E27FC236}">
                    <a16:creationId xmlns:a16="http://schemas.microsoft.com/office/drawing/2014/main" id="{A3AA9432-DD2A-B069-3EEF-09004786018A}"/>
                  </a:ext>
                </a:extLst>
              </p:cNvPr>
              <p:cNvSpPr/>
              <p:nvPr/>
            </p:nvSpPr>
            <p:spPr>
              <a:xfrm>
                <a:off x="5203043" y="2875890"/>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Trapezoid 3074">
                <a:extLst>
                  <a:ext uri="{FF2B5EF4-FFF2-40B4-BE49-F238E27FC236}">
                    <a16:creationId xmlns:a16="http://schemas.microsoft.com/office/drawing/2014/main" id="{9F9BA450-89FD-32F3-D96E-B46373434EA6}"/>
                  </a:ext>
                </a:extLst>
              </p:cNvPr>
              <p:cNvSpPr/>
              <p:nvPr/>
            </p:nvSpPr>
            <p:spPr>
              <a:xfrm>
                <a:off x="5171795" y="3757470"/>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rapezoid 3075">
                <a:extLst>
                  <a:ext uri="{FF2B5EF4-FFF2-40B4-BE49-F238E27FC236}">
                    <a16:creationId xmlns:a16="http://schemas.microsoft.com/office/drawing/2014/main" id="{1959069A-31E6-A18F-6C7F-BC22FA97827C}"/>
                  </a:ext>
                </a:extLst>
              </p:cNvPr>
              <p:cNvSpPr/>
              <p:nvPr/>
            </p:nvSpPr>
            <p:spPr>
              <a:xfrm>
                <a:off x="5948408" y="4240546"/>
                <a:ext cx="253360" cy="275716"/>
              </a:xfrm>
              <a:prstGeom prst="trapezoid">
                <a:avLst/>
              </a:prstGeom>
              <a:solidFill>
                <a:srgbClr val="FF0000">
                  <a:alpha val="29804"/>
                </a:srgb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Trapezoid 3076">
                <a:extLst>
                  <a:ext uri="{FF2B5EF4-FFF2-40B4-BE49-F238E27FC236}">
                    <a16:creationId xmlns:a16="http://schemas.microsoft.com/office/drawing/2014/main" id="{9BCE491B-4574-4D5D-E7A4-3FA8D504A323}"/>
                  </a:ext>
                </a:extLst>
              </p:cNvPr>
              <p:cNvSpPr/>
              <p:nvPr/>
            </p:nvSpPr>
            <p:spPr>
              <a:xfrm>
                <a:off x="5492177" y="4102688"/>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rapezoid 3077">
                <a:extLst>
                  <a:ext uri="{FF2B5EF4-FFF2-40B4-BE49-F238E27FC236}">
                    <a16:creationId xmlns:a16="http://schemas.microsoft.com/office/drawing/2014/main" id="{12395C24-D485-1E4F-2C69-81E197E82D02}"/>
                  </a:ext>
                </a:extLst>
              </p:cNvPr>
              <p:cNvSpPr/>
              <p:nvPr/>
            </p:nvSpPr>
            <p:spPr>
              <a:xfrm flipV="1">
                <a:off x="6417667" y="4126115"/>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Trapezoid 3078">
                <a:extLst>
                  <a:ext uri="{FF2B5EF4-FFF2-40B4-BE49-F238E27FC236}">
                    <a16:creationId xmlns:a16="http://schemas.microsoft.com/office/drawing/2014/main" id="{EB07E7A3-C58E-8C5A-BC5B-42F751741C4A}"/>
                  </a:ext>
                </a:extLst>
              </p:cNvPr>
              <p:cNvSpPr/>
              <p:nvPr/>
            </p:nvSpPr>
            <p:spPr>
              <a:xfrm flipV="1">
                <a:off x="6831998" y="3363381"/>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Trapezoid 3079">
                <a:extLst>
                  <a:ext uri="{FF2B5EF4-FFF2-40B4-BE49-F238E27FC236}">
                    <a16:creationId xmlns:a16="http://schemas.microsoft.com/office/drawing/2014/main" id="{676CE959-3420-6123-31B6-60054D679BCA}"/>
                  </a:ext>
                </a:extLst>
              </p:cNvPr>
              <p:cNvSpPr/>
              <p:nvPr/>
            </p:nvSpPr>
            <p:spPr>
              <a:xfrm flipV="1">
                <a:off x="6745930" y="3797728"/>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Trapezoid 3080">
                <a:extLst>
                  <a:ext uri="{FF2B5EF4-FFF2-40B4-BE49-F238E27FC236}">
                    <a16:creationId xmlns:a16="http://schemas.microsoft.com/office/drawing/2014/main" id="{F3EABC42-5319-DF0D-25D9-26D45F537F69}"/>
                  </a:ext>
                </a:extLst>
              </p:cNvPr>
              <p:cNvSpPr/>
              <p:nvPr/>
            </p:nvSpPr>
            <p:spPr>
              <a:xfrm flipV="1">
                <a:off x="6725625" y="2929033"/>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Trapezoid 3081">
                <a:extLst>
                  <a:ext uri="{FF2B5EF4-FFF2-40B4-BE49-F238E27FC236}">
                    <a16:creationId xmlns:a16="http://schemas.microsoft.com/office/drawing/2014/main" id="{13647E9E-C38D-4BB2-4B4A-D7419BE834B3}"/>
                  </a:ext>
                </a:extLst>
              </p:cNvPr>
              <p:cNvSpPr/>
              <p:nvPr/>
            </p:nvSpPr>
            <p:spPr>
              <a:xfrm flipV="1">
                <a:off x="6404641" y="2600646"/>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Donut 3082">
                <a:extLst>
                  <a:ext uri="{FF2B5EF4-FFF2-40B4-BE49-F238E27FC236}">
                    <a16:creationId xmlns:a16="http://schemas.microsoft.com/office/drawing/2014/main" id="{547FA2A7-CD75-FAD8-2098-760AE929AD66}"/>
                  </a:ext>
                </a:extLst>
              </p:cNvPr>
              <p:cNvSpPr/>
              <p:nvPr/>
            </p:nvSpPr>
            <p:spPr>
              <a:xfrm>
                <a:off x="5300289" y="2715078"/>
                <a:ext cx="1572322" cy="1572322"/>
              </a:xfrm>
              <a:prstGeom prst="donut">
                <a:avLst>
                  <a:gd name="adj" fmla="val 6973"/>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84" name="TextBox 3083">
                <a:extLst>
                  <a:ext uri="{FF2B5EF4-FFF2-40B4-BE49-F238E27FC236}">
                    <a16:creationId xmlns:a16="http://schemas.microsoft.com/office/drawing/2014/main" id="{6E219D54-2743-9894-B7A3-1CC7C9BD2750}"/>
                  </a:ext>
                </a:extLst>
              </p:cNvPr>
              <p:cNvSpPr txBox="1"/>
              <p:nvPr/>
            </p:nvSpPr>
            <p:spPr>
              <a:xfrm>
                <a:off x="5688260" y="3487270"/>
                <a:ext cx="184731" cy="369332"/>
              </a:xfrm>
              <a:prstGeom prst="rect">
                <a:avLst/>
              </a:prstGeom>
              <a:noFill/>
            </p:spPr>
            <p:txBody>
              <a:bodyPr wrap="none" rtlCol="0">
                <a:spAutoFit/>
              </a:bodyPr>
              <a:lstStyle/>
              <a:p>
                <a:endParaRPr lang="en-US" dirty="0"/>
              </a:p>
            </p:txBody>
          </p:sp>
        </p:grpSp>
        <p:grpSp>
          <p:nvGrpSpPr>
            <p:cNvPr id="23" name="Group 22">
              <a:extLst>
                <a:ext uri="{FF2B5EF4-FFF2-40B4-BE49-F238E27FC236}">
                  <a16:creationId xmlns:a16="http://schemas.microsoft.com/office/drawing/2014/main" id="{477CA541-BC54-79E4-0801-7F8C9678DA43}"/>
                </a:ext>
              </a:extLst>
            </p:cNvPr>
            <p:cNvGrpSpPr>
              <a:grpSpLocks noChangeAspect="1"/>
            </p:cNvGrpSpPr>
            <p:nvPr/>
          </p:nvGrpSpPr>
          <p:grpSpPr>
            <a:xfrm>
              <a:off x="6667232" y="3750222"/>
              <a:ext cx="2018123" cy="2030047"/>
              <a:chOff x="7988887" y="2811295"/>
              <a:chExt cx="2018123" cy="2030047"/>
            </a:xfrm>
          </p:grpSpPr>
          <p:sp>
            <p:nvSpPr>
              <p:cNvPr id="39" name="Trapezoid 38">
                <a:extLst>
                  <a:ext uri="{FF2B5EF4-FFF2-40B4-BE49-F238E27FC236}">
                    <a16:creationId xmlns:a16="http://schemas.microsoft.com/office/drawing/2014/main" id="{A56D5F99-AAE4-E89B-D9B1-E4CB4F2AEF72}"/>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apezoid 39">
                <a:extLst>
                  <a:ext uri="{FF2B5EF4-FFF2-40B4-BE49-F238E27FC236}">
                    <a16:creationId xmlns:a16="http://schemas.microsoft.com/office/drawing/2014/main" id="{57873391-1C06-CE97-FA22-408E151C492C}"/>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apezoid 41">
                <a:extLst>
                  <a:ext uri="{FF2B5EF4-FFF2-40B4-BE49-F238E27FC236}">
                    <a16:creationId xmlns:a16="http://schemas.microsoft.com/office/drawing/2014/main" id="{32506D81-D9BF-5A9B-B7CA-CFAF48854A54}"/>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D6479FB3-81C2-6930-B36C-279E31666433}"/>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6D67CB63-F310-91C5-B446-9A1D5D3C3783}"/>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2DBF4249-E84F-969E-4A3C-FBE85546BB72}"/>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a:extLst>
                  <a:ext uri="{FF2B5EF4-FFF2-40B4-BE49-F238E27FC236}">
                    <a16:creationId xmlns:a16="http://schemas.microsoft.com/office/drawing/2014/main" id="{CB4A83E6-6580-BA24-FEE0-60FF27DF2832}"/>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a:extLst>
                  <a:ext uri="{FF2B5EF4-FFF2-40B4-BE49-F238E27FC236}">
                    <a16:creationId xmlns:a16="http://schemas.microsoft.com/office/drawing/2014/main" id="{638491BA-CC21-8B7A-32D4-44A96B8CBA38}"/>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a:extLst>
                  <a:ext uri="{FF2B5EF4-FFF2-40B4-BE49-F238E27FC236}">
                    <a16:creationId xmlns:a16="http://schemas.microsoft.com/office/drawing/2014/main" id="{75987590-8E1C-7FF4-2A89-8AAFD652D73A}"/>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apezoid 57">
                <a:extLst>
                  <a:ext uri="{FF2B5EF4-FFF2-40B4-BE49-F238E27FC236}">
                    <a16:creationId xmlns:a16="http://schemas.microsoft.com/office/drawing/2014/main" id="{A5610EB0-79ED-6305-6368-1BB73C5B9A9F}"/>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apezoid 58">
                <a:extLst>
                  <a:ext uri="{FF2B5EF4-FFF2-40B4-BE49-F238E27FC236}">
                    <a16:creationId xmlns:a16="http://schemas.microsoft.com/office/drawing/2014/main" id="{D56648D0-ED6E-F936-7BBD-E902FCB86321}"/>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apezoid 59">
                <a:extLst>
                  <a:ext uri="{FF2B5EF4-FFF2-40B4-BE49-F238E27FC236}">
                    <a16:creationId xmlns:a16="http://schemas.microsoft.com/office/drawing/2014/main" id="{6524A635-1AAB-E384-10D7-5C0438303358}"/>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onut 60">
                <a:extLst>
                  <a:ext uri="{FF2B5EF4-FFF2-40B4-BE49-F238E27FC236}">
                    <a16:creationId xmlns:a16="http://schemas.microsoft.com/office/drawing/2014/main" id="{AD74D0E3-FC4F-D001-0218-B3B67FBBAF63}"/>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4" name="Donut 23">
              <a:extLst>
                <a:ext uri="{FF2B5EF4-FFF2-40B4-BE49-F238E27FC236}">
                  <a16:creationId xmlns:a16="http://schemas.microsoft.com/office/drawing/2014/main" id="{E4CFCD2E-0C2C-0113-E577-0EE3C50AD6BB}"/>
                </a:ext>
              </a:extLst>
            </p:cNvPr>
            <p:cNvSpPr>
              <a:spLocks noChangeAspect="1"/>
            </p:cNvSpPr>
            <p:nvPr/>
          </p:nvSpPr>
          <p:spPr>
            <a:xfrm>
              <a:off x="2908716" y="325052"/>
              <a:ext cx="6434338" cy="6434338"/>
            </a:xfrm>
            <a:prstGeom prst="donut">
              <a:avLst>
                <a:gd name="adj" fmla="val 15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a:extLst>
                <a:ext uri="{FF2B5EF4-FFF2-40B4-BE49-F238E27FC236}">
                  <a16:creationId xmlns:a16="http://schemas.microsoft.com/office/drawing/2014/main" id="{FFAF1D60-3D32-5138-C75B-B19F86C8D431}"/>
                </a:ext>
              </a:extLst>
            </p:cNvPr>
            <p:cNvGrpSpPr>
              <a:grpSpLocks noChangeAspect="1"/>
            </p:cNvGrpSpPr>
            <p:nvPr/>
          </p:nvGrpSpPr>
          <p:grpSpPr>
            <a:xfrm rot="20712073">
              <a:off x="5128779" y="502145"/>
              <a:ext cx="2018123" cy="2030047"/>
              <a:chOff x="7988887" y="2811295"/>
              <a:chExt cx="2018123" cy="2030047"/>
            </a:xfrm>
          </p:grpSpPr>
          <p:sp>
            <p:nvSpPr>
              <p:cNvPr id="26" name="Trapezoid 25">
                <a:extLst>
                  <a:ext uri="{FF2B5EF4-FFF2-40B4-BE49-F238E27FC236}">
                    <a16:creationId xmlns:a16="http://schemas.microsoft.com/office/drawing/2014/main" id="{E218735D-564C-9EEB-7C36-844E07A2DD28}"/>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apezoid 26">
                <a:extLst>
                  <a:ext uri="{FF2B5EF4-FFF2-40B4-BE49-F238E27FC236}">
                    <a16:creationId xmlns:a16="http://schemas.microsoft.com/office/drawing/2014/main" id="{7F5DEB44-2F66-5FE0-28EE-F2BCE2BC6BA1}"/>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E97E461E-C450-2059-4CA3-EA53BCD42BF5}"/>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5BE073CF-64D1-3F6F-14D5-C54EF9A57DAD}"/>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6EAC5E35-C4C0-104D-A2B1-356272A1A31A}"/>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DC518D29-466C-B97B-5C44-4CD9B4916B06}"/>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apezoid 31">
                <a:extLst>
                  <a:ext uri="{FF2B5EF4-FFF2-40B4-BE49-F238E27FC236}">
                    <a16:creationId xmlns:a16="http://schemas.microsoft.com/office/drawing/2014/main" id="{D24CD96D-3474-BB44-3A73-902DF7B9FE9B}"/>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E59A421E-B5DE-8423-BF12-45A6693A973A}"/>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apezoid 33">
                <a:extLst>
                  <a:ext uri="{FF2B5EF4-FFF2-40B4-BE49-F238E27FC236}">
                    <a16:creationId xmlns:a16="http://schemas.microsoft.com/office/drawing/2014/main" id="{1BE45F66-7445-5407-E525-5DE680E0B227}"/>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a16="http://schemas.microsoft.com/office/drawing/2014/main" id="{16E187C5-FFB3-77AE-BBC9-2734F2B7403E}"/>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8F204B05-07F4-2711-A264-7A396D0543F8}"/>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apezoid 36">
                <a:extLst>
                  <a:ext uri="{FF2B5EF4-FFF2-40B4-BE49-F238E27FC236}">
                    <a16:creationId xmlns:a16="http://schemas.microsoft.com/office/drawing/2014/main" id="{681858D9-1ABF-021E-6F07-AB06333E8739}"/>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nut 37">
                <a:extLst>
                  <a:ext uri="{FF2B5EF4-FFF2-40B4-BE49-F238E27FC236}">
                    <a16:creationId xmlns:a16="http://schemas.microsoft.com/office/drawing/2014/main" id="{4E29FCFE-ECD5-EED4-3C26-633369487190}"/>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3098" name="TextBox 3097">
            <a:extLst>
              <a:ext uri="{FF2B5EF4-FFF2-40B4-BE49-F238E27FC236}">
                <a16:creationId xmlns:a16="http://schemas.microsoft.com/office/drawing/2014/main" id="{44681BFE-A7EB-B50E-DF87-6374793FFB8C}"/>
              </a:ext>
            </a:extLst>
          </p:cNvPr>
          <p:cNvSpPr txBox="1"/>
          <p:nvPr/>
        </p:nvSpPr>
        <p:spPr>
          <a:xfrm>
            <a:off x="8168876" y="2783534"/>
            <a:ext cx="1570789" cy="323165"/>
          </a:xfrm>
          <a:prstGeom prst="rect">
            <a:avLst/>
          </a:prstGeom>
          <a:noFill/>
        </p:spPr>
        <p:txBody>
          <a:bodyPr wrap="square">
            <a:spAutoFit/>
          </a:bodyPr>
          <a:lstStyle/>
          <a:p>
            <a:pPr algn="ctr"/>
            <a:r>
              <a:rPr lang="en-US" altLang="zh-CN" sz="1500" b="1" dirty="0">
                <a:latin typeface="Helvetica" pitchFamily="2" charset="0"/>
              </a:rPr>
              <a:t>JAX-CPFEM</a:t>
            </a:r>
            <a:endParaRPr lang="en-US" sz="1500" b="1" dirty="0">
              <a:latin typeface="Helvetica" pitchFamily="2" charset="0"/>
            </a:endParaRPr>
          </a:p>
        </p:txBody>
      </p:sp>
      <p:sp>
        <p:nvSpPr>
          <p:cNvPr id="3101" name="TextBox 3100">
            <a:extLst>
              <a:ext uri="{FF2B5EF4-FFF2-40B4-BE49-F238E27FC236}">
                <a16:creationId xmlns:a16="http://schemas.microsoft.com/office/drawing/2014/main" id="{4B8EE56E-5063-B6AA-2F9A-83A6EB9B2DB7}"/>
              </a:ext>
            </a:extLst>
          </p:cNvPr>
          <p:cNvSpPr txBox="1"/>
          <p:nvPr/>
        </p:nvSpPr>
        <p:spPr>
          <a:xfrm>
            <a:off x="9537421" y="3761005"/>
            <a:ext cx="1644136" cy="646331"/>
          </a:xfrm>
          <a:prstGeom prst="rect">
            <a:avLst/>
          </a:prstGeom>
          <a:noFill/>
        </p:spPr>
        <p:txBody>
          <a:bodyPr wrap="square">
            <a:spAutoFit/>
          </a:bodyPr>
          <a:lstStyle/>
          <a:p>
            <a:pPr algn="ctr"/>
            <a:r>
              <a:rPr lang="en-US" altLang="zh-CN" dirty="0">
                <a:latin typeface="Helvetica" pitchFamily="2" charset="0"/>
              </a:rPr>
              <a:t>Process </a:t>
            </a:r>
          </a:p>
          <a:p>
            <a:pPr algn="ctr"/>
            <a:r>
              <a:rPr lang="en-US" dirty="0">
                <a:latin typeface="Helvetica" pitchFamily="2" charset="0"/>
              </a:rPr>
              <a:t>Design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46ED07-EC2E-3455-93B1-D8C5A3381740}"/>
                  </a:ext>
                </a:extLst>
              </p:cNvPr>
              <p:cNvSpPr txBox="1"/>
              <p:nvPr/>
            </p:nvSpPr>
            <p:spPr>
              <a:xfrm>
                <a:off x="67390" y="904474"/>
                <a:ext cx="6125808" cy="4956485"/>
              </a:xfrm>
              <a:prstGeom prst="rect">
                <a:avLst/>
              </a:prstGeom>
              <a:noFill/>
            </p:spPr>
            <p:txBody>
              <a:bodyPr wrap="square">
                <a:spAutoFit/>
              </a:bodyPr>
              <a:lstStyle/>
              <a:p>
                <a:pPr marL="285750" marR="0" lvl="0" indent="-285750">
                  <a:lnSpc>
                    <a:spcPct val="110000"/>
                  </a:lnSpc>
                  <a:spcBef>
                    <a:spcPts val="0"/>
                  </a:spcBef>
                  <a:spcAft>
                    <a:spcPts val="0"/>
                  </a:spcAft>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Background</a:t>
                </a:r>
                <a:endParaRPr lang="en-US" dirty="0">
                  <a:solidFill>
                    <a:srgbClr val="4E2A85"/>
                  </a:solidFill>
                  <a:latin typeface="Times New Roman" panose="02020603050405020304" pitchFamily="18" charset="0"/>
                  <a:cs typeface="Times New Roman" panose="02020603050405020304" pitchFamily="18" charset="0"/>
                </a:endParaRPr>
              </a:p>
              <a:p>
                <a:pPr marL="800100" lvl="1" indent="-342900" algn="just">
                  <a:lnSpc>
                    <a:spcPct val="110000"/>
                  </a:lnSpc>
                  <a:buFont typeface="Courier New" panose="02070309020205020404" pitchFamily="49" charset="0"/>
                  <a:buChar char="o"/>
                </a:pPr>
                <a:r>
                  <a:rPr lang="en-US" dirty="0">
                    <a:effectLst/>
                    <a:latin typeface="Times New Roman" panose="02020603050405020304" pitchFamily="18" charset="0"/>
                    <a:ea typeface="DengXian" panose="02010600030101010101" pitchFamily="2" charset="-122"/>
                    <a:cs typeface="Times New Roman" panose="02020603050405020304" pitchFamily="18" charset="0"/>
                  </a:rPr>
                  <a:t>Introduction of crystal plasticity</a:t>
                </a:r>
              </a:p>
              <a:p>
                <a:pPr marL="800100" lvl="1" indent="-342900" algn="just">
                  <a:lnSpc>
                    <a:spcPct val="110000"/>
                  </a:lnSpc>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Development of JAX-CPFEM</a:t>
                </a:r>
              </a:p>
              <a:p>
                <a:pPr lvl="1" algn="just">
                  <a:lnSpc>
                    <a:spcPct val="110000"/>
                  </a:lnSpc>
                </a:pPr>
                <a:endParaRPr lang="en-US"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nSpc>
                    <a:spcPct val="110000"/>
                  </a:lnSpc>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Easy-to-use</a:t>
                </a:r>
                <a:r>
                  <a:rPr lang="zh-CN" altLang="en-US" dirty="0">
                    <a:solidFill>
                      <a:srgbClr val="4E2A85"/>
                    </a:solidFill>
                    <a:latin typeface="Times New Roman" panose="02020603050405020304" pitchFamily="18" charset="0"/>
                    <a:cs typeface="Times New Roman" panose="02020603050405020304" pitchFamily="18" charset="0"/>
                  </a:rPr>
                  <a:t> </a:t>
                </a:r>
                <a:r>
                  <a:rPr lang="en-US" altLang="zh-CN" dirty="0">
                    <a:solidFill>
                      <a:srgbClr val="4E2A85"/>
                    </a:solidFill>
                    <a:latin typeface="Times New Roman" panose="02020603050405020304" pitchFamily="18" charset="0"/>
                    <a:cs typeface="Times New Roman" panose="02020603050405020304" pitchFamily="18" charset="0"/>
                  </a:rPr>
                  <a:t>Tool</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alibration of </a:t>
                </a:r>
                <a:r>
                  <a:rPr lang="en-US" altLang="zh-CN" dirty="0">
                    <a:latin typeface="Times New Roman" panose="02020603050405020304" pitchFamily="18" charset="0"/>
                    <a:cs typeface="Times New Roman" panose="02020603050405020304" pitchFamily="18" charset="0"/>
                  </a:rPr>
                  <a:t>CPFEM</a:t>
                </a:r>
                <a:r>
                  <a:rPr 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material</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parameters</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Material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properties</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Mechanical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properties</a:t>
                </a:r>
              </a:p>
              <a:p>
                <a:pPr lvl="1" algn="just">
                  <a:lnSpc>
                    <a:spcPct val="110000"/>
                  </a:lnSpc>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lnSpc>
                    <a:spcPct val="114000"/>
                  </a:lnSpc>
                  <a:buFont typeface="Wingdings" pitchFamily="2" charset="2"/>
                  <a:buChar char="§"/>
                </a:pPr>
                <a:r>
                  <a:rPr lang="en-US" altLang="zh-CN" b="1" dirty="0">
                    <a:solidFill>
                      <a:srgbClr val="C00000"/>
                    </a:solidFill>
                    <a:latin typeface="Times New Roman" panose="02020603050405020304" pitchFamily="18" charset="0"/>
                    <a:cs typeface="Times New Roman" panose="02020603050405020304" pitchFamily="18" charset="0"/>
                  </a:rPr>
                  <a:t>Material</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design </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Property-targeted design</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High-dimensional and gradient-based optimization</a:t>
                </a:r>
                <a:r>
                  <a:rPr lang="en-US" dirty="0">
                    <a:latin typeface="Times New Roman" panose="02020603050405020304" pitchFamily="18" charset="0"/>
                    <a:cs typeface="Times New Roman" panose="02020603050405020304" pitchFamily="18" charset="0"/>
                  </a:rPr>
                  <a:t> </a:t>
                </a:r>
              </a:p>
              <a:p>
                <a:pPr lvl="1" algn="just">
                  <a:lnSpc>
                    <a:spcPct val="110000"/>
                  </a:lnSpc>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gn="just">
                  <a:lnSpc>
                    <a:spcPct val="110000"/>
                  </a:lnSpc>
                  <a:spcBef>
                    <a:spcPts val="0"/>
                  </a:spcBef>
                  <a:spcAft>
                    <a:spcPts val="0"/>
                  </a:spcAft>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Process</a:t>
                </a:r>
                <a:r>
                  <a:rPr lang="zh-CN" altLang="en-US" dirty="0">
                    <a:solidFill>
                      <a:srgbClr val="4E2A85"/>
                    </a:solidFill>
                    <a:latin typeface="Times New Roman" panose="02020603050405020304" pitchFamily="18" charset="0"/>
                    <a:cs typeface="Times New Roman" panose="02020603050405020304" pitchFamily="18" charset="0"/>
                  </a:rPr>
                  <a:t> </a:t>
                </a:r>
                <a:r>
                  <a:rPr lang="en-US" altLang="zh-CN" dirty="0">
                    <a:solidFill>
                      <a:srgbClr val="4E2A85"/>
                    </a:solidFill>
                    <a:latin typeface="Times New Roman" panose="02020603050405020304" pitchFamily="18" charset="0"/>
                    <a:cs typeface="Times New Roman" panose="02020603050405020304" pitchFamily="18" charset="0"/>
                  </a:rPr>
                  <a:t>design </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Property-targeted design</a:t>
                </a:r>
              </a:p>
              <a:p>
                <a:pPr marL="742950" lvl="1" indent="-285750">
                  <a:lnSpc>
                    <a:spcPct val="11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Multi-scale simulation: PF-CP</a:t>
                </a:r>
              </a:p>
              <a:p>
                <a:pPr marL="742950" lvl="1" indent="-285750">
                  <a:lnSpc>
                    <a:spcPct val="1100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5D46ED07-EC2E-3455-93B1-D8C5A3381740}"/>
                  </a:ext>
                </a:extLst>
              </p:cNvPr>
              <p:cNvSpPr txBox="1">
                <a:spLocks noRot="1" noChangeAspect="1" noMove="1" noResize="1" noEditPoints="1" noAdjustHandles="1" noChangeArrowheads="1" noChangeShapeType="1" noTextEdit="1"/>
              </p:cNvSpPr>
              <p:nvPr/>
            </p:nvSpPr>
            <p:spPr>
              <a:xfrm>
                <a:off x="67390" y="904474"/>
                <a:ext cx="6125808" cy="4956485"/>
              </a:xfrm>
              <a:prstGeom prst="rect">
                <a:avLst/>
              </a:prstGeom>
              <a:blipFill>
                <a:blip r:embed="rId3"/>
                <a:stretch>
                  <a:fillRect l="-621" t="-2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313B25-0C90-B2B7-CE65-794C52DCF3EF}"/>
              </a:ext>
            </a:extLst>
          </p:cNvPr>
          <p:cNvSpPr txBox="1"/>
          <p:nvPr/>
        </p:nvSpPr>
        <p:spPr>
          <a:xfrm>
            <a:off x="8160376" y="947187"/>
            <a:ext cx="1644136" cy="369332"/>
          </a:xfrm>
          <a:prstGeom prst="rect">
            <a:avLst/>
          </a:prstGeom>
          <a:noFill/>
        </p:spPr>
        <p:txBody>
          <a:bodyPr wrap="square">
            <a:spAutoFit/>
          </a:bodyPr>
          <a:lstStyle/>
          <a:p>
            <a:pPr algn="ctr"/>
            <a:r>
              <a:rPr lang="en-US" altLang="zh-CN" dirty="0">
                <a:latin typeface="Helvetica" pitchFamily="2" charset="0"/>
              </a:rPr>
              <a:t>Calibration</a:t>
            </a:r>
            <a:endParaRPr lang="en-US" dirty="0">
              <a:latin typeface="Helvetica" pitchFamily="2" charset="0"/>
            </a:endParaRPr>
          </a:p>
        </p:txBody>
      </p:sp>
      <p:sp>
        <p:nvSpPr>
          <p:cNvPr id="8" name="TextBox 7">
            <a:extLst>
              <a:ext uri="{FF2B5EF4-FFF2-40B4-BE49-F238E27FC236}">
                <a16:creationId xmlns:a16="http://schemas.microsoft.com/office/drawing/2014/main" id="{44910A4C-65FA-814A-90CD-64C5C42A2F2F}"/>
              </a:ext>
            </a:extLst>
          </p:cNvPr>
          <p:cNvSpPr txBox="1"/>
          <p:nvPr/>
        </p:nvSpPr>
        <p:spPr>
          <a:xfrm>
            <a:off x="6676484" y="3717846"/>
            <a:ext cx="1644136" cy="646331"/>
          </a:xfrm>
          <a:prstGeom prst="rect">
            <a:avLst/>
          </a:prstGeom>
          <a:noFill/>
        </p:spPr>
        <p:txBody>
          <a:bodyPr wrap="square">
            <a:spAutoFit/>
          </a:bodyPr>
          <a:lstStyle/>
          <a:p>
            <a:pPr algn="ctr"/>
            <a:r>
              <a:rPr lang="en-US" altLang="zh-CN" dirty="0">
                <a:solidFill>
                  <a:srgbClr val="C00000"/>
                </a:solidFill>
                <a:latin typeface="Helvetica" pitchFamily="2" charset="0"/>
              </a:rPr>
              <a:t>Material </a:t>
            </a:r>
          </a:p>
          <a:p>
            <a:pPr algn="ctr"/>
            <a:r>
              <a:rPr lang="en-US" dirty="0">
                <a:solidFill>
                  <a:srgbClr val="C00000"/>
                </a:solidFill>
                <a:latin typeface="Helvetica" pitchFamily="2" charset="0"/>
              </a:rPr>
              <a:t>Design</a:t>
            </a:r>
          </a:p>
        </p:txBody>
      </p:sp>
      <p:sp>
        <p:nvSpPr>
          <p:cNvPr id="2" name="Rectangle 1">
            <a:extLst>
              <a:ext uri="{FF2B5EF4-FFF2-40B4-BE49-F238E27FC236}">
                <a16:creationId xmlns:a16="http://schemas.microsoft.com/office/drawing/2014/main" id="{F7F58AA7-6C47-99AA-C88D-C8FD6B52FF31}"/>
              </a:ext>
            </a:extLst>
          </p:cNvPr>
          <p:cNvSpPr/>
          <p:nvPr/>
        </p:nvSpPr>
        <p:spPr>
          <a:xfrm>
            <a:off x="63635" y="3346644"/>
            <a:ext cx="5595649" cy="104687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652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7D28B-8FC9-8C44-2975-8AF410C39699}"/>
            </a:ext>
          </a:extLst>
        </p:cNvPr>
        <p:cNvGrpSpPr/>
        <p:nvPr/>
      </p:nvGrpSpPr>
      <p:grpSpPr>
        <a:xfrm>
          <a:off x="0" y="0"/>
          <a:ext cx="0" cy="0"/>
          <a:chOff x="0" y="0"/>
          <a:chExt cx="0" cy="0"/>
        </a:xfrm>
      </p:grpSpPr>
      <p:pic>
        <p:nvPicPr>
          <p:cNvPr id="16" name="IPF_combined_while_1">
            <a:hlinkClick r:id="" action="ppaction://media"/>
            <a:extLst>
              <a:ext uri="{FF2B5EF4-FFF2-40B4-BE49-F238E27FC236}">
                <a16:creationId xmlns:a16="http://schemas.microsoft.com/office/drawing/2014/main" id="{01B0F6BC-FA78-02D4-5D32-9C860A8EA7A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11520" y="2640286"/>
            <a:ext cx="5842378" cy="1611979"/>
          </a:xfrm>
          <a:prstGeom prst="rect">
            <a:avLst/>
          </a:prstGeom>
        </p:spPr>
      </p:pic>
      <p:pic>
        <p:nvPicPr>
          <p:cNvPr id="42" name="Picture 41">
            <a:extLst>
              <a:ext uri="{FF2B5EF4-FFF2-40B4-BE49-F238E27FC236}">
                <a16:creationId xmlns:a16="http://schemas.microsoft.com/office/drawing/2014/main" id="{172A2E1F-F45B-B67D-425B-92B5DBAB37E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0606" t="13586" r="15826" b="8381"/>
          <a:stretch/>
        </p:blipFill>
        <p:spPr bwMode="auto">
          <a:xfrm>
            <a:off x="7402728" y="4322412"/>
            <a:ext cx="2127695" cy="1645920"/>
          </a:xfrm>
          <a:prstGeom prst="rect">
            <a:avLst/>
          </a:prstGeom>
          <a:ln>
            <a:noFill/>
          </a:ln>
          <a:extLst>
            <a:ext uri="{53640926-AAD7-44D8-BBD7-CCE9431645EC}">
              <a14:shadowObscured xmlns:a14="http://schemas.microsoft.com/office/drawing/2010/main"/>
            </a:ext>
          </a:extLst>
        </p:spPr>
      </p:pic>
      <p:pic>
        <p:nvPicPr>
          <p:cNvPr id="43" name="Picture 42">
            <a:extLst>
              <a:ext uri="{FF2B5EF4-FFF2-40B4-BE49-F238E27FC236}">
                <a16:creationId xmlns:a16="http://schemas.microsoft.com/office/drawing/2014/main" id="{740B756A-0683-4148-72FD-DC469C24984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0501" t="13792" r="15184" b="7984"/>
          <a:stretch/>
        </p:blipFill>
        <p:spPr bwMode="auto">
          <a:xfrm>
            <a:off x="9606186" y="4299935"/>
            <a:ext cx="2152269" cy="1645920"/>
          </a:xfrm>
          <a:prstGeom prst="rect">
            <a:avLst/>
          </a:prstGeom>
          <a:ln>
            <a:noFill/>
          </a:ln>
          <a:extLst>
            <a:ext uri="{53640926-AAD7-44D8-BBD7-CCE9431645EC}">
              <a14:shadowObscured xmlns:a14="http://schemas.microsoft.com/office/drawing/2010/main"/>
            </a:ext>
          </a:extLst>
        </p:spPr>
      </p:pic>
      <p:pic>
        <p:nvPicPr>
          <p:cNvPr id="41" name="Picture 40">
            <a:extLst>
              <a:ext uri="{FF2B5EF4-FFF2-40B4-BE49-F238E27FC236}">
                <a16:creationId xmlns:a16="http://schemas.microsoft.com/office/drawing/2014/main" id="{27D593E0-1851-E300-75BE-104074A8509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0273" t="13792" r="15625" b="8393"/>
          <a:stretch/>
        </p:blipFill>
        <p:spPr bwMode="auto">
          <a:xfrm>
            <a:off x="5048192" y="4313347"/>
            <a:ext cx="2155127" cy="164592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1FDC27F-0D23-B3E0-7D9B-6125DA089D5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9290" t="13380" r="15401" b="7563"/>
          <a:stretch/>
        </p:blipFill>
        <p:spPr bwMode="auto">
          <a:xfrm>
            <a:off x="5126375" y="1007516"/>
            <a:ext cx="2169130" cy="1645920"/>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AB135EDF-98D3-B997-294C-7C4CF0B122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0383" t="12968" r="15514" b="7773"/>
          <a:stretch/>
        </p:blipFill>
        <p:spPr bwMode="auto">
          <a:xfrm>
            <a:off x="7392960" y="998920"/>
            <a:ext cx="2115771" cy="164592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15DE60A0-1B9A-6B83-07CB-70FB596649C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9290" t="13380" r="15401" b="7563"/>
          <a:stretch/>
        </p:blipFill>
        <p:spPr bwMode="auto">
          <a:xfrm>
            <a:off x="9606186" y="1005166"/>
            <a:ext cx="2169130" cy="1645920"/>
          </a:xfrm>
          <a:prstGeom prst="rect">
            <a:avLst/>
          </a:prstGeom>
          <a:ln>
            <a:noFill/>
          </a:ln>
          <a:extLst>
            <a:ext uri="{53640926-AAD7-44D8-BBD7-CCE9431645EC}">
              <a14:shadowObscured xmlns:a14="http://schemas.microsoft.com/office/drawing/2010/main"/>
            </a:ext>
          </a:extLst>
        </p:spPr>
      </p:pic>
      <p:sp>
        <p:nvSpPr>
          <p:cNvPr id="19" name="Text Placeholder 1">
            <a:extLst>
              <a:ext uri="{FF2B5EF4-FFF2-40B4-BE49-F238E27FC236}">
                <a16:creationId xmlns:a16="http://schemas.microsoft.com/office/drawing/2014/main" id="{9AB204BA-2B84-79F9-93A0-C3E7B44B0EB7}"/>
              </a:ext>
            </a:extLst>
          </p:cNvPr>
          <p:cNvSpPr>
            <a:spLocks noGrp="1"/>
          </p:cNvSpPr>
          <p:nvPr>
            <p:ph type="body" sz="quarter" idx="10"/>
          </p:nvPr>
        </p:nvSpPr>
        <p:spPr>
          <a:xfrm>
            <a:off x="3196222" y="6081431"/>
            <a:ext cx="7834944" cy="664137"/>
          </a:xfrm>
        </p:spPr>
        <p:txBody>
          <a:bodyPr/>
          <a:lstStyle/>
          <a:p>
            <a:r>
              <a:rPr lang="en-US" altLang="zh-CN" sz="12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Hu, F., Niezgoda, S., Xue, T., &amp; Cao, J. (2025). Efficient GPU-computing simulation platform JAX-CPFEM for differentiable crystal plasticity finite element method.</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npj</a:t>
            </a:r>
            <a:r>
              <a:rPr lang="en-US" i="1" dirty="0">
                <a:latin typeface="Times New Roman" panose="02020603050405020304" pitchFamily="18" charset="0"/>
                <a:cs typeface="Times New Roman" panose="02020603050405020304" pitchFamily="18" charset="0"/>
              </a:rPr>
              <a:t> Computational Materials</a:t>
            </a:r>
            <a:r>
              <a:rPr lang="en-US" dirty="0">
                <a:latin typeface="Times New Roman" panose="02020603050405020304" pitchFamily="18" charset="0"/>
                <a:cs typeface="Times New Roman" panose="02020603050405020304" pitchFamily="18" charset="0"/>
              </a:rPr>
              <a:t>, 11(1), 46.</a:t>
            </a:r>
          </a:p>
        </p:txBody>
      </p:sp>
      <p:pic>
        <p:nvPicPr>
          <p:cNvPr id="5" name="Picture 4">
            <a:extLst>
              <a:ext uri="{FF2B5EF4-FFF2-40B4-BE49-F238E27FC236}">
                <a16:creationId xmlns:a16="http://schemas.microsoft.com/office/drawing/2014/main" id="{EA9D095D-CB1B-0ECC-7593-21DDB78A3705}"/>
              </a:ext>
            </a:extLst>
          </p:cNvPr>
          <p:cNvPicPr>
            <a:picLocks noChangeAspect="1"/>
          </p:cNvPicPr>
          <p:nvPr/>
        </p:nvPicPr>
        <p:blipFill>
          <a:blip r:embed="rId13"/>
          <a:stretch>
            <a:fillRect/>
          </a:stretch>
        </p:blipFill>
        <p:spPr>
          <a:xfrm>
            <a:off x="11333714" y="41885"/>
            <a:ext cx="812971" cy="796380"/>
          </a:xfrm>
          <a:prstGeom prst="rect">
            <a:avLst/>
          </a:prstGeom>
        </p:spPr>
      </p:pic>
      <p:sp>
        <p:nvSpPr>
          <p:cNvPr id="6" name="TextBox 5">
            <a:extLst>
              <a:ext uri="{FF2B5EF4-FFF2-40B4-BE49-F238E27FC236}">
                <a16:creationId xmlns:a16="http://schemas.microsoft.com/office/drawing/2014/main" id="{B2DB2639-CC5E-BBAB-A5A4-3F4FCA9F9385}"/>
              </a:ext>
            </a:extLst>
          </p:cNvPr>
          <p:cNvSpPr txBox="1"/>
          <p:nvPr/>
        </p:nvSpPr>
        <p:spPr>
          <a:xfrm>
            <a:off x="9164698" y="26037"/>
            <a:ext cx="2658251" cy="523220"/>
          </a:xfrm>
          <a:prstGeom prst="rect">
            <a:avLst/>
          </a:prstGeom>
          <a:noFill/>
        </p:spPr>
        <p:txBody>
          <a:bodyPr wrap="square" rtlCol="0">
            <a:spAutoFit/>
          </a:bodyPr>
          <a:lstStyle/>
          <a:p>
            <a:pPr algn="ctr"/>
            <a:r>
              <a:rPr lang="en-US" altLang="zh-CN" sz="1400" b="0" i="0" dirty="0">
                <a:solidFill>
                  <a:schemeClr val="tx1"/>
                </a:solidFill>
                <a:latin typeface="Times New Roman" panose="02020603050405020304" pitchFamily="18" charset="0"/>
                <a:cs typeface="Times New Roman" panose="02020603050405020304" pitchFamily="18" charset="0"/>
              </a:rPr>
              <a:t>GitHub</a:t>
            </a:r>
            <a:r>
              <a:rPr lang="zh-CN" altLang="en-US" sz="1400" b="0" i="0" dirty="0">
                <a:solidFill>
                  <a:schemeClr val="tx1"/>
                </a:solidFill>
                <a:latin typeface="Times New Roman" panose="02020603050405020304" pitchFamily="18" charset="0"/>
                <a:cs typeface="Times New Roman" panose="02020603050405020304" pitchFamily="18" charset="0"/>
              </a:rPr>
              <a:t> </a:t>
            </a:r>
            <a:r>
              <a:rPr lang="en-US" altLang="zh-CN" sz="1400" b="0" i="0" dirty="0">
                <a:solidFill>
                  <a:schemeClr val="tx1"/>
                </a:solidFill>
                <a:latin typeface="Times New Roman" panose="02020603050405020304" pitchFamily="18" charset="0"/>
                <a:cs typeface="Times New Roman" panose="02020603050405020304" pitchFamily="18" charset="0"/>
              </a:rPr>
              <a:t>page</a:t>
            </a:r>
          </a:p>
          <a:p>
            <a:pPr algn="ctr"/>
            <a:r>
              <a:rPr lang="en-US" altLang="zh-CN" sz="1400" dirty="0">
                <a:latin typeface="Times New Roman" panose="02020603050405020304" pitchFamily="18" charset="0"/>
                <a:cs typeface="Times New Roman" panose="02020603050405020304" pitchFamily="18" charset="0"/>
              </a:rPr>
              <a:t>Launched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in</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late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2024</a:t>
            </a:r>
            <a:r>
              <a:rPr lang="zh-CN" altLang="en-US" sz="1400" dirty="0">
                <a:latin typeface="Times New Roman" panose="02020603050405020304" pitchFamily="18" charset="0"/>
                <a:cs typeface="Times New Roman" panose="02020603050405020304" pitchFamily="18" charset="0"/>
              </a:rPr>
              <a:t> </a:t>
            </a:r>
            <a:endParaRPr lang="en-US" sz="1400" b="0" i="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 Box 64">
                <a:extLst>
                  <a:ext uri="{FF2B5EF4-FFF2-40B4-BE49-F238E27FC236}">
                    <a16:creationId xmlns:a16="http://schemas.microsoft.com/office/drawing/2014/main" id="{7E96CCBD-6870-C73B-C377-72CF7F381C8D}"/>
                  </a:ext>
                </a:extLst>
              </p:cNvPr>
              <p:cNvSpPr txBox="1"/>
              <p:nvPr/>
            </p:nvSpPr>
            <p:spPr>
              <a:xfrm>
                <a:off x="6885108" y="626257"/>
                <a:ext cx="3299446" cy="3257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r>
                  <a:rPr lang="en-US" dirty="0">
                    <a:effectLst/>
                    <a:latin typeface="Times New Roman" panose="02020603050405020304" pitchFamily="18" charset="0"/>
                    <a:ea typeface="Times New Roman" panose="02020603050405020304" pitchFamily="18" charset="0"/>
                  </a:rPr>
                  <a:t>Euler Angle </a:t>
                </a:r>
                <a14:m>
                  <m:oMath xmlns:m="http://schemas.openxmlformats.org/officeDocument/2006/math">
                    <m:d>
                      <m:dPr>
                        <m:begChr m:val="["/>
                        <m:endChr m:val="]"/>
                        <m:ctrlPr>
                          <a:rPr lang="en-US" b="1" i="1">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𝛼</m:t>
                            </m:r>
                          </m:e>
                          <m:sub>
                            <m:r>
                              <a:rPr lang="en-US" i="1" kern="1200">
                                <a:solidFill>
                                  <a:srgbClr val="000000"/>
                                </a:solidFill>
                                <a:effectLst/>
                                <a:latin typeface="Cambria Math" panose="02040503050406030204" pitchFamily="18" charset="0"/>
                                <a:ea typeface="Times New Roman" panose="02020603050405020304" pitchFamily="18" charset="0"/>
                              </a:rPr>
                              <m:t>𝑖</m:t>
                            </m:r>
                          </m:sub>
                        </m:sSub>
                        <m:r>
                          <a:rPr lang="en-US" b="1" i="1">
                            <a:effectLst/>
                            <a:latin typeface="Cambria Math" panose="02040503050406030204" pitchFamily="18" charset="0"/>
                            <a:ea typeface="Times New Roman" panose="02020603050405020304" pitchFamily="18" charset="0"/>
                          </a:rPr>
                          <m:t>, </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𝛽</m:t>
                            </m:r>
                          </m:e>
                          <m:sub>
                            <m:r>
                              <a:rPr lang="en-US" i="1" kern="1200">
                                <a:solidFill>
                                  <a:srgbClr val="000000"/>
                                </a:solidFill>
                                <a:effectLst/>
                                <a:latin typeface="Cambria Math" panose="02040503050406030204" pitchFamily="18" charset="0"/>
                                <a:ea typeface="Times New Roman" panose="02020603050405020304" pitchFamily="18" charset="0"/>
                              </a:rPr>
                              <m:t>𝑖</m:t>
                            </m:r>
                          </m:sub>
                        </m:sSub>
                        <m:r>
                          <a:rPr lang="en-US" i="1" kern="1200">
                            <a:solidFill>
                              <a:srgbClr val="000000"/>
                            </a:solidFill>
                            <a:effectLst/>
                            <a:latin typeface="Cambria Math" panose="02040503050406030204" pitchFamily="18" charset="0"/>
                            <a:ea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 </m:t>
                            </m:r>
                            <m:r>
                              <a:rPr lang="en-US" i="1">
                                <a:effectLst/>
                                <a:latin typeface="Cambria Math" panose="02040503050406030204" pitchFamily="18" charset="0"/>
                                <a:ea typeface="Times New Roman" panose="02020603050405020304" pitchFamily="18" charset="0"/>
                              </a:rPr>
                              <m:t>𝛾</m:t>
                            </m:r>
                          </m:e>
                          <m:sub>
                            <m:r>
                              <a:rPr lang="en-US" i="1" kern="1200">
                                <a:solidFill>
                                  <a:srgbClr val="000000"/>
                                </a:solidFill>
                                <a:effectLst/>
                                <a:latin typeface="Cambria Math" panose="02040503050406030204" pitchFamily="18" charset="0"/>
                                <a:ea typeface="Times New Roman" panose="02020603050405020304" pitchFamily="18" charset="0"/>
                              </a:rPr>
                              <m:t>𝑖</m:t>
                            </m:r>
                          </m:sub>
                        </m:sSub>
                      </m:e>
                    </m:d>
                  </m:oMath>
                </a14:m>
                <a:r>
                  <a:rPr lang="en-US" b="1"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 Z-Y-X</a:t>
                </a:r>
                <a:endParaRPr lang="en-US" sz="1600" dirty="0">
                  <a:effectLst/>
                  <a:latin typeface="Times New Roman" panose="02020603050405020304" pitchFamily="18" charset="0"/>
                  <a:ea typeface="Times New Roman" panose="02020603050405020304" pitchFamily="18" charset="0"/>
                </a:endParaRPr>
              </a:p>
            </p:txBody>
          </p:sp>
        </mc:Choice>
        <mc:Fallback xmlns="">
          <p:sp>
            <p:nvSpPr>
              <p:cNvPr id="10" name="Text Box 64">
                <a:extLst>
                  <a:ext uri="{FF2B5EF4-FFF2-40B4-BE49-F238E27FC236}">
                    <a16:creationId xmlns:a16="http://schemas.microsoft.com/office/drawing/2014/main" id="{2063BDFF-C249-8A21-077B-14A8E7A65791}"/>
                  </a:ext>
                </a:extLst>
              </p:cNvPr>
              <p:cNvSpPr txBox="1">
                <a:spLocks noRot="1" noChangeAspect="1" noMove="1" noResize="1" noEditPoints="1" noAdjustHandles="1" noChangeArrowheads="1" noChangeShapeType="1" noTextEdit="1"/>
              </p:cNvSpPr>
              <p:nvPr/>
            </p:nvSpPr>
            <p:spPr>
              <a:xfrm>
                <a:off x="6885108" y="626257"/>
                <a:ext cx="3299446" cy="325755"/>
              </a:xfrm>
              <a:prstGeom prst="rect">
                <a:avLst/>
              </a:prstGeom>
              <a:blipFill>
                <a:blip r:embed="rId14"/>
                <a:stretch>
                  <a:fillRect t="-7692" b="-38462"/>
                </a:stretch>
              </a:blipFill>
              <a:ln w="6350">
                <a:noFill/>
              </a:ln>
            </p:spPr>
            <p:txBody>
              <a:bodyPr/>
              <a:lstStyle/>
              <a:p>
                <a:r>
                  <a:rPr lang="en-US">
                    <a:noFill/>
                  </a:rPr>
                  <a:t> </a:t>
                </a:r>
              </a:p>
            </p:txBody>
          </p:sp>
        </mc:Fallback>
      </mc:AlternateContent>
      <p:sp>
        <p:nvSpPr>
          <p:cNvPr id="11" name="Text Box 64">
            <a:extLst>
              <a:ext uri="{FF2B5EF4-FFF2-40B4-BE49-F238E27FC236}">
                <a16:creationId xmlns:a16="http://schemas.microsoft.com/office/drawing/2014/main" id="{C451F874-57BC-401D-00BA-65E7D5A216C3}"/>
              </a:ext>
            </a:extLst>
          </p:cNvPr>
          <p:cNvSpPr txBox="1"/>
          <p:nvPr/>
        </p:nvSpPr>
        <p:spPr>
          <a:xfrm>
            <a:off x="4139658" y="859303"/>
            <a:ext cx="1419403" cy="32575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r>
              <a:rPr lang="en-US" sz="1700" dirty="0">
                <a:effectLst/>
                <a:latin typeface="Times New Roman" panose="02020603050405020304" pitchFamily="18" charset="0"/>
                <a:ea typeface="Times New Roman" panose="02020603050405020304" pitchFamily="18" charset="0"/>
              </a:rPr>
              <a:t>Initial Guess</a:t>
            </a:r>
          </a:p>
        </p:txBody>
      </p:sp>
      <mc:AlternateContent xmlns:mc="http://schemas.openxmlformats.org/markup-compatibility/2006" xmlns:a14="http://schemas.microsoft.com/office/drawing/2010/main">
        <mc:Choice Requires="a14">
          <p:sp>
            <p:nvSpPr>
              <p:cNvPr id="18" name="Text Box 64">
                <a:extLst>
                  <a:ext uri="{FF2B5EF4-FFF2-40B4-BE49-F238E27FC236}">
                    <a16:creationId xmlns:a16="http://schemas.microsoft.com/office/drawing/2014/main" id="{41C84D9A-7BBE-4A59-F0F1-A2DB3BAF4215}"/>
                  </a:ext>
                </a:extLst>
              </p:cNvPr>
              <p:cNvSpPr txBox="1"/>
              <p:nvPr/>
            </p:nvSpPr>
            <p:spPr>
              <a:xfrm>
                <a:off x="6258637" y="2256551"/>
                <a:ext cx="1480820" cy="2755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r>
                  <a:rPr lang="en-US" sz="1600" dirty="0">
                    <a:effectLst/>
                    <a:latin typeface="Times New Roman" panose="02020603050405020304" pitchFamily="18" charset="0"/>
                    <a:ea typeface="Times New Roman" panose="02020603050405020304" pitchFamily="18" charset="0"/>
                  </a:rPr>
                  <a:t>Euler Angle </a:t>
                </a:r>
                <a14:m>
                  <m:oMath xmlns:m="http://schemas.openxmlformats.org/officeDocument/2006/math">
                    <m:sSub>
                      <m:sSubPr>
                        <m:ctrlPr>
                          <a:rPr lang="en-US" sz="1600" i="1" kern="1200">
                            <a:solidFill>
                              <a:srgbClr val="000000"/>
                            </a:solidFill>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𝛼</m:t>
                        </m:r>
                      </m:e>
                      <m:sub>
                        <m:r>
                          <a:rPr lang="en-US" sz="1600" i="1" kern="1200">
                            <a:solidFill>
                              <a:srgbClr val="000000"/>
                            </a:solidFill>
                            <a:effectLst/>
                            <a:latin typeface="Cambria Math" panose="02040503050406030204" pitchFamily="18" charset="0"/>
                            <a:ea typeface="Times New Roman" panose="02020603050405020304" pitchFamily="18" charset="0"/>
                          </a:rPr>
                          <m:t>𝑖</m:t>
                        </m:r>
                      </m:sub>
                    </m:sSub>
                  </m:oMath>
                </a14:m>
                <a:r>
                  <a:rPr lang="en-US" sz="1600" dirty="0">
                    <a:effectLst/>
                    <a:latin typeface="Times New Roman" panose="02020603050405020304" pitchFamily="18" charset="0"/>
                    <a:ea typeface="Times New Roman" panose="02020603050405020304" pitchFamily="18" charset="0"/>
                  </a:rPr>
                  <a:t> </a:t>
                </a:r>
              </a:p>
            </p:txBody>
          </p:sp>
        </mc:Choice>
        <mc:Fallback xmlns="">
          <p:sp>
            <p:nvSpPr>
              <p:cNvPr id="18" name="Text Box 64">
                <a:extLst>
                  <a:ext uri="{FF2B5EF4-FFF2-40B4-BE49-F238E27FC236}">
                    <a16:creationId xmlns:a16="http://schemas.microsoft.com/office/drawing/2014/main" id="{86096042-B153-4A3D-A559-824FCA080608}"/>
                  </a:ext>
                </a:extLst>
              </p:cNvPr>
              <p:cNvSpPr txBox="1">
                <a:spLocks noRot="1" noChangeAspect="1" noMove="1" noResize="1" noEditPoints="1" noAdjustHandles="1" noChangeArrowheads="1" noChangeShapeType="1" noTextEdit="1"/>
              </p:cNvSpPr>
              <p:nvPr/>
            </p:nvSpPr>
            <p:spPr>
              <a:xfrm>
                <a:off x="6258637" y="2256551"/>
                <a:ext cx="1480820" cy="275590"/>
              </a:xfrm>
              <a:prstGeom prst="rect">
                <a:avLst/>
              </a:prstGeom>
              <a:blipFill>
                <a:blip r:embed="rId15"/>
                <a:stretch>
                  <a:fillRect t="-4348" b="-47826"/>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Box 64">
                <a:extLst>
                  <a:ext uri="{FF2B5EF4-FFF2-40B4-BE49-F238E27FC236}">
                    <a16:creationId xmlns:a16="http://schemas.microsoft.com/office/drawing/2014/main" id="{94591686-1BB4-1BCF-6A69-822A382EE4AF}"/>
                  </a:ext>
                </a:extLst>
              </p:cNvPr>
              <p:cNvSpPr txBox="1"/>
              <p:nvPr/>
            </p:nvSpPr>
            <p:spPr>
              <a:xfrm>
                <a:off x="8534831" y="2294529"/>
                <a:ext cx="1480820" cy="2755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r>
                  <a:rPr lang="en-US" sz="1600" dirty="0">
                    <a:effectLst/>
                    <a:latin typeface="Times New Roman" panose="02020603050405020304" pitchFamily="18" charset="0"/>
                    <a:ea typeface="Times New Roman" panose="02020603050405020304" pitchFamily="18" charset="0"/>
                  </a:rPr>
                  <a:t>Euler Angle </a:t>
                </a:r>
                <a14:m>
                  <m:oMath xmlns:m="http://schemas.openxmlformats.org/officeDocument/2006/math">
                    <m:sSub>
                      <m:sSubPr>
                        <m:ctrlPr>
                          <a:rPr lang="en-US" sz="1600" i="1" kern="1200">
                            <a:solidFill>
                              <a:srgbClr val="000000"/>
                            </a:solidFill>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𝛽</m:t>
                        </m:r>
                      </m:e>
                      <m:sub>
                        <m:r>
                          <a:rPr lang="en-US" sz="1600" i="1" kern="1200">
                            <a:solidFill>
                              <a:srgbClr val="000000"/>
                            </a:solidFill>
                            <a:effectLst/>
                            <a:latin typeface="Cambria Math" panose="02040503050406030204" pitchFamily="18" charset="0"/>
                            <a:ea typeface="Times New Roman" panose="02020603050405020304" pitchFamily="18" charset="0"/>
                          </a:rPr>
                          <m:t>𝑖</m:t>
                        </m:r>
                      </m:sub>
                    </m:sSub>
                  </m:oMath>
                </a14:m>
                <a:endParaRPr lang="en-US" sz="1600" dirty="0">
                  <a:effectLst/>
                  <a:latin typeface="Times New Roman" panose="02020603050405020304" pitchFamily="18" charset="0"/>
                  <a:ea typeface="Times New Roman" panose="02020603050405020304" pitchFamily="18" charset="0"/>
                </a:endParaRPr>
              </a:p>
            </p:txBody>
          </p:sp>
        </mc:Choice>
        <mc:Fallback xmlns="">
          <p:sp>
            <p:nvSpPr>
              <p:cNvPr id="21" name="Text Box 64">
                <a:extLst>
                  <a:ext uri="{FF2B5EF4-FFF2-40B4-BE49-F238E27FC236}">
                    <a16:creationId xmlns:a16="http://schemas.microsoft.com/office/drawing/2014/main" id="{5E5A080D-15B5-C956-383B-1A0695DDF11F}"/>
                  </a:ext>
                </a:extLst>
              </p:cNvPr>
              <p:cNvSpPr txBox="1">
                <a:spLocks noRot="1" noChangeAspect="1" noMove="1" noResize="1" noEditPoints="1" noAdjustHandles="1" noChangeArrowheads="1" noChangeShapeType="1" noTextEdit="1"/>
              </p:cNvSpPr>
              <p:nvPr/>
            </p:nvSpPr>
            <p:spPr>
              <a:xfrm>
                <a:off x="8534831" y="2294529"/>
                <a:ext cx="1480820" cy="275590"/>
              </a:xfrm>
              <a:prstGeom prst="rect">
                <a:avLst/>
              </a:prstGeom>
              <a:blipFill>
                <a:blip r:embed="rId16"/>
                <a:stretch>
                  <a:fillRect t="-4348" b="-47826"/>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Box 64">
                <a:extLst>
                  <a:ext uri="{FF2B5EF4-FFF2-40B4-BE49-F238E27FC236}">
                    <a16:creationId xmlns:a16="http://schemas.microsoft.com/office/drawing/2014/main" id="{2228D897-135F-3D6F-A51D-0BC38C80201A}"/>
                  </a:ext>
                </a:extLst>
              </p:cNvPr>
              <p:cNvSpPr txBox="1"/>
              <p:nvPr/>
            </p:nvSpPr>
            <p:spPr>
              <a:xfrm>
                <a:off x="10803478" y="2294529"/>
                <a:ext cx="1480820" cy="2755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r>
                  <a:rPr lang="en-US" sz="1600" dirty="0">
                    <a:effectLst/>
                    <a:latin typeface="Times New Roman" panose="02020603050405020304" pitchFamily="18" charset="0"/>
                    <a:ea typeface="Times New Roman" panose="02020603050405020304" pitchFamily="18" charset="0"/>
                  </a:rPr>
                  <a:t>Euler Angle</a:t>
                </a:r>
                <a14:m>
                  <m:oMath xmlns:m="http://schemas.openxmlformats.org/officeDocument/2006/math">
                    <m:sSub>
                      <m:sSubPr>
                        <m:ctrlPr>
                          <a:rPr lang="en-US" sz="1600" i="1" kern="1200">
                            <a:solidFill>
                              <a:srgbClr val="000000"/>
                            </a:solidFill>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 </m:t>
                        </m:r>
                        <m:r>
                          <a:rPr lang="en-US" sz="1600" i="1">
                            <a:effectLst/>
                            <a:latin typeface="Cambria Math" panose="02040503050406030204" pitchFamily="18" charset="0"/>
                            <a:ea typeface="Times New Roman" panose="02020603050405020304" pitchFamily="18" charset="0"/>
                          </a:rPr>
                          <m:t>𝛾</m:t>
                        </m:r>
                      </m:e>
                      <m:sub>
                        <m:r>
                          <a:rPr lang="en-US" sz="1600" i="1" kern="1200">
                            <a:solidFill>
                              <a:srgbClr val="000000"/>
                            </a:solidFill>
                            <a:effectLst/>
                            <a:latin typeface="Cambria Math" panose="02040503050406030204" pitchFamily="18" charset="0"/>
                            <a:ea typeface="Times New Roman" panose="02020603050405020304" pitchFamily="18" charset="0"/>
                          </a:rPr>
                          <m:t>𝑖</m:t>
                        </m:r>
                      </m:sub>
                    </m:sSub>
                  </m:oMath>
                </a14:m>
                <a:r>
                  <a:rPr lang="en-US" sz="1600" dirty="0">
                    <a:effectLst/>
                    <a:latin typeface="Times New Roman" panose="02020603050405020304" pitchFamily="18" charset="0"/>
                    <a:ea typeface="Times New Roman" panose="02020603050405020304" pitchFamily="18" charset="0"/>
                  </a:rPr>
                  <a:t> </a:t>
                </a:r>
              </a:p>
            </p:txBody>
          </p:sp>
        </mc:Choice>
        <mc:Fallback xmlns="">
          <p:sp>
            <p:nvSpPr>
              <p:cNvPr id="22" name="Text Box 64">
                <a:extLst>
                  <a:ext uri="{FF2B5EF4-FFF2-40B4-BE49-F238E27FC236}">
                    <a16:creationId xmlns:a16="http://schemas.microsoft.com/office/drawing/2014/main" id="{7C61CA1C-24D6-A629-C21F-17244775CA6F}"/>
                  </a:ext>
                </a:extLst>
              </p:cNvPr>
              <p:cNvSpPr txBox="1">
                <a:spLocks noRot="1" noChangeAspect="1" noMove="1" noResize="1" noEditPoints="1" noAdjustHandles="1" noChangeArrowheads="1" noChangeShapeType="1" noTextEdit="1"/>
              </p:cNvSpPr>
              <p:nvPr/>
            </p:nvSpPr>
            <p:spPr>
              <a:xfrm>
                <a:off x="10803478" y="2294529"/>
                <a:ext cx="1480820" cy="275590"/>
              </a:xfrm>
              <a:prstGeom prst="rect">
                <a:avLst/>
              </a:prstGeom>
              <a:blipFill>
                <a:blip r:embed="rId17"/>
                <a:stretch>
                  <a:fillRect t="-4348" b="-47826"/>
                </a:stretch>
              </a:blipFill>
              <a:ln w="6350">
                <a:noFill/>
              </a:ln>
            </p:spPr>
            <p:txBody>
              <a:bodyPr/>
              <a:lstStyle/>
              <a:p>
                <a:r>
                  <a:rPr lang="en-US">
                    <a:noFill/>
                  </a:rPr>
                  <a:t> </a:t>
                </a:r>
              </a:p>
            </p:txBody>
          </p:sp>
        </mc:Fallback>
      </mc:AlternateContent>
      <p:sp>
        <p:nvSpPr>
          <p:cNvPr id="47" name="Down Arrow 46">
            <a:extLst>
              <a:ext uri="{FF2B5EF4-FFF2-40B4-BE49-F238E27FC236}">
                <a16:creationId xmlns:a16="http://schemas.microsoft.com/office/drawing/2014/main" id="{ABA69D26-D22A-AA64-EF93-DF943F4D8259}"/>
              </a:ext>
            </a:extLst>
          </p:cNvPr>
          <p:cNvSpPr/>
          <p:nvPr/>
        </p:nvSpPr>
        <p:spPr>
          <a:xfrm>
            <a:off x="4600631" y="1413560"/>
            <a:ext cx="250576" cy="3709335"/>
          </a:xfrm>
          <a:prstGeom prst="downArrow">
            <a:avLst/>
          </a:prstGeom>
          <a:solidFill>
            <a:srgbClr val="4E2A8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stress_strain_iter">
            <a:hlinkClick r:id="" action="ppaction://media"/>
            <a:extLst>
              <a:ext uri="{FF2B5EF4-FFF2-40B4-BE49-F238E27FC236}">
                <a16:creationId xmlns:a16="http://schemas.microsoft.com/office/drawing/2014/main" id="{C22E74CB-2E03-23D4-112C-1EEA145221CC}"/>
              </a:ext>
            </a:extLst>
          </p:cNvPr>
          <p:cNvPicPr>
            <a:picLocks noChangeAspect="1"/>
          </p:cNvPicPr>
          <p:nvPr>
            <a:videoFile r:link="rId4"/>
            <p:extLst>
              <p:ext uri="{DAA4B4D4-6D71-4841-9C94-3DE7FCFB9230}">
                <p14:media xmlns:p14="http://schemas.microsoft.com/office/powerpoint/2010/main" r:embed="rId3"/>
              </p:ext>
            </p:extLst>
          </p:nvPr>
        </p:nvPicPr>
        <p:blipFill>
          <a:blip r:embed="rId18"/>
          <a:stretch>
            <a:fillRect/>
          </a:stretch>
        </p:blipFill>
        <p:spPr>
          <a:xfrm>
            <a:off x="114916" y="1943367"/>
            <a:ext cx="4218432" cy="3163824"/>
          </a:xfrm>
          <a:prstGeom prst="rect">
            <a:avLst/>
          </a:prstGeom>
        </p:spPr>
      </p:pic>
      <p:sp>
        <p:nvSpPr>
          <p:cNvPr id="46" name="Text Box 64">
            <a:extLst>
              <a:ext uri="{FF2B5EF4-FFF2-40B4-BE49-F238E27FC236}">
                <a16:creationId xmlns:a16="http://schemas.microsoft.com/office/drawing/2014/main" id="{EAFF1394-036E-8624-4FC2-41A8E39311FB}"/>
              </a:ext>
            </a:extLst>
          </p:cNvPr>
          <p:cNvSpPr txBox="1"/>
          <p:nvPr/>
        </p:nvSpPr>
        <p:spPr>
          <a:xfrm>
            <a:off x="3422695" y="5512960"/>
            <a:ext cx="1821305" cy="32575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r>
              <a:rPr lang="en-US" altLang="zh-CN" sz="1700" dirty="0">
                <a:effectLst/>
                <a:latin typeface="Times New Roman" panose="02020603050405020304" pitchFamily="18" charset="0"/>
                <a:ea typeface="Times New Roman" panose="02020603050405020304" pitchFamily="18" charset="0"/>
              </a:rPr>
              <a:t>Designed</a:t>
            </a:r>
            <a:r>
              <a:rPr lang="zh-CN" altLang="en-US" sz="1700" dirty="0">
                <a:effectLst/>
                <a:latin typeface="Times New Roman" panose="02020603050405020304" pitchFamily="18" charset="0"/>
                <a:ea typeface="Times New Roman" panose="02020603050405020304" pitchFamily="18" charset="0"/>
              </a:rPr>
              <a:t> </a:t>
            </a:r>
            <a:r>
              <a:rPr lang="en-US" altLang="zh-CN" sz="1700" dirty="0">
                <a:effectLst/>
                <a:latin typeface="Times New Roman" panose="02020603050405020304" pitchFamily="18" charset="0"/>
                <a:ea typeface="Times New Roman" panose="02020603050405020304" pitchFamily="18" charset="0"/>
              </a:rPr>
              <a:t>Results</a:t>
            </a:r>
            <a:endParaRPr lang="en-US" sz="17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3A0709A-CC12-AA4E-0397-1B68BAA816A2}"/>
                  </a:ext>
                </a:extLst>
              </p:cNvPr>
              <p:cNvSpPr txBox="1"/>
              <p:nvPr/>
            </p:nvSpPr>
            <p:spPr>
              <a:xfrm>
                <a:off x="119723" y="775936"/>
                <a:ext cx="3530700" cy="10351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i="1" smtClean="0">
                              <a:effectLst/>
                              <a:latin typeface="Cambria Math" panose="02040503050406030204" pitchFamily="18" charset="0"/>
                              <a:ea typeface="Times New Roman" panose="02020603050405020304" pitchFamily="18" charset="0"/>
                            </a:rPr>
                          </m:ctrlPr>
                        </m:sSubPr>
                        <m:e>
                          <m:r>
                            <m:rPr>
                              <m:sty m:val="p"/>
                            </m:rPr>
                            <a:rPr lang="en-US" sz="1600">
                              <a:effectLst/>
                              <a:latin typeface="Cambria Math" panose="02040503050406030204" pitchFamily="18" charset="0"/>
                              <a:ea typeface="Times New Roman" panose="02020603050405020304" pitchFamily="18" charset="0"/>
                            </a:rPr>
                            <m:t>min</m:t>
                          </m:r>
                        </m:e>
                        <m:sub>
                          <m:r>
                            <a:rPr lang="en-US" sz="1600" b="1" i="1">
                              <a:effectLst/>
                              <a:latin typeface="Cambria Math" panose="02040503050406030204" pitchFamily="18" charset="0"/>
                              <a:ea typeface="Times New Roman" panose="02020603050405020304" pitchFamily="18" charset="0"/>
                            </a:rPr>
                            <m:t>𝒂</m:t>
                          </m:r>
                          <m:r>
                            <a:rPr lang="en-US" sz="1600" b="1" i="1">
                              <a:effectLst/>
                              <a:latin typeface="Cambria Math" panose="02040503050406030204" pitchFamily="18" charset="0"/>
                              <a:ea typeface="Times New Roman" panose="02020603050405020304" pitchFamily="18" charset="0"/>
                            </a:rPr>
                            <m:t>∈</m:t>
                          </m:r>
                          <m:sSup>
                            <m:sSupPr>
                              <m:ctrlPr>
                                <a:rPr lang="en-US" sz="1600" b="1" i="1">
                                  <a:effectLst/>
                                  <a:latin typeface="Cambria Math" panose="02040503050406030204" pitchFamily="18" charset="0"/>
                                  <a:ea typeface="Times New Roman" panose="02020603050405020304" pitchFamily="18" charset="0"/>
                                </a:rPr>
                              </m:ctrlPr>
                            </m:sSupPr>
                            <m:e>
                              <m:r>
                                <a:rPr lang="en-US" sz="1600" b="1" i="1">
                                  <a:effectLst/>
                                  <a:latin typeface="Cambria Math" panose="02040503050406030204" pitchFamily="18" charset="0"/>
                                  <a:ea typeface="Times New Roman" panose="02020603050405020304" pitchFamily="18" charset="0"/>
                                </a:rPr>
                                <m:t>ℝ</m:t>
                              </m:r>
                            </m:e>
                            <m:sup>
                              <m:r>
                                <a:rPr lang="en-US" sz="1600" i="1">
                                  <a:effectLst/>
                                  <a:latin typeface="Cambria Math" panose="02040503050406030204" pitchFamily="18" charset="0"/>
                                  <a:ea typeface="Times New Roman" panose="02020603050405020304" pitchFamily="18" charset="0"/>
                                </a:rPr>
                                <m:t>𝑀</m:t>
                              </m:r>
                            </m:sup>
                          </m:sSup>
                        </m:sub>
                      </m:sSub>
                      <m:acc>
                        <m:accPr>
                          <m:chr m:val="̂"/>
                          <m:ctrlPr>
                            <a:rPr lang="en-US" sz="1600" i="1">
                              <a:effectLst/>
                              <a:latin typeface="Cambria Math" panose="02040503050406030204" pitchFamily="18" charset="0"/>
                              <a:ea typeface="Times New Roman" panose="02020603050405020304" pitchFamily="18" charset="0"/>
                            </a:rPr>
                          </m:ctrlPr>
                        </m:accPr>
                        <m:e>
                          <m:r>
                            <a:rPr lang="en-US" sz="1600" i="1">
                              <a:effectLst/>
                              <a:latin typeface="Cambria Math" panose="02040503050406030204" pitchFamily="18" charset="0"/>
                              <a:ea typeface="Times New Roman" panose="02020603050405020304" pitchFamily="18" charset="0"/>
                            </a:rPr>
                            <m:t>𝑂</m:t>
                          </m:r>
                        </m:e>
                      </m:acc>
                      <m:d>
                        <m:dPr>
                          <m:ctrlPr>
                            <a:rPr lang="en-US" sz="1600" i="1">
                              <a:effectLst/>
                              <a:latin typeface="Cambria Math" panose="02040503050406030204" pitchFamily="18" charset="0"/>
                              <a:ea typeface="Times New Roman" panose="02020603050405020304" pitchFamily="18" charset="0"/>
                            </a:rPr>
                          </m:ctrlPr>
                        </m:dPr>
                        <m:e>
                          <m:r>
                            <a:rPr lang="en-US" sz="1600" b="1" i="1">
                              <a:latin typeface="Cambria Math" panose="02040503050406030204" pitchFamily="18" charset="0"/>
                            </a:rPr>
                            <m:t>𝜽</m:t>
                          </m:r>
                        </m:e>
                      </m:d>
                    </m:oMath>
                  </m:oMathPara>
                </a14:m>
                <a:endParaRPr lang="en-US" altLang="zh-CN" sz="1600" b="0" i="1" kern="0" dirty="0">
                  <a:effectLst/>
                  <a:latin typeface="Cambria Math" panose="02040503050406030204" pitchFamily="18"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acc>
                        <m:accPr>
                          <m:chr m:val="̂"/>
                          <m:ctrlPr>
                            <a:rPr lang="en-US" sz="1600" i="1" smtClean="0">
                              <a:solidFill>
                                <a:srgbClr val="836967"/>
                              </a:solidFill>
                              <a:latin typeface="Cambria Math" panose="02040503050406030204" pitchFamily="18" charset="0"/>
                            </a:rPr>
                          </m:ctrlPr>
                        </m:accPr>
                        <m:e>
                          <m:r>
                            <a:rPr lang="en-US" sz="1600" i="1">
                              <a:latin typeface="Cambria Math" panose="02040503050406030204" pitchFamily="18" charset="0"/>
                            </a:rPr>
                            <m:t>𝑂</m:t>
                          </m:r>
                        </m:e>
                      </m:acc>
                      <m:d>
                        <m:dPr>
                          <m:ctrlPr>
                            <a:rPr lang="en-US" sz="1600" i="1">
                              <a:solidFill>
                                <a:srgbClr val="836967"/>
                              </a:solidFill>
                              <a:latin typeface="Cambria Math" panose="02040503050406030204" pitchFamily="18" charset="0"/>
                            </a:rPr>
                          </m:ctrlPr>
                        </m:dPr>
                        <m:e>
                          <m:r>
                            <a:rPr lang="en-US" sz="1600" b="1" i="1">
                              <a:latin typeface="Cambria Math" panose="02040503050406030204" pitchFamily="18" charset="0"/>
                            </a:rPr>
                            <m:t>𝜽</m:t>
                          </m:r>
                        </m:e>
                      </m:d>
                      <m:r>
                        <a:rPr lang="en-US" sz="1600" b="0" i="0">
                          <a:latin typeface="Cambria Math" panose="02040503050406030204" pitchFamily="18" charset="0"/>
                        </a:rPr>
                        <m:t>=</m:t>
                      </m:r>
                      <m:r>
                        <a:rPr lang="en-US" sz="1600" b="0" i="1">
                          <a:latin typeface="Cambria Math" panose="02040503050406030204" pitchFamily="18" charset="0"/>
                        </a:rPr>
                        <m:t>𝑤</m:t>
                      </m:r>
                      <m:r>
                        <a:rPr lang="en-US" sz="1600" b="0" i="0">
                          <a:latin typeface="Cambria Math" panose="02040503050406030204" pitchFamily="18" charset="0"/>
                        </a:rPr>
                        <m:t>×</m:t>
                      </m:r>
                      <m:nary>
                        <m:naryPr>
                          <m:chr m:val="∑"/>
                          <m:limLoc m:val="undOvr"/>
                          <m:ctrlPr>
                            <a:rPr lang="en-US" sz="1600" b="0" i="1">
                              <a:latin typeface="Cambria Math" panose="02040503050406030204" pitchFamily="18" charset="0"/>
                            </a:rPr>
                          </m:ctrlPr>
                        </m:naryPr>
                        <m:sub>
                          <m:r>
                            <a:rPr lang="en-US" sz="1600" b="0" i="1">
                              <a:latin typeface="Cambria Math" panose="02040503050406030204" pitchFamily="18" charset="0"/>
                            </a:rPr>
                            <m:t>𝑖</m:t>
                          </m:r>
                          <m:r>
                            <a:rPr lang="en-US" sz="1600" b="0" i="0">
                              <a:latin typeface="Cambria Math" panose="02040503050406030204" pitchFamily="18" charset="0"/>
                            </a:rPr>
                            <m:t>=1</m:t>
                          </m:r>
                        </m:sub>
                        <m:sup>
                          <m:r>
                            <a:rPr lang="en-US" sz="1600" b="0" i="1">
                              <a:latin typeface="Cambria Math" panose="02040503050406030204" pitchFamily="18" charset="0"/>
                            </a:rPr>
                            <m:t>𝑛</m:t>
                          </m:r>
                        </m:sup>
                        <m:e>
                          <m:sSup>
                            <m:sSupPr>
                              <m:ctrlPr>
                                <a:rPr lang="en-US" sz="1600" b="0" i="1">
                                  <a:solidFill>
                                    <a:srgbClr val="836967"/>
                                  </a:solidFill>
                                  <a:latin typeface="Cambria Math" panose="02040503050406030204" pitchFamily="18" charset="0"/>
                                </a:rPr>
                              </m:ctrlPr>
                            </m:sSupPr>
                            <m:e>
                              <m:d>
                                <m:dPr>
                                  <m:ctrlPr>
                                    <a:rPr lang="en-US" sz="1600" b="0" i="1">
                                      <a:latin typeface="Cambria Math" panose="02040503050406030204" pitchFamily="18" charset="0"/>
                                    </a:rPr>
                                  </m:ctrlPr>
                                </m:dPr>
                                <m:e>
                                  <m:sSub>
                                    <m:sSubPr>
                                      <m:ctrlPr>
                                        <a:rPr lang="en-US" sz="1600" b="0" i="1">
                                          <a:solidFill>
                                            <a:srgbClr val="836967"/>
                                          </a:solidFill>
                                          <a:latin typeface="Cambria Math" panose="02040503050406030204" pitchFamily="18" charset="0"/>
                                        </a:rPr>
                                      </m:ctrlPr>
                                    </m:sSubPr>
                                    <m:e>
                                      <m:r>
                                        <a:rPr lang="en-US" sz="1600" b="0" i="1">
                                          <a:latin typeface="Cambria Math" panose="02040503050406030204" pitchFamily="18" charset="0"/>
                                        </a:rPr>
                                        <m:t>𝑦</m:t>
                                      </m:r>
                                    </m:e>
                                    <m:sub>
                                      <m:r>
                                        <a:rPr lang="en-US" sz="1600" b="0" i="1">
                                          <a:latin typeface="Cambria Math" panose="02040503050406030204" pitchFamily="18" charset="0"/>
                                        </a:rPr>
                                        <m:t>𝑖</m:t>
                                      </m:r>
                                    </m:sub>
                                  </m:sSub>
                                  <m:r>
                                    <a:rPr lang="en-US" sz="1600" b="0" i="0">
                                      <a:latin typeface="Cambria Math" panose="02040503050406030204" pitchFamily="18" charset="0"/>
                                    </a:rPr>
                                    <m:t>−</m:t>
                                  </m:r>
                                  <m:sSub>
                                    <m:sSubPr>
                                      <m:ctrlPr>
                                        <a:rPr lang="en-US" sz="1600" b="0" i="1">
                                          <a:solidFill>
                                            <a:srgbClr val="836967"/>
                                          </a:solidFill>
                                          <a:latin typeface="Cambria Math" panose="02040503050406030204" pitchFamily="18" charset="0"/>
                                        </a:rPr>
                                      </m:ctrlPr>
                                    </m:sSubPr>
                                    <m:e>
                                      <m:r>
                                        <a:rPr lang="en-US" sz="1600" b="0" i="1">
                                          <a:latin typeface="Cambria Math" panose="02040503050406030204" pitchFamily="18" charset="0"/>
                                        </a:rPr>
                                        <m:t>𝑓</m:t>
                                      </m:r>
                                    </m:e>
                                    <m:sub>
                                      <m:r>
                                        <a:rPr lang="en-US" sz="1600" b="0" i="1">
                                          <a:latin typeface="Cambria Math" panose="02040503050406030204" pitchFamily="18" charset="0"/>
                                        </a:rPr>
                                        <m:t>𝑠𝑖𝑚</m:t>
                                      </m:r>
                                      <m:r>
                                        <a:rPr lang="en-US" sz="1600" b="0" i="0">
                                          <a:latin typeface="Cambria Math" panose="02040503050406030204" pitchFamily="18" charset="0"/>
                                        </a:rPr>
                                        <m:t>,</m:t>
                                      </m:r>
                                      <m:r>
                                        <a:rPr lang="en-US" sz="1600" b="0" i="1">
                                          <a:latin typeface="Cambria Math" panose="02040503050406030204" pitchFamily="18" charset="0"/>
                                        </a:rPr>
                                        <m:t>𝑖</m:t>
                                      </m:r>
                                    </m:sub>
                                  </m:sSub>
                                  <m:d>
                                    <m:dPr>
                                      <m:ctrlPr>
                                        <a:rPr lang="en-US" sz="1600" b="0" i="1">
                                          <a:latin typeface="Cambria Math" panose="02040503050406030204" pitchFamily="18" charset="0"/>
                                        </a:rPr>
                                      </m:ctrlPr>
                                    </m:dPr>
                                    <m:e>
                                      <m:r>
                                        <a:rPr lang="en-US" sz="1600" b="1" i="1">
                                          <a:latin typeface="Cambria Math" panose="02040503050406030204" pitchFamily="18" charset="0"/>
                                        </a:rPr>
                                        <m:t>𝜽</m:t>
                                      </m:r>
                                    </m:e>
                                  </m:d>
                                </m:e>
                              </m:d>
                            </m:e>
                            <m:sup>
                              <m:r>
                                <a:rPr lang="en-US" sz="1600" b="0" i="0">
                                  <a:latin typeface="Cambria Math" panose="02040503050406030204" pitchFamily="18" charset="0"/>
                                </a:rPr>
                                <m:t>2</m:t>
                              </m:r>
                            </m:sup>
                          </m:sSup>
                        </m:e>
                      </m:nary>
                    </m:oMath>
                  </m:oMathPara>
                </a14:m>
                <a:endParaRPr lang="en-US" sz="1600" b="0" dirty="0"/>
              </a:p>
            </p:txBody>
          </p:sp>
        </mc:Choice>
        <mc:Fallback xmlns="">
          <p:sp>
            <p:nvSpPr>
              <p:cNvPr id="78" name="TextBox 77">
                <a:extLst>
                  <a:ext uri="{FF2B5EF4-FFF2-40B4-BE49-F238E27FC236}">
                    <a16:creationId xmlns:a16="http://schemas.microsoft.com/office/drawing/2014/main" id="{8FE90A66-8E0F-684A-E144-96045F1B7775}"/>
                  </a:ext>
                </a:extLst>
              </p:cNvPr>
              <p:cNvSpPr txBox="1">
                <a:spLocks noRot="1" noChangeAspect="1" noMove="1" noResize="1" noEditPoints="1" noAdjustHandles="1" noChangeArrowheads="1" noChangeShapeType="1" noTextEdit="1"/>
              </p:cNvSpPr>
              <p:nvPr/>
            </p:nvSpPr>
            <p:spPr>
              <a:xfrm>
                <a:off x="119723" y="775936"/>
                <a:ext cx="3530700" cy="1035155"/>
              </a:xfrm>
              <a:prstGeom prst="rect">
                <a:avLst/>
              </a:prstGeom>
              <a:blipFill>
                <a:blip r:embed="rId23"/>
                <a:stretch>
                  <a:fillRect t="-48193" b="-115663"/>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4DC28B15-7357-83C1-F97C-139DE871A85B}"/>
              </a:ext>
            </a:extLst>
          </p:cNvPr>
          <p:cNvSpPr/>
          <p:nvPr/>
        </p:nvSpPr>
        <p:spPr>
          <a:xfrm>
            <a:off x="6314660" y="3772490"/>
            <a:ext cx="185420" cy="171450"/>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3" name="Picture 32">
            <a:extLst>
              <a:ext uri="{FF2B5EF4-FFF2-40B4-BE49-F238E27FC236}">
                <a16:creationId xmlns:a16="http://schemas.microsoft.com/office/drawing/2014/main" id="{B60F87C6-EF9C-0F03-45CD-CC1C7114D79A}"/>
              </a:ext>
            </a:extLst>
          </p:cNvPr>
          <p:cNvPicPr>
            <a:picLocks noChangeAspect="1"/>
          </p:cNvPicPr>
          <p:nvPr/>
        </p:nvPicPr>
        <p:blipFill>
          <a:blip r:embed="rId24"/>
          <a:stretch>
            <a:fillRect/>
          </a:stretch>
        </p:blipFill>
        <p:spPr>
          <a:xfrm>
            <a:off x="11154558" y="2885421"/>
            <a:ext cx="725170" cy="675640"/>
          </a:xfrm>
          <a:prstGeom prst="rect">
            <a:avLst/>
          </a:prstGeom>
        </p:spPr>
      </p:pic>
      <p:sp>
        <p:nvSpPr>
          <p:cNvPr id="34" name="Text Box 17">
            <a:extLst>
              <a:ext uri="{FF2B5EF4-FFF2-40B4-BE49-F238E27FC236}">
                <a16:creationId xmlns:a16="http://schemas.microsoft.com/office/drawing/2014/main" id="{CF57667B-1313-989D-7224-4969AEB1F5E8}"/>
              </a:ext>
            </a:extLst>
          </p:cNvPr>
          <p:cNvSpPr txBox="1"/>
          <p:nvPr/>
        </p:nvSpPr>
        <p:spPr>
          <a:xfrm>
            <a:off x="11172973" y="2851766"/>
            <a:ext cx="562610" cy="3111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r>
              <a:rPr lang="en-US" sz="900" b="1" dirty="0">
                <a:effectLst/>
                <a:latin typeface="Times New Roman" panose="02020603050405020304" pitchFamily="18" charset="0"/>
                <a:ea typeface="Times New Roman" panose="02020603050405020304" pitchFamily="18" charset="0"/>
              </a:rPr>
              <a:t>m-3m</a:t>
            </a:r>
            <a:endParaRPr lang="en-US" sz="1200" dirty="0">
              <a:effectLst/>
              <a:latin typeface="Times New Roman" panose="02020603050405020304" pitchFamily="18" charset="0"/>
              <a:ea typeface="Times New Roman" panose="02020603050405020304" pitchFamily="18" charset="0"/>
            </a:endParaRPr>
          </a:p>
        </p:txBody>
      </p:sp>
      <p:sp>
        <p:nvSpPr>
          <p:cNvPr id="35" name="Text Box 17">
            <a:extLst>
              <a:ext uri="{FF2B5EF4-FFF2-40B4-BE49-F238E27FC236}">
                <a16:creationId xmlns:a16="http://schemas.microsoft.com/office/drawing/2014/main" id="{D3EF0FDC-8618-A071-87E5-B0488F484DED}"/>
              </a:ext>
            </a:extLst>
          </p:cNvPr>
          <p:cNvSpPr txBox="1"/>
          <p:nvPr/>
        </p:nvSpPr>
        <p:spPr>
          <a:xfrm>
            <a:off x="11624458" y="3495021"/>
            <a:ext cx="562610" cy="3111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r>
              <a:rPr lang="en-US" sz="900" dirty="0">
                <a:effectLst/>
                <a:latin typeface="Times New Roman" panose="02020603050405020304" pitchFamily="18" charset="0"/>
                <a:ea typeface="Times New Roman" panose="02020603050405020304" pitchFamily="18" charset="0"/>
              </a:rPr>
              <a:t>[101]</a:t>
            </a:r>
            <a:endParaRPr lang="en-US" sz="1200" dirty="0">
              <a:effectLst/>
              <a:latin typeface="Times New Roman" panose="02020603050405020304" pitchFamily="18" charset="0"/>
              <a:ea typeface="Times New Roman" panose="02020603050405020304" pitchFamily="18" charset="0"/>
            </a:endParaRPr>
          </a:p>
        </p:txBody>
      </p:sp>
      <p:sp>
        <p:nvSpPr>
          <p:cNvPr id="36" name="Text Box 17">
            <a:extLst>
              <a:ext uri="{FF2B5EF4-FFF2-40B4-BE49-F238E27FC236}">
                <a16:creationId xmlns:a16="http://schemas.microsoft.com/office/drawing/2014/main" id="{19EDD7DC-DCC2-BEEB-2BA5-1D43FF683E6C}"/>
              </a:ext>
            </a:extLst>
          </p:cNvPr>
          <p:cNvSpPr txBox="1"/>
          <p:nvPr/>
        </p:nvSpPr>
        <p:spPr>
          <a:xfrm>
            <a:off x="11007873" y="3494386"/>
            <a:ext cx="562610" cy="3111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r>
              <a:rPr lang="en-US" sz="900" dirty="0">
                <a:effectLst/>
                <a:latin typeface="Times New Roman" panose="02020603050405020304" pitchFamily="18" charset="0"/>
                <a:ea typeface="Times New Roman" panose="02020603050405020304" pitchFamily="18" charset="0"/>
              </a:rPr>
              <a:t>[001]</a:t>
            </a:r>
            <a:endParaRPr lang="en-US" sz="1200" dirty="0">
              <a:effectLst/>
              <a:latin typeface="Times New Roman" panose="02020603050405020304" pitchFamily="18" charset="0"/>
              <a:ea typeface="Times New Roman" panose="02020603050405020304" pitchFamily="18" charset="0"/>
            </a:endParaRPr>
          </a:p>
        </p:txBody>
      </p:sp>
      <p:sp>
        <p:nvSpPr>
          <p:cNvPr id="37" name="Text Box 17">
            <a:extLst>
              <a:ext uri="{FF2B5EF4-FFF2-40B4-BE49-F238E27FC236}">
                <a16:creationId xmlns:a16="http://schemas.microsoft.com/office/drawing/2014/main" id="{BF6C8193-BB2F-6B2F-7C93-D92A87129962}"/>
              </a:ext>
            </a:extLst>
          </p:cNvPr>
          <p:cNvSpPr txBox="1"/>
          <p:nvPr/>
        </p:nvSpPr>
        <p:spPr>
          <a:xfrm>
            <a:off x="11649281" y="2720712"/>
            <a:ext cx="562610" cy="3111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r>
              <a:rPr lang="en-US" sz="900" dirty="0">
                <a:effectLst/>
                <a:latin typeface="Times New Roman" panose="02020603050405020304" pitchFamily="18" charset="0"/>
                <a:ea typeface="Times New Roman" panose="02020603050405020304" pitchFamily="18" charset="0"/>
              </a:rPr>
              <a:t>[</a:t>
            </a:r>
            <a:r>
              <a:rPr lang="en-US" altLang="zh-CN" sz="900" dirty="0">
                <a:latin typeface="Times New Roman" panose="02020603050405020304" pitchFamily="18" charset="0"/>
                <a:ea typeface="Times New Roman" panose="02020603050405020304" pitchFamily="18" charset="0"/>
              </a:rPr>
              <a:t>11</a:t>
            </a:r>
            <a:r>
              <a:rPr lang="en-US" sz="900" dirty="0">
                <a:effectLst/>
                <a:latin typeface="Times New Roman" panose="02020603050405020304" pitchFamily="18" charset="0"/>
                <a:ea typeface="Times New Roman" panose="02020603050405020304" pitchFamily="18" charset="0"/>
              </a:rPr>
              <a:t>1]</a:t>
            </a:r>
            <a:endParaRPr lang="en-US" sz="1200" dirty="0">
              <a:effectLst/>
              <a:latin typeface="Times New Roman" panose="02020603050405020304" pitchFamily="18" charset="0"/>
              <a:ea typeface="Times New Roman" panose="02020603050405020304" pitchFamily="18" charset="0"/>
            </a:endParaRPr>
          </a:p>
        </p:txBody>
      </p:sp>
      <p:sp>
        <p:nvSpPr>
          <p:cNvPr id="44" name="Rectangle 43">
            <a:extLst>
              <a:ext uri="{FF2B5EF4-FFF2-40B4-BE49-F238E27FC236}">
                <a16:creationId xmlns:a16="http://schemas.microsoft.com/office/drawing/2014/main" id="{E8B27E4E-6F07-7D27-AA7E-0B0E1CE63F28}"/>
              </a:ext>
            </a:extLst>
          </p:cNvPr>
          <p:cNvSpPr/>
          <p:nvPr/>
        </p:nvSpPr>
        <p:spPr>
          <a:xfrm>
            <a:off x="8466576" y="3111387"/>
            <a:ext cx="185420" cy="171450"/>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Rectangle 44">
            <a:extLst>
              <a:ext uri="{FF2B5EF4-FFF2-40B4-BE49-F238E27FC236}">
                <a16:creationId xmlns:a16="http://schemas.microsoft.com/office/drawing/2014/main" id="{0E1A458A-B0A7-6632-80C9-AE7FDCC0E033}"/>
              </a:ext>
            </a:extLst>
          </p:cNvPr>
          <p:cNvSpPr/>
          <p:nvPr/>
        </p:nvSpPr>
        <p:spPr>
          <a:xfrm>
            <a:off x="10313774" y="3173363"/>
            <a:ext cx="185420" cy="171450"/>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Text Box 17">
            <a:extLst>
              <a:ext uri="{FF2B5EF4-FFF2-40B4-BE49-F238E27FC236}">
                <a16:creationId xmlns:a16="http://schemas.microsoft.com/office/drawing/2014/main" id="{7A10B3FB-20DB-6DCA-52F6-30F8B66C2864}"/>
              </a:ext>
            </a:extLst>
          </p:cNvPr>
          <p:cNvSpPr txBox="1"/>
          <p:nvPr/>
        </p:nvSpPr>
        <p:spPr>
          <a:xfrm>
            <a:off x="9929212" y="2657261"/>
            <a:ext cx="384562" cy="311150"/>
          </a:xfrm>
          <a:prstGeom prst="rect">
            <a:avLst/>
          </a:prstGeom>
          <a:solidFill>
            <a:schemeClr val="bg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r>
              <a:rPr lang="en-US" altLang="zh-CN" sz="1400" b="1" dirty="0">
                <a:latin typeface="Times New Roman" panose="02020603050405020304" pitchFamily="18" charset="0"/>
                <a:ea typeface="Times New Roman" panose="02020603050405020304" pitchFamily="18" charset="0"/>
              </a:rPr>
              <a:t>z</a:t>
            </a:r>
            <a:endParaRPr lang="en-US" sz="1200" dirty="0">
              <a:effectLst/>
              <a:latin typeface="Times New Roman" panose="02020603050405020304" pitchFamily="18" charset="0"/>
              <a:ea typeface="Times New Roman" panose="02020603050405020304" pitchFamily="18" charset="0"/>
            </a:endParaRPr>
          </a:p>
        </p:txBody>
      </p:sp>
      <p:sp>
        <p:nvSpPr>
          <p:cNvPr id="80" name="Text Box 17">
            <a:extLst>
              <a:ext uri="{FF2B5EF4-FFF2-40B4-BE49-F238E27FC236}">
                <a16:creationId xmlns:a16="http://schemas.microsoft.com/office/drawing/2014/main" id="{09DD2461-FB7B-3955-C30D-91351E734209}"/>
              </a:ext>
            </a:extLst>
          </p:cNvPr>
          <p:cNvSpPr txBox="1"/>
          <p:nvPr/>
        </p:nvSpPr>
        <p:spPr>
          <a:xfrm>
            <a:off x="7816131" y="2624237"/>
            <a:ext cx="384562" cy="311150"/>
          </a:xfrm>
          <a:prstGeom prst="rect">
            <a:avLst/>
          </a:prstGeom>
          <a:solidFill>
            <a:schemeClr val="bg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r>
              <a:rPr lang="en-US" altLang="zh-CN" sz="1400" b="1" dirty="0">
                <a:effectLst/>
                <a:latin typeface="Times New Roman" panose="02020603050405020304" pitchFamily="18" charset="0"/>
                <a:ea typeface="Times New Roman" panose="02020603050405020304" pitchFamily="18" charset="0"/>
              </a:rPr>
              <a:t>y</a:t>
            </a:r>
            <a:endParaRPr lang="en-US" sz="1200" dirty="0">
              <a:effectLst/>
              <a:latin typeface="Times New Roman" panose="02020603050405020304" pitchFamily="18" charset="0"/>
              <a:ea typeface="Times New Roman" panose="02020603050405020304" pitchFamily="18" charset="0"/>
            </a:endParaRPr>
          </a:p>
        </p:txBody>
      </p:sp>
      <p:sp>
        <p:nvSpPr>
          <p:cNvPr id="81" name="Text Box 17">
            <a:extLst>
              <a:ext uri="{FF2B5EF4-FFF2-40B4-BE49-F238E27FC236}">
                <a16:creationId xmlns:a16="http://schemas.microsoft.com/office/drawing/2014/main" id="{B973A28D-5447-9BB3-D038-4AC03CD4C607}"/>
              </a:ext>
            </a:extLst>
          </p:cNvPr>
          <p:cNvSpPr txBox="1"/>
          <p:nvPr/>
        </p:nvSpPr>
        <p:spPr>
          <a:xfrm>
            <a:off x="5749133" y="2606006"/>
            <a:ext cx="384562" cy="311150"/>
          </a:xfrm>
          <a:prstGeom prst="rect">
            <a:avLst/>
          </a:prstGeom>
          <a:solidFill>
            <a:schemeClr val="bg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r>
              <a:rPr lang="en-US" altLang="zh-CN" sz="1400" b="1" dirty="0">
                <a:effectLst/>
                <a:latin typeface="Times New Roman" panose="02020603050405020304" pitchFamily="18" charset="0"/>
                <a:ea typeface="Times New Roman" panose="02020603050405020304" pitchFamily="18" charset="0"/>
              </a:rPr>
              <a:t>x</a:t>
            </a:r>
            <a:endParaRPr lang="en-US" sz="1200" dirty="0">
              <a:effectLst/>
              <a:latin typeface="Times New Roman" panose="02020603050405020304" pitchFamily="18" charset="0"/>
              <a:ea typeface="Times New Roman" panose="02020603050405020304" pitchFamily="18" charset="0"/>
            </a:endParaRPr>
          </a:p>
        </p:txBody>
      </p:sp>
      <p:grpSp>
        <p:nvGrpSpPr>
          <p:cNvPr id="7" name="组合 30">
            <a:extLst>
              <a:ext uri="{FF2B5EF4-FFF2-40B4-BE49-F238E27FC236}">
                <a16:creationId xmlns:a16="http://schemas.microsoft.com/office/drawing/2014/main" id="{C18049CA-5E61-4BF0-C439-5131EE483718}"/>
              </a:ext>
            </a:extLst>
          </p:cNvPr>
          <p:cNvGrpSpPr/>
          <p:nvPr/>
        </p:nvGrpSpPr>
        <p:grpSpPr>
          <a:xfrm>
            <a:off x="86600" y="184591"/>
            <a:ext cx="328891" cy="466672"/>
            <a:chOff x="199304" y="53446"/>
            <a:chExt cx="328891" cy="466672"/>
          </a:xfrm>
        </p:grpSpPr>
        <p:sp>
          <p:nvSpPr>
            <p:cNvPr id="8" name="Freeform 5">
              <a:extLst>
                <a:ext uri="{FF2B5EF4-FFF2-40B4-BE49-F238E27FC236}">
                  <a16:creationId xmlns:a16="http://schemas.microsoft.com/office/drawing/2014/main" id="{1B7E6176-A4C1-7F03-A8AE-813C4BE5FF2C}"/>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2" name="Freeform 11">
              <a:extLst>
                <a:ext uri="{FF2B5EF4-FFF2-40B4-BE49-F238E27FC236}">
                  <a16:creationId xmlns:a16="http://schemas.microsoft.com/office/drawing/2014/main" id="{3DBEBBC1-8D59-392D-3948-D43195D1F3C7}"/>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3" name="Freeform 7">
              <a:extLst>
                <a:ext uri="{FF2B5EF4-FFF2-40B4-BE49-F238E27FC236}">
                  <a16:creationId xmlns:a16="http://schemas.microsoft.com/office/drawing/2014/main" id="{DD4CDED0-C3EF-79D4-79F1-AC1F3FC010A6}"/>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4" name="矩形 3">
            <a:extLst>
              <a:ext uri="{FF2B5EF4-FFF2-40B4-BE49-F238E27FC236}">
                <a16:creationId xmlns:a16="http://schemas.microsoft.com/office/drawing/2014/main" id="{B3E424CE-626F-19BE-0F07-DE13AD521A95}"/>
              </a:ext>
            </a:extLst>
          </p:cNvPr>
          <p:cNvSpPr>
            <a:spLocks noChangeArrowheads="1"/>
          </p:cNvSpPr>
          <p:nvPr/>
        </p:nvSpPr>
        <p:spPr bwMode="auto">
          <a:xfrm>
            <a:off x="491466" y="21176"/>
            <a:ext cx="8295640" cy="69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Materials</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design</a:t>
            </a:r>
          </a:p>
        </p:txBody>
      </p:sp>
    </p:spTree>
    <p:extLst>
      <p:ext uri="{BB962C8B-B14F-4D97-AF65-F5344CB8AC3E}">
        <p14:creationId xmlns:p14="http://schemas.microsoft.com/office/powerpoint/2010/main" val="40631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blinds(horizontal)">
                                      <p:cBhvr>
                                        <p:cTn id="31" dur="500"/>
                                        <p:tgtEl>
                                          <p:spTgt spid="8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blinds(horizontal)">
                                      <p:cBhvr>
                                        <p:cTn id="34" dur="500"/>
                                        <p:tgtEl>
                                          <p:spTgt spid="63"/>
                                        </p:tgtEl>
                                      </p:cBhvr>
                                    </p:animEffect>
                                  </p:childTnLst>
                                </p:cTn>
                              </p:par>
                              <p:par>
                                <p:cTn id="35" presetID="3"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blinds(horizontal)">
                                      <p:cBhvr>
                                        <p:cTn id="40" dur="500"/>
                                        <p:tgtEl>
                                          <p:spTgt spid="8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blinds(horizontal)">
                                      <p:cBhvr>
                                        <p:cTn id="43" dur="500"/>
                                        <p:tgtEl>
                                          <p:spTgt spid="4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blinds(horizontal)">
                                      <p:cBhvr>
                                        <p:cTn id="46" dur="500"/>
                                        <p:tgtEl>
                                          <p:spTgt spid="7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blinds(horizontal)">
                                      <p:cBhvr>
                                        <p:cTn id="49" dur="500"/>
                                        <p:tgtEl>
                                          <p:spTgt spid="45"/>
                                        </p:tgtEl>
                                      </p:cBhvr>
                                    </p:animEffect>
                                  </p:childTnLst>
                                </p:cTn>
                              </p:par>
                              <p:par>
                                <p:cTn id="50" presetID="3" presetClass="entr" presetSubtype="1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linds(horizontal)">
                                      <p:cBhvr>
                                        <p:cTn id="52" dur="500"/>
                                        <p:tgtEl>
                                          <p:spTgt spid="33"/>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blinds(horizontal)">
                                      <p:cBhvr>
                                        <p:cTn id="58" dur="500"/>
                                        <p:tgtEl>
                                          <p:spTgt spid="37"/>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blinds(horizontal)">
                                      <p:cBhvr>
                                        <p:cTn id="61" dur="500"/>
                                        <p:tgtEl>
                                          <p:spTgt spid="36"/>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blinds(horizontal)">
                                      <p:cBhvr>
                                        <p:cTn id="64" dur="500"/>
                                        <p:tgtEl>
                                          <p:spTgt spid="3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mediacall" presetSubtype="0" fill="hold" nodeType="clickEffect">
                                  <p:stCondLst>
                                    <p:cond delay="0"/>
                                  </p:stCondLst>
                                  <p:childTnLst>
                                    <p:cmd type="call" cmd="playFrom(0.0)">
                                      <p:cBhvr>
                                        <p:cTn id="68" dur="10667" fill="hold"/>
                                        <p:tgtEl>
                                          <p:spTgt spid="48"/>
                                        </p:tgtEl>
                                      </p:cBhvr>
                                    </p:cmd>
                                  </p:childTnLst>
                                </p:cTn>
                              </p:par>
                              <p:par>
                                <p:cTn id="69" presetID="1" presetClass="mediacall" presetSubtype="0" fill="hold" nodeType="withEffect">
                                  <p:stCondLst>
                                    <p:cond delay="0"/>
                                  </p:stCondLst>
                                  <p:childTnLst>
                                    <p:cmd type="call" cmd="playFrom(0.0)">
                                      <p:cBhvr>
                                        <p:cTn id="70" dur="10972" fill="hold"/>
                                        <p:tgtEl>
                                          <p:spTgt spid="16"/>
                                        </p:tgtEl>
                                      </p:cBhvr>
                                    </p:cmd>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blinds(horizontal)">
                                      <p:cBhvr>
                                        <p:cTn id="75" dur="500"/>
                                        <p:tgtEl>
                                          <p:spTgt spid="4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blinds(horizontal)">
                                      <p:cBhvr>
                                        <p:cTn id="78" dur="500"/>
                                        <p:tgtEl>
                                          <p:spTgt spid="46"/>
                                        </p:tgtEl>
                                      </p:cBhvr>
                                    </p:animEffect>
                                  </p:childTnLst>
                                </p:cTn>
                              </p:par>
                              <p:par>
                                <p:cTn id="79" presetID="3" presetClass="entr" presetSubtype="1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blinds(horizontal)">
                                      <p:cBhvr>
                                        <p:cTn id="81" dur="500"/>
                                        <p:tgtEl>
                                          <p:spTgt spid="41"/>
                                        </p:tgtEl>
                                      </p:cBhvr>
                                    </p:animEffect>
                                  </p:childTnLst>
                                </p:cTn>
                              </p:par>
                              <p:par>
                                <p:cTn id="82" presetID="3" presetClass="entr" presetSubtype="10" fill="hold"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blinds(horizontal)">
                                      <p:cBhvr>
                                        <p:cTn id="84" dur="500"/>
                                        <p:tgtEl>
                                          <p:spTgt spid="42"/>
                                        </p:tgtEl>
                                      </p:cBhvr>
                                    </p:animEffect>
                                  </p:childTnLst>
                                </p:cTn>
                              </p:par>
                              <p:par>
                                <p:cTn id="85" presetID="3" presetClass="entr" presetSubtype="1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blinds(horizontal)">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8" fill="hold" display="0">
                  <p:stCondLst>
                    <p:cond delay="indefinite"/>
                  </p:stCondLst>
                </p:cTn>
                <p:tgtEl>
                  <p:spTgt spid="48"/>
                </p:tgtEl>
              </p:cMediaNode>
            </p:video>
            <p:video>
              <p:cMediaNode vol="80000">
                <p:cTn id="89" fill="hold" display="0">
                  <p:stCondLst>
                    <p:cond delay="indefinite"/>
                  </p:stCondLst>
                </p:cTn>
                <p:tgtEl>
                  <p:spTgt spid="16"/>
                </p:tgtEl>
              </p:cMediaNode>
            </p:video>
          </p:childTnLst>
        </p:cTn>
      </p:par>
    </p:tnLst>
    <p:bldLst>
      <p:bldP spid="10" grpId="0"/>
      <p:bldP spid="11" grpId="0"/>
      <p:bldP spid="18" grpId="0"/>
      <p:bldP spid="21" grpId="0"/>
      <p:bldP spid="22" grpId="0"/>
      <p:bldP spid="47" grpId="0" animBg="1"/>
      <p:bldP spid="46" grpId="0"/>
      <p:bldP spid="63" grpId="0" animBg="1"/>
      <p:bldP spid="34" grpId="0"/>
      <p:bldP spid="35" grpId="0"/>
      <p:bldP spid="36" grpId="0"/>
      <p:bldP spid="37" grpId="0"/>
      <p:bldP spid="44" grpId="0" animBg="1"/>
      <p:bldP spid="45" grpId="0" animBg="1"/>
      <p:bldP spid="79" grpId="0" animBg="1"/>
      <p:bldP spid="80" grpId="0" animBg="1"/>
      <p:bldP spid="8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ED615-6561-0756-6DC2-EA29AE1A8F5C}"/>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C3819F8F-CDB7-B8CD-A588-C9C97C2800D6}"/>
              </a:ext>
            </a:extLst>
          </p:cNvPr>
          <p:cNvSpPr>
            <a:spLocks noGrp="1"/>
          </p:cNvSpPr>
          <p:nvPr>
            <p:ph type="body" sz="quarter" idx="10"/>
          </p:nvPr>
        </p:nvSpPr>
        <p:spPr/>
        <p:txBody>
          <a:bodyPr/>
          <a:lstStyle/>
          <a:p>
            <a:endParaRPr lang="en-US"/>
          </a:p>
        </p:txBody>
      </p:sp>
      <p:grpSp>
        <p:nvGrpSpPr>
          <p:cNvPr id="10" name="组合 30">
            <a:extLst>
              <a:ext uri="{FF2B5EF4-FFF2-40B4-BE49-F238E27FC236}">
                <a16:creationId xmlns:a16="http://schemas.microsoft.com/office/drawing/2014/main" id="{1E0C7764-F996-348B-8E00-236EA0227777}"/>
              </a:ext>
            </a:extLst>
          </p:cNvPr>
          <p:cNvGrpSpPr/>
          <p:nvPr/>
        </p:nvGrpSpPr>
        <p:grpSpPr>
          <a:xfrm>
            <a:off x="83415" y="252070"/>
            <a:ext cx="328891" cy="466672"/>
            <a:chOff x="199304" y="53446"/>
            <a:chExt cx="328891" cy="466672"/>
          </a:xfrm>
        </p:grpSpPr>
        <p:sp>
          <p:nvSpPr>
            <p:cNvPr id="11" name="Freeform 5">
              <a:extLst>
                <a:ext uri="{FF2B5EF4-FFF2-40B4-BE49-F238E27FC236}">
                  <a16:creationId xmlns:a16="http://schemas.microsoft.com/office/drawing/2014/main" id="{EE2B9AF2-1DE7-CCCA-AEFC-EB88537B7105}"/>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7" name="Freeform 6">
              <a:extLst>
                <a:ext uri="{FF2B5EF4-FFF2-40B4-BE49-F238E27FC236}">
                  <a16:creationId xmlns:a16="http://schemas.microsoft.com/office/drawing/2014/main" id="{F631FAE0-891D-852F-FBDF-5BC282DA150C}"/>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8" name="Freeform 7">
              <a:extLst>
                <a:ext uri="{FF2B5EF4-FFF2-40B4-BE49-F238E27FC236}">
                  <a16:creationId xmlns:a16="http://schemas.microsoft.com/office/drawing/2014/main" id="{9E4A160B-BE8D-016A-6355-D663B272CE01}"/>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9" name="矩形 3">
            <a:extLst>
              <a:ext uri="{FF2B5EF4-FFF2-40B4-BE49-F238E27FC236}">
                <a16:creationId xmlns:a16="http://schemas.microsoft.com/office/drawing/2014/main" id="{00E79498-5128-D869-3FE2-9AFBF7C31204}"/>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spcAft>
                <a:spcPts val="0"/>
              </a:spcAft>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Outline</a:t>
            </a:r>
          </a:p>
        </p:txBody>
      </p:sp>
      <p:grpSp>
        <p:nvGrpSpPr>
          <p:cNvPr id="20" name="Group 19">
            <a:extLst>
              <a:ext uri="{FF2B5EF4-FFF2-40B4-BE49-F238E27FC236}">
                <a16:creationId xmlns:a16="http://schemas.microsoft.com/office/drawing/2014/main" id="{4970076E-EDE0-520C-71C9-5C2438069B94}"/>
              </a:ext>
            </a:extLst>
          </p:cNvPr>
          <p:cNvGrpSpPr>
            <a:grpSpLocks noChangeAspect="1"/>
          </p:cNvGrpSpPr>
          <p:nvPr/>
        </p:nvGrpSpPr>
        <p:grpSpPr>
          <a:xfrm>
            <a:off x="6074971" y="112432"/>
            <a:ext cx="5758600" cy="5758600"/>
            <a:chOff x="2908716" y="325052"/>
            <a:chExt cx="6434338" cy="6434338"/>
          </a:xfrm>
        </p:grpSpPr>
        <p:grpSp>
          <p:nvGrpSpPr>
            <p:cNvPr id="21" name="Group 20">
              <a:extLst>
                <a:ext uri="{FF2B5EF4-FFF2-40B4-BE49-F238E27FC236}">
                  <a16:creationId xmlns:a16="http://schemas.microsoft.com/office/drawing/2014/main" id="{8B9549DF-2126-449B-07BF-C56ACAA494C4}"/>
                </a:ext>
              </a:extLst>
            </p:cNvPr>
            <p:cNvGrpSpPr>
              <a:grpSpLocks noChangeAspect="1"/>
            </p:cNvGrpSpPr>
            <p:nvPr/>
          </p:nvGrpSpPr>
          <p:grpSpPr>
            <a:xfrm>
              <a:off x="3480417" y="3646474"/>
              <a:ext cx="2018123" cy="2030047"/>
              <a:chOff x="7988887" y="2811295"/>
              <a:chExt cx="2018123" cy="2030047"/>
            </a:xfrm>
          </p:grpSpPr>
          <p:sp>
            <p:nvSpPr>
              <p:cNvPr id="3085" name="Donut 3084">
                <a:extLst>
                  <a:ext uri="{FF2B5EF4-FFF2-40B4-BE49-F238E27FC236}">
                    <a16:creationId xmlns:a16="http://schemas.microsoft.com/office/drawing/2014/main" id="{69640A37-A805-DD0F-A9DD-2FE8A04D9C5E}"/>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86" name="Trapezoid 3085">
                <a:extLst>
                  <a:ext uri="{FF2B5EF4-FFF2-40B4-BE49-F238E27FC236}">
                    <a16:creationId xmlns:a16="http://schemas.microsoft.com/office/drawing/2014/main" id="{CF3E1A69-7655-B4C1-22FE-0585B4418849}"/>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Trapezoid 3086">
                <a:extLst>
                  <a:ext uri="{FF2B5EF4-FFF2-40B4-BE49-F238E27FC236}">
                    <a16:creationId xmlns:a16="http://schemas.microsoft.com/office/drawing/2014/main" id="{F9CE31DC-421C-8CF3-681E-437AB3E84CC2}"/>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Trapezoid 3087">
                <a:extLst>
                  <a:ext uri="{FF2B5EF4-FFF2-40B4-BE49-F238E27FC236}">
                    <a16:creationId xmlns:a16="http://schemas.microsoft.com/office/drawing/2014/main" id="{5C6475CB-3AC0-24D9-DD30-B051C7635709}"/>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Trapezoid 3088">
                <a:extLst>
                  <a:ext uri="{FF2B5EF4-FFF2-40B4-BE49-F238E27FC236}">
                    <a16:creationId xmlns:a16="http://schemas.microsoft.com/office/drawing/2014/main" id="{11E8708B-CA00-2AFF-557D-164594381723}"/>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Trapezoid 3089">
                <a:extLst>
                  <a:ext uri="{FF2B5EF4-FFF2-40B4-BE49-F238E27FC236}">
                    <a16:creationId xmlns:a16="http://schemas.microsoft.com/office/drawing/2014/main" id="{ADE61B29-87E3-F79A-BF1A-749A4A63F8BB}"/>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Trapezoid 3090">
                <a:extLst>
                  <a:ext uri="{FF2B5EF4-FFF2-40B4-BE49-F238E27FC236}">
                    <a16:creationId xmlns:a16="http://schemas.microsoft.com/office/drawing/2014/main" id="{CD638A85-F46A-6B3E-D448-679E233A8319}"/>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Trapezoid 3091">
                <a:extLst>
                  <a:ext uri="{FF2B5EF4-FFF2-40B4-BE49-F238E27FC236}">
                    <a16:creationId xmlns:a16="http://schemas.microsoft.com/office/drawing/2014/main" id="{27171D61-07E3-9AA9-84C1-89C0BB2378B9}"/>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Trapezoid 3092">
                <a:extLst>
                  <a:ext uri="{FF2B5EF4-FFF2-40B4-BE49-F238E27FC236}">
                    <a16:creationId xmlns:a16="http://schemas.microsoft.com/office/drawing/2014/main" id="{70C4BF89-DD3B-1D8D-03DF-7D3C845F88C6}"/>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Trapezoid 3093">
                <a:extLst>
                  <a:ext uri="{FF2B5EF4-FFF2-40B4-BE49-F238E27FC236}">
                    <a16:creationId xmlns:a16="http://schemas.microsoft.com/office/drawing/2014/main" id="{14C3383A-E72C-C8F9-2ED7-EB8E65B02E88}"/>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Trapezoid 3094">
                <a:extLst>
                  <a:ext uri="{FF2B5EF4-FFF2-40B4-BE49-F238E27FC236}">
                    <a16:creationId xmlns:a16="http://schemas.microsoft.com/office/drawing/2014/main" id="{7B36B988-2188-416C-2F6F-597C8EF2A670}"/>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6" name="Trapezoid 3095">
                <a:extLst>
                  <a:ext uri="{FF2B5EF4-FFF2-40B4-BE49-F238E27FC236}">
                    <a16:creationId xmlns:a16="http://schemas.microsoft.com/office/drawing/2014/main" id="{C083D772-7E4D-C4A6-59ED-04DA942A06A8}"/>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Trapezoid 3096">
                <a:extLst>
                  <a:ext uri="{FF2B5EF4-FFF2-40B4-BE49-F238E27FC236}">
                    <a16:creationId xmlns:a16="http://schemas.microsoft.com/office/drawing/2014/main" id="{3906DBD0-C730-2ED3-9E9B-7D0C67FD7AD8}"/>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D7D1413-B60A-A0E4-6E1D-A9CD728FE14B}"/>
                </a:ext>
              </a:extLst>
            </p:cNvPr>
            <p:cNvGrpSpPr/>
            <p:nvPr/>
          </p:nvGrpSpPr>
          <p:grpSpPr>
            <a:xfrm>
              <a:off x="5085166" y="2495180"/>
              <a:ext cx="2018122" cy="2030047"/>
              <a:chOff x="5067236" y="2486215"/>
              <a:chExt cx="2018122" cy="2030047"/>
            </a:xfrm>
          </p:grpSpPr>
          <p:sp>
            <p:nvSpPr>
              <p:cNvPr id="62" name="Trapezoid 61">
                <a:extLst>
                  <a:ext uri="{FF2B5EF4-FFF2-40B4-BE49-F238E27FC236}">
                    <a16:creationId xmlns:a16="http://schemas.microsoft.com/office/drawing/2014/main" id="{C9B81928-1E4D-BEFB-107C-D2E05CC6F685}"/>
                  </a:ext>
                </a:extLst>
              </p:cNvPr>
              <p:cNvSpPr/>
              <p:nvPr/>
            </p:nvSpPr>
            <p:spPr>
              <a:xfrm>
                <a:off x="5969320" y="2486215"/>
                <a:ext cx="253360" cy="275716"/>
              </a:xfrm>
              <a:prstGeom prst="trapezoid">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apezoid 62">
                <a:extLst>
                  <a:ext uri="{FF2B5EF4-FFF2-40B4-BE49-F238E27FC236}">
                    <a16:creationId xmlns:a16="http://schemas.microsoft.com/office/drawing/2014/main" id="{AA238769-0756-5E2F-9583-16050E10FAC6}"/>
                  </a:ext>
                </a:extLst>
              </p:cNvPr>
              <p:cNvSpPr/>
              <p:nvPr/>
            </p:nvSpPr>
            <p:spPr>
              <a:xfrm>
                <a:off x="5525035" y="2600174"/>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Trapezoid 3071">
                <a:extLst>
                  <a:ext uri="{FF2B5EF4-FFF2-40B4-BE49-F238E27FC236}">
                    <a16:creationId xmlns:a16="http://schemas.microsoft.com/office/drawing/2014/main" id="{155CA38E-5111-62AC-697F-425BC2E9F9A0}"/>
                  </a:ext>
                </a:extLst>
              </p:cNvPr>
              <p:cNvSpPr/>
              <p:nvPr/>
            </p:nvSpPr>
            <p:spPr>
              <a:xfrm>
                <a:off x="5067236" y="3312418"/>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Trapezoid 3072">
                <a:extLst>
                  <a:ext uri="{FF2B5EF4-FFF2-40B4-BE49-F238E27FC236}">
                    <a16:creationId xmlns:a16="http://schemas.microsoft.com/office/drawing/2014/main" id="{1FDE2CA6-BB92-3AB8-65FE-A66CBB678EDC}"/>
                  </a:ext>
                </a:extLst>
              </p:cNvPr>
              <p:cNvSpPr/>
              <p:nvPr/>
            </p:nvSpPr>
            <p:spPr>
              <a:xfrm>
                <a:off x="5203043" y="2875890"/>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Trapezoid 3074">
                <a:extLst>
                  <a:ext uri="{FF2B5EF4-FFF2-40B4-BE49-F238E27FC236}">
                    <a16:creationId xmlns:a16="http://schemas.microsoft.com/office/drawing/2014/main" id="{2789FB13-280C-6276-7376-04D8EABC7796}"/>
                  </a:ext>
                </a:extLst>
              </p:cNvPr>
              <p:cNvSpPr/>
              <p:nvPr/>
            </p:nvSpPr>
            <p:spPr>
              <a:xfrm>
                <a:off x="5171795" y="3757470"/>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rapezoid 3075">
                <a:extLst>
                  <a:ext uri="{FF2B5EF4-FFF2-40B4-BE49-F238E27FC236}">
                    <a16:creationId xmlns:a16="http://schemas.microsoft.com/office/drawing/2014/main" id="{39719D3D-9F8F-90A0-45AA-533CDF3193F6}"/>
                  </a:ext>
                </a:extLst>
              </p:cNvPr>
              <p:cNvSpPr/>
              <p:nvPr/>
            </p:nvSpPr>
            <p:spPr>
              <a:xfrm>
                <a:off x="5948408" y="4240546"/>
                <a:ext cx="253360" cy="275716"/>
              </a:xfrm>
              <a:prstGeom prst="trapezoid">
                <a:avLst/>
              </a:prstGeom>
              <a:solidFill>
                <a:srgbClr val="FF0000">
                  <a:alpha val="29804"/>
                </a:srgb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Trapezoid 3076">
                <a:extLst>
                  <a:ext uri="{FF2B5EF4-FFF2-40B4-BE49-F238E27FC236}">
                    <a16:creationId xmlns:a16="http://schemas.microsoft.com/office/drawing/2014/main" id="{3C50324D-EF2D-A29D-CC2C-82B01E2C74F4}"/>
                  </a:ext>
                </a:extLst>
              </p:cNvPr>
              <p:cNvSpPr/>
              <p:nvPr/>
            </p:nvSpPr>
            <p:spPr>
              <a:xfrm>
                <a:off x="5492177" y="4102688"/>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rapezoid 3077">
                <a:extLst>
                  <a:ext uri="{FF2B5EF4-FFF2-40B4-BE49-F238E27FC236}">
                    <a16:creationId xmlns:a16="http://schemas.microsoft.com/office/drawing/2014/main" id="{DB1651C0-C0EF-6C91-0B15-9C0A2A7D5B5E}"/>
                  </a:ext>
                </a:extLst>
              </p:cNvPr>
              <p:cNvSpPr/>
              <p:nvPr/>
            </p:nvSpPr>
            <p:spPr>
              <a:xfrm flipV="1">
                <a:off x="6417667" y="4126115"/>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Trapezoid 3078">
                <a:extLst>
                  <a:ext uri="{FF2B5EF4-FFF2-40B4-BE49-F238E27FC236}">
                    <a16:creationId xmlns:a16="http://schemas.microsoft.com/office/drawing/2014/main" id="{43A9803F-0C11-704D-234D-FDC8EA54C6F7}"/>
                  </a:ext>
                </a:extLst>
              </p:cNvPr>
              <p:cNvSpPr/>
              <p:nvPr/>
            </p:nvSpPr>
            <p:spPr>
              <a:xfrm flipV="1">
                <a:off x="6831998" y="3363381"/>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Trapezoid 3079">
                <a:extLst>
                  <a:ext uri="{FF2B5EF4-FFF2-40B4-BE49-F238E27FC236}">
                    <a16:creationId xmlns:a16="http://schemas.microsoft.com/office/drawing/2014/main" id="{BADD905A-C396-046C-6217-05C6D6563D2F}"/>
                  </a:ext>
                </a:extLst>
              </p:cNvPr>
              <p:cNvSpPr/>
              <p:nvPr/>
            </p:nvSpPr>
            <p:spPr>
              <a:xfrm flipV="1">
                <a:off x="6745930" y="3797728"/>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Trapezoid 3080">
                <a:extLst>
                  <a:ext uri="{FF2B5EF4-FFF2-40B4-BE49-F238E27FC236}">
                    <a16:creationId xmlns:a16="http://schemas.microsoft.com/office/drawing/2014/main" id="{69704294-8059-168F-E14C-8113F2904C27}"/>
                  </a:ext>
                </a:extLst>
              </p:cNvPr>
              <p:cNvSpPr/>
              <p:nvPr/>
            </p:nvSpPr>
            <p:spPr>
              <a:xfrm flipV="1">
                <a:off x="6725625" y="2929033"/>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Trapezoid 3081">
                <a:extLst>
                  <a:ext uri="{FF2B5EF4-FFF2-40B4-BE49-F238E27FC236}">
                    <a16:creationId xmlns:a16="http://schemas.microsoft.com/office/drawing/2014/main" id="{B308C010-5060-DE98-14D6-4B46AC0D1EBF}"/>
                  </a:ext>
                </a:extLst>
              </p:cNvPr>
              <p:cNvSpPr/>
              <p:nvPr/>
            </p:nvSpPr>
            <p:spPr>
              <a:xfrm flipV="1">
                <a:off x="6404641" y="2600646"/>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Donut 3082">
                <a:extLst>
                  <a:ext uri="{FF2B5EF4-FFF2-40B4-BE49-F238E27FC236}">
                    <a16:creationId xmlns:a16="http://schemas.microsoft.com/office/drawing/2014/main" id="{FDBD92F6-E323-1BF0-4023-130B245BC4AF}"/>
                  </a:ext>
                </a:extLst>
              </p:cNvPr>
              <p:cNvSpPr/>
              <p:nvPr/>
            </p:nvSpPr>
            <p:spPr>
              <a:xfrm>
                <a:off x="5300289" y="2715078"/>
                <a:ext cx="1572322" cy="1572322"/>
              </a:xfrm>
              <a:prstGeom prst="donut">
                <a:avLst>
                  <a:gd name="adj" fmla="val 6973"/>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84" name="TextBox 3083">
                <a:extLst>
                  <a:ext uri="{FF2B5EF4-FFF2-40B4-BE49-F238E27FC236}">
                    <a16:creationId xmlns:a16="http://schemas.microsoft.com/office/drawing/2014/main" id="{98E259B6-454D-F6C3-8333-66C8BEAA21A3}"/>
                  </a:ext>
                </a:extLst>
              </p:cNvPr>
              <p:cNvSpPr txBox="1"/>
              <p:nvPr/>
            </p:nvSpPr>
            <p:spPr>
              <a:xfrm>
                <a:off x="5688260" y="3487270"/>
                <a:ext cx="184731" cy="369332"/>
              </a:xfrm>
              <a:prstGeom prst="rect">
                <a:avLst/>
              </a:prstGeom>
              <a:noFill/>
            </p:spPr>
            <p:txBody>
              <a:bodyPr wrap="none" rtlCol="0">
                <a:spAutoFit/>
              </a:bodyPr>
              <a:lstStyle/>
              <a:p>
                <a:endParaRPr lang="en-US" dirty="0"/>
              </a:p>
            </p:txBody>
          </p:sp>
        </p:grpSp>
        <p:grpSp>
          <p:nvGrpSpPr>
            <p:cNvPr id="23" name="Group 22">
              <a:extLst>
                <a:ext uri="{FF2B5EF4-FFF2-40B4-BE49-F238E27FC236}">
                  <a16:creationId xmlns:a16="http://schemas.microsoft.com/office/drawing/2014/main" id="{8CC609A0-26E6-A07D-DC5F-AAB01B2586B1}"/>
                </a:ext>
              </a:extLst>
            </p:cNvPr>
            <p:cNvGrpSpPr>
              <a:grpSpLocks noChangeAspect="1"/>
            </p:cNvGrpSpPr>
            <p:nvPr/>
          </p:nvGrpSpPr>
          <p:grpSpPr>
            <a:xfrm>
              <a:off x="6667232" y="3750222"/>
              <a:ext cx="2018123" cy="2030047"/>
              <a:chOff x="7988887" y="2811295"/>
              <a:chExt cx="2018123" cy="2030047"/>
            </a:xfrm>
          </p:grpSpPr>
          <p:sp>
            <p:nvSpPr>
              <p:cNvPr id="39" name="Trapezoid 38">
                <a:extLst>
                  <a:ext uri="{FF2B5EF4-FFF2-40B4-BE49-F238E27FC236}">
                    <a16:creationId xmlns:a16="http://schemas.microsoft.com/office/drawing/2014/main" id="{A92936A1-F171-5A4E-03E8-9341D12D2720}"/>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apezoid 39">
                <a:extLst>
                  <a:ext uri="{FF2B5EF4-FFF2-40B4-BE49-F238E27FC236}">
                    <a16:creationId xmlns:a16="http://schemas.microsoft.com/office/drawing/2014/main" id="{66F2FC36-7977-7A9D-B1AC-F5C38F5D698A}"/>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apezoid 41">
                <a:extLst>
                  <a:ext uri="{FF2B5EF4-FFF2-40B4-BE49-F238E27FC236}">
                    <a16:creationId xmlns:a16="http://schemas.microsoft.com/office/drawing/2014/main" id="{601A6647-800E-8B4B-8CB4-2BD181B520AA}"/>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1095512F-4004-1F6B-6B25-0CE8D351E51A}"/>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91CE0761-1E0B-E656-181A-5D31BAD7D336}"/>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79221BB2-D1A1-B9C3-121F-0C87E9383761}"/>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a:extLst>
                  <a:ext uri="{FF2B5EF4-FFF2-40B4-BE49-F238E27FC236}">
                    <a16:creationId xmlns:a16="http://schemas.microsoft.com/office/drawing/2014/main" id="{998EC829-333A-7B6B-FD0B-E43B696CE3FE}"/>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a:extLst>
                  <a:ext uri="{FF2B5EF4-FFF2-40B4-BE49-F238E27FC236}">
                    <a16:creationId xmlns:a16="http://schemas.microsoft.com/office/drawing/2014/main" id="{346DDCF4-D4C9-A15E-9E4B-EF17F81DA3C7}"/>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a:extLst>
                  <a:ext uri="{FF2B5EF4-FFF2-40B4-BE49-F238E27FC236}">
                    <a16:creationId xmlns:a16="http://schemas.microsoft.com/office/drawing/2014/main" id="{82E0779C-A0C6-7566-9781-CCE9F97558D9}"/>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apezoid 57">
                <a:extLst>
                  <a:ext uri="{FF2B5EF4-FFF2-40B4-BE49-F238E27FC236}">
                    <a16:creationId xmlns:a16="http://schemas.microsoft.com/office/drawing/2014/main" id="{D6E06E51-2333-0E4A-F35D-C0D749B6CD0A}"/>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apezoid 58">
                <a:extLst>
                  <a:ext uri="{FF2B5EF4-FFF2-40B4-BE49-F238E27FC236}">
                    <a16:creationId xmlns:a16="http://schemas.microsoft.com/office/drawing/2014/main" id="{5017AA5A-45BB-4BFF-09AC-728B92181C4C}"/>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apezoid 59">
                <a:extLst>
                  <a:ext uri="{FF2B5EF4-FFF2-40B4-BE49-F238E27FC236}">
                    <a16:creationId xmlns:a16="http://schemas.microsoft.com/office/drawing/2014/main" id="{C832064C-9217-89BC-20D6-244A23F563FF}"/>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onut 60">
                <a:extLst>
                  <a:ext uri="{FF2B5EF4-FFF2-40B4-BE49-F238E27FC236}">
                    <a16:creationId xmlns:a16="http://schemas.microsoft.com/office/drawing/2014/main" id="{DEEE6E39-9029-5F84-8536-5D76D1415E23}"/>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4" name="Donut 23">
              <a:extLst>
                <a:ext uri="{FF2B5EF4-FFF2-40B4-BE49-F238E27FC236}">
                  <a16:creationId xmlns:a16="http://schemas.microsoft.com/office/drawing/2014/main" id="{0EE62000-03E9-84FC-66A0-953768B8505B}"/>
                </a:ext>
              </a:extLst>
            </p:cNvPr>
            <p:cNvSpPr>
              <a:spLocks noChangeAspect="1"/>
            </p:cNvSpPr>
            <p:nvPr/>
          </p:nvSpPr>
          <p:spPr>
            <a:xfrm>
              <a:off x="2908716" y="325052"/>
              <a:ext cx="6434338" cy="6434338"/>
            </a:xfrm>
            <a:prstGeom prst="donut">
              <a:avLst>
                <a:gd name="adj" fmla="val 15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a:extLst>
                <a:ext uri="{FF2B5EF4-FFF2-40B4-BE49-F238E27FC236}">
                  <a16:creationId xmlns:a16="http://schemas.microsoft.com/office/drawing/2014/main" id="{653ADEE6-63AA-8073-5C0C-D5A8E4261E4A}"/>
                </a:ext>
              </a:extLst>
            </p:cNvPr>
            <p:cNvGrpSpPr>
              <a:grpSpLocks noChangeAspect="1"/>
            </p:cNvGrpSpPr>
            <p:nvPr/>
          </p:nvGrpSpPr>
          <p:grpSpPr>
            <a:xfrm rot="20712073">
              <a:off x="5128779" y="502145"/>
              <a:ext cx="2018123" cy="2030047"/>
              <a:chOff x="7988887" y="2811295"/>
              <a:chExt cx="2018123" cy="2030047"/>
            </a:xfrm>
          </p:grpSpPr>
          <p:sp>
            <p:nvSpPr>
              <p:cNvPr id="26" name="Trapezoid 25">
                <a:extLst>
                  <a:ext uri="{FF2B5EF4-FFF2-40B4-BE49-F238E27FC236}">
                    <a16:creationId xmlns:a16="http://schemas.microsoft.com/office/drawing/2014/main" id="{AC0DF60B-C82D-FD74-ED57-383C94E5EDBD}"/>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apezoid 26">
                <a:extLst>
                  <a:ext uri="{FF2B5EF4-FFF2-40B4-BE49-F238E27FC236}">
                    <a16:creationId xmlns:a16="http://schemas.microsoft.com/office/drawing/2014/main" id="{FAAA2462-7659-CA69-A89F-43FDE644D0B4}"/>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A15C134C-03AE-4ED1-1790-6CD0E5BE4E80}"/>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637917C0-466F-3268-99D0-F4B2EBA86B5E}"/>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BADBDC9C-FCB9-F640-4643-FF7419885252}"/>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0AADB3D9-2502-C1DE-EBD1-C49CB18A481C}"/>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apezoid 31">
                <a:extLst>
                  <a:ext uri="{FF2B5EF4-FFF2-40B4-BE49-F238E27FC236}">
                    <a16:creationId xmlns:a16="http://schemas.microsoft.com/office/drawing/2014/main" id="{8DB5F4E2-5785-D79A-CA9F-1C91D2481BA7}"/>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8597BC01-331C-4008-D4D5-E0AF37C6978B}"/>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apezoid 33">
                <a:extLst>
                  <a:ext uri="{FF2B5EF4-FFF2-40B4-BE49-F238E27FC236}">
                    <a16:creationId xmlns:a16="http://schemas.microsoft.com/office/drawing/2014/main" id="{70220042-EA9A-4E98-0798-B208A50C24D6}"/>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a16="http://schemas.microsoft.com/office/drawing/2014/main" id="{CE5FABD0-3525-963F-BCCE-D6543563D93F}"/>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DB85EEF6-2883-950D-00B9-2FBD2D2C8429}"/>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apezoid 36">
                <a:extLst>
                  <a:ext uri="{FF2B5EF4-FFF2-40B4-BE49-F238E27FC236}">
                    <a16:creationId xmlns:a16="http://schemas.microsoft.com/office/drawing/2014/main" id="{C30ACFF8-EBAA-FBD9-8F14-DFF8D631EA0F}"/>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nut 37">
                <a:extLst>
                  <a:ext uri="{FF2B5EF4-FFF2-40B4-BE49-F238E27FC236}">
                    <a16:creationId xmlns:a16="http://schemas.microsoft.com/office/drawing/2014/main" id="{C52D7AC9-DB3D-1B30-6D88-9F3CB92A2066}"/>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3098" name="TextBox 3097">
            <a:extLst>
              <a:ext uri="{FF2B5EF4-FFF2-40B4-BE49-F238E27FC236}">
                <a16:creationId xmlns:a16="http://schemas.microsoft.com/office/drawing/2014/main" id="{4368AF75-86C5-CA1D-12DE-C1A34F4DFCA2}"/>
              </a:ext>
            </a:extLst>
          </p:cNvPr>
          <p:cNvSpPr txBox="1"/>
          <p:nvPr/>
        </p:nvSpPr>
        <p:spPr>
          <a:xfrm>
            <a:off x="8158177" y="2784056"/>
            <a:ext cx="1570789" cy="323165"/>
          </a:xfrm>
          <a:prstGeom prst="rect">
            <a:avLst/>
          </a:prstGeom>
          <a:noFill/>
        </p:spPr>
        <p:txBody>
          <a:bodyPr wrap="square">
            <a:spAutoFit/>
          </a:bodyPr>
          <a:lstStyle/>
          <a:p>
            <a:pPr algn="ctr"/>
            <a:r>
              <a:rPr lang="en-US" altLang="zh-CN" sz="1500" b="1" dirty="0">
                <a:latin typeface="Helvetica" pitchFamily="2" charset="0"/>
              </a:rPr>
              <a:t>JAX-CPFEM</a:t>
            </a:r>
            <a:endParaRPr lang="en-US" sz="1500" b="1" dirty="0">
              <a:latin typeface="Helvetica" pitchFamily="2" charset="0"/>
            </a:endParaRPr>
          </a:p>
        </p:txBody>
      </p:sp>
      <p:sp>
        <p:nvSpPr>
          <p:cNvPr id="3101" name="TextBox 3100">
            <a:extLst>
              <a:ext uri="{FF2B5EF4-FFF2-40B4-BE49-F238E27FC236}">
                <a16:creationId xmlns:a16="http://schemas.microsoft.com/office/drawing/2014/main" id="{1D1FE8AA-013E-D94A-F617-975E54B1057C}"/>
              </a:ext>
            </a:extLst>
          </p:cNvPr>
          <p:cNvSpPr txBox="1"/>
          <p:nvPr/>
        </p:nvSpPr>
        <p:spPr>
          <a:xfrm>
            <a:off x="9537421" y="3761005"/>
            <a:ext cx="1644136" cy="646331"/>
          </a:xfrm>
          <a:prstGeom prst="rect">
            <a:avLst/>
          </a:prstGeom>
          <a:noFill/>
        </p:spPr>
        <p:txBody>
          <a:bodyPr wrap="square">
            <a:spAutoFit/>
          </a:bodyPr>
          <a:lstStyle/>
          <a:p>
            <a:pPr algn="ctr"/>
            <a:r>
              <a:rPr lang="en-US" altLang="zh-CN" dirty="0">
                <a:solidFill>
                  <a:srgbClr val="C00000"/>
                </a:solidFill>
                <a:latin typeface="Helvetica" pitchFamily="2" charset="0"/>
              </a:rPr>
              <a:t>Process </a:t>
            </a:r>
          </a:p>
          <a:p>
            <a:pPr algn="ctr"/>
            <a:r>
              <a:rPr lang="en-US" dirty="0">
                <a:solidFill>
                  <a:srgbClr val="C00000"/>
                </a:solidFill>
                <a:latin typeface="Helvetica" pitchFamily="2" charset="0"/>
              </a:rPr>
              <a:t>Design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BB0EECB-9470-7FB1-62ED-4FEA1E19425E}"/>
                  </a:ext>
                </a:extLst>
              </p:cNvPr>
              <p:cNvSpPr txBox="1"/>
              <p:nvPr/>
            </p:nvSpPr>
            <p:spPr>
              <a:xfrm>
                <a:off x="67389" y="904474"/>
                <a:ext cx="6700127" cy="4945393"/>
              </a:xfrm>
              <a:prstGeom prst="rect">
                <a:avLst/>
              </a:prstGeom>
              <a:noFill/>
            </p:spPr>
            <p:txBody>
              <a:bodyPr wrap="square">
                <a:spAutoFit/>
              </a:bodyPr>
              <a:lstStyle/>
              <a:p>
                <a:pPr marL="285750" marR="0" lvl="0" indent="-285750">
                  <a:lnSpc>
                    <a:spcPct val="110000"/>
                  </a:lnSpc>
                  <a:spcBef>
                    <a:spcPts val="0"/>
                  </a:spcBef>
                  <a:spcAft>
                    <a:spcPts val="0"/>
                  </a:spcAft>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Background</a:t>
                </a:r>
                <a:endParaRPr lang="en-US" dirty="0">
                  <a:solidFill>
                    <a:srgbClr val="4E2A85"/>
                  </a:solidFill>
                  <a:latin typeface="Times New Roman" panose="02020603050405020304" pitchFamily="18" charset="0"/>
                  <a:cs typeface="Times New Roman" panose="02020603050405020304" pitchFamily="18" charset="0"/>
                </a:endParaRPr>
              </a:p>
              <a:p>
                <a:pPr marL="800100" lvl="1" indent="-342900" algn="just">
                  <a:lnSpc>
                    <a:spcPct val="110000"/>
                  </a:lnSpc>
                  <a:buFont typeface="Courier New" panose="02070309020205020404" pitchFamily="49" charset="0"/>
                  <a:buChar char="o"/>
                </a:pPr>
                <a:r>
                  <a:rPr lang="en-US" dirty="0">
                    <a:effectLst/>
                    <a:latin typeface="Times New Roman" panose="02020603050405020304" pitchFamily="18" charset="0"/>
                    <a:ea typeface="DengXian" panose="02010600030101010101" pitchFamily="2" charset="-122"/>
                    <a:cs typeface="Times New Roman" panose="02020603050405020304" pitchFamily="18" charset="0"/>
                  </a:rPr>
                  <a:t>Introduction of crystal plasticity</a:t>
                </a:r>
              </a:p>
              <a:p>
                <a:pPr marL="800100" lvl="1" indent="-342900" algn="just">
                  <a:lnSpc>
                    <a:spcPct val="110000"/>
                  </a:lnSpc>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Development of JAX-CPFEM</a:t>
                </a:r>
              </a:p>
              <a:p>
                <a:pPr lvl="1" algn="just">
                  <a:lnSpc>
                    <a:spcPct val="110000"/>
                  </a:lnSpc>
                </a:pPr>
                <a:endParaRPr lang="en-US"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nSpc>
                    <a:spcPct val="110000"/>
                  </a:lnSpc>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Easy-to-use</a:t>
                </a:r>
                <a:r>
                  <a:rPr lang="zh-CN" altLang="en-US" dirty="0">
                    <a:solidFill>
                      <a:srgbClr val="4E2A85"/>
                    </a:solidFill>
                    <a:latin typeface="Times New Roman" panose="02020603050405020304" pitchFamily="18" charset="0"/>
                    <a:cs typeface="Times New Roman" panose="02020603050405020304" pitchFamily="18" charset="0"/>
                  </a:rPr>
                  <a:t> </a:t>
                </a:r>
                <a:r>
                  <a:rPr lang="en-US" altLang="zh-CN" dirty="0">
                    <a:solidFill>
                      <a:srgbClr val="4E2A85"/>
                    </a:solidFill>
                    <a:latin typeface="Times New Roman" panose="02020603050405020304" pitchFamily="18" charset="0"/>
                    <a:cs typeface="Times New Roman" panose="02020603050405020304" pitchFamily="18" charset="0"/>
                  </a:rPr>
                  <a:t>Tool</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alibration of </a:t>
                </a:r>
                <a:r>
                  <a:rPr lang="en-US" altLang="zh-CN" dirty="0">
                    <a:latin typeface="Times New Roman" panose="02020603050405020304" pitchFamily="18" charset="0"/>
                    <a:cs typeface="Times New Roman" panose="02020603050405020304" pitchFamily="18" charset="0"/>
                  </a:rPr>
                  <a:t>CPFEM</a:t>
                </a:r>
                <a:r>
                  <a:rPr 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material</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parameters</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Material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properties</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Mechanical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properties</a:t>
                </a:r>
              </a:p>
              <a:p>
                <a:pPr lvl="1" algn="just">
                  <a:lnSpc>
                    <a:spcPct val="110000"/>
                  </a:lnSpc>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lnSpc>
                    <a:spcPct val="110000"/>
                  </a:lnSpc>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Material</a:t>
                </a:r>
                <a:r>
                  <a:rPr lang="zh-CN" altLang="en-US" dirty="0">
                    <a:solidFill>
                      <a:srgbClr val="4E2A85"/>
                    </a:solidFill>
                    <a:latin typeface="Times New Roman" panose="02020603050405020304" pitchFamily="18" charset="0"/>
                    <a:cs typeface="Times New Roman" panose="02020603050405020304" pitchFamily="18" charset="0"/>
                  </a:rPr>
                  <a:t> </a:t>
                </a:r>
                <a:r>
                  <a:rPr lang="en-US" altLang="zh-CN" dirty="0">
                    <a:solidFill>
                      <a:srgbClr val="4E2A85"/>
                    </a:solidFill>
                    <a:latin typeface="Times New Roman" panose="02020603050405020304" pitchFamily="18" charset="0"/>
                    <a:cs typeface="Times New Roman" panose="02020603050405020304" pitchFamily="18" charset="0"/>
                  </a:rPr>
                  <a:t>design </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Property-targeted design</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High-dimensional and gradient-based optimization</a:t>
                </a:r>
                <a:r>
                  <a:rPr lang="en-US" dirty="0">
                    <a:latin typeface="Times New Roman" panose="02020603050405020304" pitchFamily="18" charset="0"/>
                    <a:cs typeface="Times New Roman" panose="02020603050405020304" pitchFamily="18" charset="0"/>
                  </a:rPr>
                  <a:t> </a:t>
                </a:r>
              </a:p>
              <a:p>
                <a:pPr lvl="1" algn="just">
                  <a:lnSpc>
                    <a:spcPct val="110000"/>
                  </a:lnSpc>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gn="just">
                  <a:lnSpc>
                    <a:spcPct val="110000"/>
                  </a:lnSpc>
                  <a:spcBef>
                    <a:spcPts val="0"/>
                  </a:spcBef>
                  <a:spcAft>
                    <a:spcPts val="0"/>
                  </a:spcAft>
                  <a:buFont typeface="Wingdings" pitchFamily="2" charset="2"/>
                  <a:buChar char="§"/>
                </a:pPr>
                <a:r>
                  <a:rPr lang="en-US" altLang="zh-CN" b="1" dirty="0">
                    <a:solidFill>
                      <a:srgbClr val="C00000"/>
                    </a:solidFill>
                    <a:latin typeface="Times New Roman" panose="02020603050405020304" pitchFamily="18" charset="0"/>
                    <a:cs typeface="Times New Roman" panose="02020603050405020304" pitchFamily="18" charset="0"/>
                  </a:rPr>
                  <a:t>Process</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design </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Property-targeted design</a:t>
                </a:r>
              </a:p>
              <a:p>
                <a:pPr marL="742950" lvl="1" indent="-285750">
                  <a:lnSpc>
                    <a:spcPct val="11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Multi-scale simulation: PF-CP</a:t>
                </a:r>
              </a:p>
              <a:p>
                <a:pPr marL="742950" lvl="1" indent="-285750">
                  <a:lnSpc>
                    <a:spcPct val="1100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3BB0EECB-9470-7FB1-62ED-4FEA1E19425E}"/>
                  </a:ext>
                </a:extLst>
              </p:cNvPr>
              <p:cNvSpPr txBox="1">
                <a:spLocks noRot="1" noChangeAspect="1" noMove="1" noResize="1" noEditPoints="1" noAdjustHandles="1" noChangeArrowheads="1" noChangeShapeType="1" noTextEdit="1"/>
              </p:cNvSpPr>
              <p:nvPr/>
            </p:nvSpPr>
            <p:spPr>
              <a:xfrm>
                <a:off x="67389" y="904474"/>
                <a:ext cx="6700127" cy="4945393"/>
              </a:xfrm>
              <a:prstGeom prst="rect">
                <a:avLst/>
              </a:prstGeom>
              <a:blipFill>
                <a:blip r:embed="rId3"/>
                <a:stretch>
                  <a:fillRect l="-568" t="-2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C8409F4-7F19-532F-2DF3-3BEE6A2D5FCD}"/>
              </a:ext>
            </a:extLst>
          </p:cNvPr>
          <p:cNvSpPr txBox="1"/>
          <p:nvPr/>
        </p:nvSpPr>
        <p:spPr>
          <a:xfrm>
            <a:off x="8160376" y="947187"/>
            <a:ext cx="1644136" cy="369332"/>
          </a:xfrm>
          <a:prstGeom prst="rect">
            <a:avLst/>
          </a:prstGeom>
          <a:noFill/>
        </p:spPr>
        <p:txBody>
          <a:bodyPr wrap="square">
            <a:spAutoFit/>
          </a:bodyPr>
          <a:lstStyle/>
          <a:p>
            <a:pPr algn="ctr"/>
            <a:r>
              <a:rPr lang="en-US" altLang="zh-CN" dirty="0">
                <a:latin typeface="Helvetica" pitchFamily="2" charset="0"/>
              </a:rPr>
              <a:t>Calibration</a:t>
            </a:r>
            <a:endParaRPr lang="en-US" dirty="0">
              <a:latin typeface="Helvetica" pitchFamily="2" charset="0"/>
            </a:endParaRPr>
          </a:p>
        </p:txBody>
      </p:sp>
      <p:sp>
        <p:nvSpPr>
          <p:cNvPr id="8" name="TextBox 7">
            <a:extLst>
              <a:ext uri="{FF2B5EF4-FFF2-40B4-BE49-F238E27FC236}">
                <a16:creationId xmlns:a16="http://schemas.microsoft.com/office/drawing/2014/main" id="{95F5D593-6B6F-A24B-5787-E84B64B130B6}"/>
              </a:ext>
            </a:extLst>
          </p:cNvPr>
          <p:cNvSpPr txBox="1"/>
          <p:nvPr/>
        </p:nvSpPr>
        <p:spPr>
          <a:xfrm>
            <a:off x="6676484" y="3717846"/>
            <a:ext cx="1644136" cy="646331"/>
          </a:xfrm>
          <a:prstGeom prst="rect">
            <a:avLst/>
          </a:prstGeom>
          <a:noFill/>
        </p:spPr>
        <p:txBody>
          <a:bodyPr wrap="square">
            <a:spAutoFit/>
          </a:bodyPr>
          <a:lstStyle/>
          <a:p>
            <a:pPr algn="ctr"/>
            <a:r>
              <a:rPr lang="en-US" altLang="zh-CN" dirty="0">
                <a:latin typeface="Helvetica" pitchFamily="2" charset="0"/>
              </a:rPr>
              <a:t>Material </a:t>
            </a:r>
          </a:p>
          <a:p>
            <a:pPr algn="ctr"/>
            <a:r>
              <a:rPr lang="en-US" dirty="0">
                <a:latin typeface="Helvetica" pitchFamily="2" charset="0"/>
              </a:rPr>
              <a:t>Design</a:t>
            </a:r>
          </a:p>
        </p:txBody>
      </p:sp>
      <p:sp>
        <p:nvSpPr>
          <p:cNvPr id="2" name="Rectangle 1">
            <a:extLst>
              <a:ext uri="{FF2B5EF4-FFF2-40B4-BE49-F238E27FC236}">
                <a16:creationId xmlns:a16="http://schemas.microsoft.com/office/drawing/2014/main" id="{07C61AE8-094B-96D5-A1BB-03F8AAD719CD}"/>
              </a:ext>
            </a:extLst>
          </p:cNvPr>
          <p:cNvSpPr/>
          <p:nvPr/>
        </p:nvSpPr>
        <p:spPr>
          <a:xfrm>
            <a:off x="107086" y="4552713"/>
            <a:ext cx="3905205" cy="104687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66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E534-3252-E382-E270-E971937E68C3}"/>
            </a:ext>
          </a:extLst>
        </p:cNvPr>
        <p:cNvGrpSpPr/>
        <p:nvPr/>
      </p:nvGrpSpPr>
      <p:grpSpPr>
        <a:xfrm>
          <a:off x="0" y="0"/>
          <a:ext cx="0" cy="0"/>
          <a:chOff x="0" y="0"/>
          <a:chExt cx="0" cy="0"/>
        </a:xfrm>
      </p:grpSpPr>
      <p:grpSp>
        <p:nvGrpSpPr>
          <p:cNvPr id="6" name="组合 5">
            <a:extLst>
              <a:ext uri="{FF2B5EF4-FFF2-40B4-BE49-F238E27FC236}">
                <a16:creationId xmlns:a16="http://schemas.microsoft.com/office/drawing/2014/main" id="{9ABD392B-0045-15C4-C634-351F8B3A670B}"/>
              </a:ext>
            </a:extLst>
          </p:cNvPr>
          <p:cNvGrpSpPr/>
          <p:nvPr/>
        </p:nvGrpSpPr>
        <p:grpSpPr>
          <a:xfrm>
            <a:off x="1" y="141220"/>
            <a:ext cx="328891" cy="466672"/>
            <a:chOff x="199304" y="53446"/>
            <a:chExt cx="328891" cy="466672"/>
          </a:xfrm>
        </p:grpSpPr>
        <p:sp>
          <p:nvSpPr>
            <p:cNvPr id="8" name="Freeform 5">
              <a:extLst>
                <a:ext uri="{FF2B5EF4-FFF2-40B4-BE49-F238E27FC236}">
                  <a16:creationId xmlns:a16="http://schemas.microsoft.com/office/drawing/2014/main" id="{BCDB2448-DBAD-DF9B-5447-479CE46FFF6B}"/>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9" name="Freeform 6">
              <a:extLst>
                <a:ext uri="{FF2B5EF4-FFF2-40B4-BE49-F238E27FC236}">
                  <a16:creationId xmlns:a16="http://schemas.microsoft.com/office/drawing/2014/main" id="{CB5F1491-7F54-270D-AE94-BA40517AFDCE}"/>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0" name="Freeform 7">
              <a:extLst>
                <a:ext uri="{FF2B5EF4-FFF2-40B4-BE49-F238E27FC236}">
                  <a16:creationId xmlns:a16="http://schemas.microsoft.com/office/drawing/2014/main" id="{A08FFF45-1A4C-D06E-9F03-61E21A2B509D}"/>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4" name="矩形 3">
            <a:extLst>
              <a:ext uri="{FF2B5EF4-FFF2-40B4-BE49-F238E27FC236}">
                <a16:creationId xmlns:a16="http://schemas.microsoft.com/office/drawing/2014/main" id="{9B1B1E72-AA2C-783D-F014-CCFF9C168828}"/>
              </a:ext>
            </a:extLst>
          </p:cNvPr>
          <p:cNvSpPr>
            <a:spLocks noChangeArrowheads="1"/>
          </p:cNvSpPr>
          <p:nvPr/>
        </p:nvSpPr>
        <p:spPr bwMode="auto">
          <a:xfrm>
            <a:off x="391160" y="54538"/>
            <a:ext cx="11140440" cy="55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50000"/>
              </a:lnSpc>
              <a:spcBef>
                <a:spcPts val="20"/>
              </a:spcBef>
              <a:buNone/>
            </a:pP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Property</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-targeted process</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design</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p>
        </p:txBody>
      </p:sp>
      <p:sp>
        <p:nvSpPr>
          <p:cNvPr id="2" name="Text Placeholder 61">
            <a:extLst>
              <a:ext uri="{FF2B5EF4-FFF2-40B4-BE49-F238E27FC236}">
                <a16:creationId xmlns:a16="http://schemas.microsoft.com/office/drawing/2014/main" id="{523CA774-2851-8D4F-68A0-1D5BC3C5BA2D}"/>
              </a:ext>
            </a:extLst>
          </p:cNvPr>
          <p:cNvSpPr>
            <a:spLocks noGrp="1"/>
          </p:cNvSpPr>
          <p:nvPr>
            <p:ph type="body" sz="quarter" idx="10"/>
          </p:nvPr>
        </p:nvSpPr>
        <p:spPr>
          <a:xfrm>
            <a:off x="3196222" y="6081431"/>
            <a:ext cx="7834944" cy="664137"/>
          </a:xfrm>
        </p:spPr>
        <p:txBody>
          <a:bodyPr>
            <a:normAutofit/>
          </a:bodyPr>
          <a:lstStyle/>
          <a:p>
            <a:pPr marL="0" indent="0">
              <a:buNone/>
            </a:pPr>
            <a:r>
              <a:rPr lang="en-US" altLang="zh-CN" sz="1200" dirty="0">
                <a:cs typeface="+mn-lt"/>
              </a:rPr>
              <a:t>[1]</a:t>
            </a:r>
            <a:r>
              <a:rPr lang="zh-CN" altLang="en-US" sz="1200" dirty="0">
                <a:cs typeface="+mn-lt"/>
              </a:rPr>
              <a:t> </a:t>
            </a:r>
            <a:r>
              <a:rPr lang="en-US" sz="1200" dirty="0" err="1">
                <a:cs typeface="+mn-lt"/>
              </a:rPr>
              <a:t>Sedighiani</a:t>
            </a:r>
            <a:r>
              <a:rPr lang="en-US" sz="1200" dirty="0">
                <a:cs typeface="+mn-lt"/>
              </a:rPr>
              <a:t>, Karo, et al. </a:t>
            </a:r>
            <a:r>
              <a:rPr lang="en-US" sz="1200" i="1" dirty="0">
                <a:cs typeface="+mn-lt"/>
              </a:rPr>
              <a:t>Acta </a:t>
            </a:r>
            <a:r>
              <a:rPr lang="en-US" sz="1200" i="1" dirty="0" err="1">
                <a:cs typeface="+mn-lt"/>
              </a:rPr>
              <a:t>Materialia</a:t>
            </a:r>
            <a:r>
              <a:rPr lang="en-US" sz="1200" i="1" dirty="0">
                <a:cs typeface="+mn-lt"/>
              </a:rPr>
              <a:t> </a:t>
            </a:r>
            <a:r>
              <a:rPr lang="en-US" sz="1200" dirty="0">
                <a:cs typeface="+mn-lt"/>
              </a:rPr>
              <a:t>237 (2022): 118167.</a:t>
            </a:r>
          </a:p>
          <a:p>
            <a:r>
              <a:rPr lang="en-US" dirty="0">
                <a:cs typeface="+mn-lt"/>
              </a:rPr>
              <a:t>[2] </a:t>
            </a:r>
            <a:r>
              <a:rPr lang="en-US" dirty="0"/>
              <a:t>Yilmaz, Fatih, et al. </a:t>
            </a:r>
            <a:r>
              <a:rPr lang="en-US" i="1" dirty="0"/>
              <a:t>The International Journal of Advanced Manufacturing Technology</a:t>
            </a:r>
            <a:r>
              <a:rPr lang="en-US" dirty="0"/>
              <a:t> (2025): 1-21.</a:t>
            </a:r>
            <a:endParaRPr lang="en-US" sz="1200" dirty="0">
              <a:cs typeface="+mn-lt"/>
            </a:endParaRPr>
          </a:p>
        </p:txBody>
      </p:sp>
      <p:sp>
        <p:nvSpPr>
          <p:cNvPr id="11" name="Text Placeholder 9">
            <a:extLst>
              <a:ext uri="{FF2B5EF4-FFF2-40B4-BE49-F238E27FC236}">
                <a16:creationId xmlns:a16="http://schemas.microsoft.com/office/drawing/2014/main" id="{25036BDA-3EDB-6EF1-49EA-DFF35012F3EE}"/>
              </a:ext>
            </a:extLst>
          </p:cNvPr>
          <p:cNvSpPr txBox="1">
            <a:spLocks/>
          </p:cNvSpPr>
          <p:nvPr/>
        </p:nvSpPr>
        <p:spPr>
          <a:xfrm>
            <a:off x="1313665" y="5955255"/>
            <a:ext cx="5194139" cy="6641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cs typeface="+mn-lt"/>
            </a:endParaRPr>
          </a:p>
        </p:txBody>
      </p:sp>
      <p:pic>
        <p:nvPicPr>
          <p:cNvPr id="3" name="Picture 2">
            <a:extLst>
              <a:ext uri="{FF2B5EF4-FFF2-40B4-BE49-F238E27FC236}">
                <a16:creationId xmlns:a16="http://schemas.microsoft.com/office/drawing/2014/main" id="{0FE8DD41-FB8F-BBF7-DC82-6651BB5A2062}"/>
              </a:ext>
            </a:extLst>
          </p:cNvPr>
          <p:cNvPicPr>
            <a:picLocks noChangeAspect="1"/>
          </p:cNvPicPr>
          <p:nvPr/>
        </p:nvPicPr>
        <p:blipFill>
          <a:blip r:embed="rId3"/>
          <a:srcRect t="3416" r="88731" b="45516"/>
          <a:stretch>
            <a:fillRect/>
          </a:stretch>
        </p:blipFill>
        <p:spPr>
          <a:xfrm>
            <a:off x="3445966" y="3254846"/>
            <a:ext cx="707665" cy="2331328"/>
          </a:xfrm>
          <a:prstGeom prst="rect">
            <a:avLst/>
          </a:prstGeom>
        </p:spPr>
      </p:pic>
      <p:sp>
        <p:nvSpPr>
          <p:cNvPr id="5" name="Rectangle: Rounded Corners 5">
            <a:extLst>
              <a:ext uri="{FF2B5EF4-FFF2-40B4-BE49-F238E27FC236}">
                <a16:creationId xmlns:a16="http://schemas.microsoft.com/office/drawing/2014/main" id="{EDAF98DB-7A55-723C-F72E-0B7BB6FDD479}"/>
              </a:ext>
            </a:extLst>
          </p:cNvPr>
          <p:cNvSpPr/>
          <p:nvPr/>
        </p:nvSpPr>
        <p:spPr>
          <a:xfrm>
            <a:off x="4921962" y="1278757"/>
            <a:ext cx="2312024" cy="852170"/>
          </a:xfrm>
          <a:prstGeom prst="round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600" dirty="0">
                <a:solidFill>
                  <a:prstClr val="black"/>
                </a:solidFill>
                <a:latin typeface="Helvetica" pitchFamily="2" charset="0"/>
                <a:ea typeface="等线" panose="02010600030101010101" pitchFamily="2" charset="-122"/>
                <a:cs typeface="Arial" panose="020B0604020202020204" pitchFamily="34" charset="0"/>
              </a:rPr>
              <a:t>Crystal Plasticity</a:t>
            </a:r>
          </a:p>
          <a:p>
            <a:pPr algn="ctr" defTabSz="914400"/>
            <a:r>
              <a:rPr lang="en-US" sz="1600" dirty="0">
                <a:solidFill>
                  <a:prstClr val="black"/>
                </a:solidFill>
                <a:latin typeface="Helvetica" pitchFamily="2" charset="0"/>
                <a:cs typeface="Arial" panose="020B0604020202020204" pitchFamily="34" charset="0"/>
              </a:rPr>
              <a:t>Finite Element Method</a:t>
            </a:r>
          </a:p>
          <a:p>
            <a:pPr algn="ctr" defTabSz="914400"/>
            <a:r>
              <a:rPr lang="en-US" sz="1600" dirty="0">
                <a:solidFill>
                  <a:prstClr val="black"/>
                </a:solidFill>
                <a:latin typeface="Helvetica" pitchFamily="2" charset="0"/>
                <a:cs typeface="Arial" panose="020B0604020202020204" pitchFamily="34" charset="0"/>
              </a:rPr>
              <a:t>(CPFEM)</a:t>
            </a:r>
          </a:p>
        </p:txBody>
      </p:sp>
      <p:sp>
        <p:nvSpPr>
          <p:cNvPr id="7" name="Arrow: Down 8">
            <a:extLst>
              <a:ext uri="{FF2B5EF4-FFF2-40B4-BE49-F238E27FC236}">
                <a16:creationId xmlns:a16="http://schemas.microsoft.com/office/drawing/2014/main" id="{2B97FF23-EE34-651A-3D3F-A3B3B79BF22B}"/>
              </a:ext>
            </a:extLst>
          </p:cNvPr>
          <p:cNvSpPr/>
          <p:nvPr/>
        </p:nvSpPr>
        <p:spPr>
          <a:xfrm rot="5400000" flipV="1">
            <a:off x="3994196" y="1107451"/>
            <a:ext cx="372745" cy="1154482"/>
          </a:xfrm>
          <a:prstGeom prst="downArrow">
            <a:avLst/>
          </a:prstGeom>
          <a:solidFill>
            <a:srgbClr val="7030A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Helvetica" pitchFamily="2" charset="0"/>
            </a:endParaRPr>
          </a:p>
        </p:txBody>
      </p:sp>
      <p:sp>
        <p:nvSpPr>
          <p:cNvPr id="24" name="Arrow: Down 8">
            <a:extLst>
              <a:ext uri="{FF2B5EF4-FFF2-40B4-BE49-F238E27FC236}">
                <a16:creationId xmlns:a16="http://schemas.microsoft.com/office/drawing/2014/main" id="{3C1587A9-1EC8-1C7F-5215-D2661A291EE5}"/>
              </a:ext>
            </a:extLst>
          </p:cNvPr>
          <p:cNvSpPr/>
          <p:nvPr/>
        </p:nvSpPr>
        <p:spPr>
          <a:xfrm rot="5400000" flipV="1">
            <a:off x="7763974" y="1027630"/>
            <a:ext cx="372745" cy="1196537"/>
          </a:xfrm>
          <a:prstGeom prst="downArrow">
            <a:avLst/>
          </a:prstGeom>
          <a:solidFill>
            <a:srgbClr val="7030A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Helvetica" pitchFamily="2" charset="0"/>
            </a:endParaRPr>
          </a:p>
        </p:txBody>
      </p:sp>
      <p:sp>
        <p:nvSpPr>
          <p:cNvPr id="25" name="文本框 13">
            <a:extLst>
              <a:ext uri="{FF2B5EF4-FFF2-40B4-BE49-F238E27FC236}">
                <a16:creationId xmlns:a16="http://schemas.microsoft.com/office/drawing/2014/main" id="{B8498880-E0C7-8754-780A-00EA0B39C62D}"/>
              </a:ext>
            </a:extLst>
          </p:cNvPr>
          <p:cNvSpPr txBox="1"/>
          <p:nvPr/>
        </p:nvSpPr>
        <p:spPr>
          <a:xfrm>
            <a:off x="1011111" y="630507"/>
            <a:ext cx="1843776"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Input Parameters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75268D-B4DA-B8DE-2DCE-55A981CC0562}"/>
                  </a:ext>
                </a:extLst>
              </p:cNvPr>
              <p:cNvSpPr txBox="1"/>
              <p:nvPr/>
            </p:nvSpPr>
            <p:spPr>
              <a:xfrm>
                <a:off x="374582" y="1013602"/>
                <a:ext cx="3116838" cy="1061829"/>
              </a:xfrm>
              <a:prstGeom prst="rect">
                <a:avLst/>
              </a:prstGeom>
              <a:noFill/>
              <a:ln>
                <a:solidFill>
                  <a:srgbClr val="0070C0"/>
                </a:solidFill>
              </a:ln>
            </p:spPr>
            <p:txBody>
              <a:bodyPr wrap="square" rtlCol="0">
                <a:spAutoFit/>
              </a:bodyPr>
              <a:lstStyle/>
              <a:p>
                <a:pPr algn="ctr">
                  <a:lnSpc>
                    <a:spcPct val="140000"/>
                  </a:lnSpc>
                </a:pPr>
                <a:r>
                  <a:rPr lang="en-US" altLang="zh-CN" sz="1500" b="1" dirty="0">
                    <a:latin typeface="Times New Roman" panose="02020603050405020304" pitchFamily="18" charset="0"/>
                    <a:cs typeface="Times New Roman" panose="02020603050405020304" pitchFamily="18" charset="0"/>
                  </a:rPr>
                  <a:t>Cold</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Rolling</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Process</a:t>
                </a:r>
                <a:r>
                  <a:rPr lang="zh-CN" altLang="en-US" sz="1500" b="1" dirty="0">
                    <a:latin typeface="Times New Roman" panose="02020603050405020304" pitchFamily="18" charset="0"/>
                    <a:cs typeface="Times New Roman" panose="02020603050405020304" pitchFamily="18" charset="0"/>
                  </a:rPr>
                  <a:t> </a:t>
                </a:r>
                <a:endParaRPr lang="en-US" altLang="zh-CN" sz="1500" b="1" dirty="0">
                  <a:latin typeface="Times New Roman" panose="02020603050405020304" pitchFamily="18" charset="0"/>
                  <a:cs typeface="Times New Roman" panose="02020603050405020304" pitchFamily="18" charset="0"/>
                </a:endParaRPr>
              </a:p>
              <a:p>
                <a:pPr algn="ctr">
                  <a:lnSpc>
                    <a:spcPct val="140000"/>
                  </a:lnSpc>
                </a:pPr>
                <a:r>
                  <a:rPr lang="en-US" altLang="zh-CN" sz="1500" dirty="0">
                    <a:latin typeface="Times New Roman" panose="02020603050405020304" pitchFamily="18" charset="0"/>
                    <a:cs typeface="Times New Roman" panose="02020603050405020304" pitchFamily="18" charset="0"/>
                  </a:rPr>
                  <a:t>Time-dependent</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applied</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displacement</a:t>
                </a:r>
              </a:p>
              <a:p>
                <a:pPr algn="ctr">
                  <a:lnSpc>
                    <a:spcPct val="140000"/>
                  </a:lnSpc>
                </a:pPr>
                <a14:m>
                  <m:oMathPara xmlns:m="http://schemas.openxmlformats.org/officeDocument/2006/math">
                    <m:oMathParaPr>
                      <m:jc m:val="center"/>
                    </m:oMathParaPr>
                    <m:oMath xmlns:m="http://schemas.openxmlformats.org/officeDocument/2006/math">
                      <m:r>
                        <a:rPr lang="en-US" sz="1500" b="1" i="1">
                          <a:latin typeface="Cambria Math" panose="02040503050406030204" pitchFamily="18" charset="0"/>
                        </a:rPr>
                        <m:t>𝜽</m:t>
                      </m:r>
                      <m:r>
                        <a:rPr lang="en-US" altLang="zh-CN" sz="1500" i="1">
                          <a:solidFill>
                            <a:srgbClr val="000000"/>
                          </a:solidFill>
                          <a:latin typeface="Cambria Math" panose="02040503050406030204" pitchFamily="18" charset="0"/>
                          <a:cs typeface="Times New Roman" panose="02020603050405020304" pitchFamily="18" charset="0"/>
                        </a:rPr>
                        <m:t>=[</m:t>
                      </m:r>
                      <m:r>
                        <a:rPr lang="en-US" sz="1500" i="1">
                          <a:latin typeface="Cambria Math" panose="02040503050406030204" pitchFamily="18" charset="0"/>
                        </a:rPr>
                        <m:t>𝜃</m:t>
                      </m:r>
                      <m:r>
                        <a:rPr lang="en-US" altLang="zh-CN" sz="1500" i="1" baseline="-25000">
                          <a:solidFill>
                            <a:srgbClr val="000000"/>
                          </a:solidFill>
                          <a:latin typeface="Cambria Math" panose="02040503050406030204" pitchFamily="18" charset="0"/>
                          <a:cs typeface="Times New Roman" panose="02020603050405020304" pitchFamily="18" charset="0"/>
                        </a:rPr>
                        <m:t>1</m:t>
                      </m:r>
                      <m:r>
                        <a:rPr lang="en-US" altLang="zh-CN" sz="1500" i="1">
                          <a:solidFill>
                            <a:srgbClr val="000000"/>
                          </a:solidFill>
                          <a:latin typeface="Cambria Math" panose="02040503050406030204" pitchFamily="18" charset="0"/>
                          <a:cs typeface="Times New Roman" panose="02020603050405020304" pitchFamily="18" charset="0"/>
                        </a:rPr>
                        <m:t>,</m:t>
                      </m:r>
                      <m:r>
                        <a:rPr lang="en-US" sz="1500" i="1">
                          <a:latin typeface="Cambria Math" panose="02040503050406030204" pitchFamily="18" charset="0"/>
                        </a:rPr>
                        <m:t>𝜃</m:t>
                      </m:r>
                      <m:r>
                        <a:rPr lang="en-US" altLang="zh-CN" sz="1500" i="1" baseline="-25000">
                          <a:solidFill>
                            <a:srgbClr val="000000"/>
                          </a:solidFill>
                          <a:latin typeface="Cambria Math" panose="02040503050406030204" pitchFamily="18" charset="0"/>
                          <a:cs typeface="Times New Roman" panose="02020603050405020304" pitchFamily="18" charset="0"/>
                        </a:rPr>
                        <m:t>2</m:t>
                      </m:r>
                      <m:r>
                        <a:rPr lang="en-US" altLang="zh-CN" sz="1500" i="1">
                          <a:solidFill>
                            <a:srgbClr val="000000"/>
                          </a:solidFill>
                          <a:latin typeface="Cambria Math" panose="02040503050406030204" pitchFamily="18" charset="0"/>
                          <a:cs typeface="Times New Roman" panose="02020603050405020304" pitchFamily="18" charset="0"/>
                        </a:rPr>
                        <m:t>,</m:t>
                      </m:r>
                      <m:r>
                        <a:rPr lang="en-US" sz="1500" i="1">
                          <a:latin typeface="Cambria Math" panose="02040503050406030204" pitchFamily="18" charset="0"/>
                        </a:rPr>
                        <m:t>𝜃</m:t>
                      </m:r>
                      <m:r>
                        <a:rPr lang="en-US" altLang="zh-CN" sz="1500" i="1" baseline="-25000">
                          <a:solidFill>
                            <a:srgbClr val="000000"/>
                          </a:solidFill>
                          <a:latin typeface="Cambria Math" panose="02040503050406030204" pitchFamily="18" charset="0"/>
                          <a:cs typeface="Times New Roman" panose="02020603050405020304" pitchFamily="18" charset="0"/>
                        </a:rPr>
                        <m:t>3</m:t>
                      </m:r>
                      <m:r>
                        <a:rPr lang="en-US" altLang="zh-CN" sz="1500" i="1">
                          <a:solidFill>
                            <a:srgbClr val="000000"/>
                          </a:solidFill>
                          <a:latin typeface="Cambria Math" panose="02040503050406030204" pitchFamily="18" charset="0"/>
                          <a:cs typeface="Times New Roman" panose="02020603050405020304" pitchFamily="18" charset="0"/>
                        </a:rPr>
                        <m:t>,</m:t>
                      </m:r>
                      <m:r>
                        <a:rPr lang="en-US" sz="1500" i="1">
                          <a:latin typeface="Cambria Math" panose="02040503050406030204" pitchFamily="18" charset="0"/>
                        </a:rPr>
                        <m:t>𝜃</m:t>
                      </m:r>
                      <m:r>
                        <a:rPr lang="en-US" altLang="zh-CN" sz="1500" i="1" baseline="-25000">
                          <a:solidFill>
                            <a:srgbClr val="000000"/>
                          </a:solidFill>
                          <a:latin typeface="Cambria Math" panose="02040503050406030204" pitchFamily="18" charset="0"/>
                          <a:cs typeface="Times New Roman" panose="02020603050405020304" pitchFamily="18" charset="0"/>
                        </a:rPr>
                        <m:t>4</m:t>
                      </m:r>
                      <m:r>
                        <a:rPr lang="en-US" altLang="zh-CN" sz="1500" i="1">
                          <a:solidFill>
                            <a:srgbClr val="000000"/>
                          </a:solidFill>
                          <a:latin typeface="Cambria Math" panose="02040503050406030204" pitchFamily="18" charset="0"/>
                          <a:cs typeface="Times New Roman" panose="02020603050405020304" pitchFamily="18" charset="0"/>
                        </a:rPr>
                        <m:t>,</m:t>
                      </m:r>
                      <m:r>
                        <a:rPr lang="zh-CN" altLang="en-US" sz="1500" i="1">
                          <a:solidFill>
                            <a:srgbClr val="000000"/>
                          </a:solidFill>
                          <a:latin typeface="Cambria Math" panose="02040503050406030204" pitchFamily="18" charset="0"/>
                          <a:cs typeface="Times New Roman" panose="02020603050405020304" pitchFamily="18" charset="0"/>
                        </a:rPr>
                        <m:t> </m:t>
                      </m:r>
                      <m:r>
                        <a:rPr lang="en-US" altLang="zh-CN" sz="1500" i="1">
                          <a:solidFill>
                            <a:srgbClr val="000000"/>
                          </a:solidFill>
                          <a:latin typeface="Cambria Math" panose="02040503050406030204" pitchFamily="18" charset="0"/>
                          <a:cs typeface="Times New Roman" panose="02020603050405020304" pitchFamily="18" charset="0"/>
                        </a:rPr>
                        <m:t>…,</m:t>
                      </m:r>
                      <m:r>
                        <a:rPr lang="en-US" sz="1500" i="1">
                          <a:latin typeface="Cambria Math" panose="02040503050406030204" pitchFamily="18" charset="0"/>
                        </a:rPr>
                        <m:t>𝜃</m:t>
                      </m:r>
                      <m:r>
                        <a:rPr lang="en-US" altLang="zh-CN" sz="1500" i="1" baseline="-25000">
                          <a:solidFill>
                            <a:srgbClr val="000000"/>
                          </a:solidFill>
                          <a:latin typeface="Cambria Math" panose="02040503050406030204" pitchFamily="18" charset="0"/>
                          <a:cs typeface="Times New Roman" panose="02020603050405020304" pitchFamily="18" charset="0"/>
                        </a:rPr>
                        <m:t>𝑡</m:t>
                      </m:r>
                      <m:r>
                        <a:rPr lang="en-US" altLang="zh-CN" sz="1500" i="1">
                          <a:solidFill>
                            <a:srgbClr val="000000"/>
                          </a:solidFill>
                          <a:latin typeface="Cambria Math" panose="02040503050406030204" pitchFamily="18" charset="0"/>
                          <a:cs typeface="Times New Roman" panose="02020603050405020304" pitchFamily="18" charset="0"/>
                        </a:rPr>
                        <m:t>]</m:t>
                      </m:r>
                    </m:oMath>
                  </m:oMathPara>
                </a14:m>
                <a:endParaRPr lang="en-US" sz="15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AC138E2C-DB8F-07BD-C589-BE3D973DD75F}"/>
                  </a:ext>
                </a:extLst>
              </p:cNvPr>
              <p:cNvSpPr txBox="1">
                <a:spLocks noRot="1" noChangeAspect="1" noMove="1" noResize="1" noEditPoints="1" noAdjustHandles="1" noChangeArrowheads="1" noChangeShapeType="1" noTextEdit="1"/>
              </p:cNvSpPr>
              <p:nvPr/>
            </p:nvSpPr>
            <p:spPr>
              <a:xfrm>
                <a:off x="374582" y="1013602"/>
                <a:ext cx="3116838" cy="1061829"/>
              </a:xfrm>
              <a:prstGeom prst="rect">
                <a:avLst/>
              </a:prstGeom>
              <a:blipFill>
                <a:blip r:embed="rId4"/>
                <a:stretch>
                  <a:fillRect/>
                </a:stretch>
              </a:blipFill>
              <a:ln>
                <a:solidFill>
                  <a:srgbClr val="0070C0"/>
                </a:solidFill>
              </a:ln>
            </p:spPr>
            <p:txBody>
              <a:bodyPr/>
              <a:lstStyle/>
              <a:p>
                <a:r>
                  <a:rPr lang="en-US">
                    <a:noFill/>
                  </a:rPr>
                  <a:t> </a:t>
                </a:r>
              </a:p>
            </p:txBody>
          </p:sp>
        </mc:Fallback>
      </mc:AlternateContent>
      <p:sp>
        <p:nvSpPr>
          <p:cNvPr id="27" name="TextBox 25">
            <a:extLst>
              <a:ext uri="{FF2B5EF4-FFF2-40B4-BE49-F238E27FC236}">
                <a16:creationId xmlns:a16="http://schemas.microsoft.com/office/drawing/2014/main" id="{C9BC3889-D438-7376-899A-2C5B4E6A5379}"/>
              </a:ext>
            </a:extLst>
          </p:cNvPr>
          <p:cNvSpPr txBox="1"/>
          <p:nvPr/>
        </p:nvSpPr>
        <p:spPr>
          <a:xfrm>
            <a:off x="3461288" y="797099"/>
            <a:ext cx="5233371" cy="369332"/>
          </a:xfrm>
          <a:prstGeom prst="rect">
            <a:avLst/>
          </a:prstGeom>
          <a:noFill/>
        </p:spPr>
        <p:txBody>
          <a:bodyPr wrap="square">
            <a:spAutoFit/>
          </a:bodyPr>
          <a:lstStyle/>
          <a:p>
            <a:pPr algn="ctr" defTabSz="914400"/>
            <a:r>
              <a:rPr lang="en-US" altLang="zh-CN" i="1" dirty="0">
                <a:solidFill>
                  <a:srgbClr val="7030A0"/>
                </a:solidFill>
                <a:latin typeface="Helvetica" pitchFamily="2" charset="0"/>
                <a:ea typeface="等线" panose="02010600030101010101" pitchFamily="2" charset="-122"/>
                <a:cs typeface="Arial" panose="020B0604020202020204" pitchFamily="34" charset="0"/>
              </a:rPr>
              <a:t>Forward Mode</a:t>
            </a:r>
          </a:p>
        </p:txBody>
      </p:sp>
      <p:sp>
        <p:nvSpPr>
          <p:cNvPr id="28" name="Arrow: Down 8">
            <a:extLst>
              <a:ext uri="{FF2B5EF4-FFF2-40B4-BE49-F238E27FC236}">
                <a16:creationId xmlns:a16="http://schemas.microsoft.com/office/drawing/2014/main" id="{3E45CFBD-6F4F-C3E2-1AC4-C7408DEB7A44}"/>
              </a:ext>
            </a:extLst>
          </p:cNvPr>
          <p:cNvSpPr/>
          <p:nvPr/>
        </p:nvSpPr>
        <p:spPr>
          <a:xfrm rot="16200000" flipH="1" flipV="1">
            <a:off x="5911333" y="103414"/>
            <a:ext cx="369333" cy="4985347"/>
          </a:xfrm>
          <a:prstGeom prst="downArrow">
            <a:avLst>
              <a:gd name="adj1" fmla="val 50000"/>
              <a:gd name="adj2" fmla="val 157423"/>
            </a:avLst>
          </a:prstGeom>
          <a:solidFill>
            <a:srgbClr val="C0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srgbClr val="C00000"/>
              </a:solidFill>
              <a:latin typeface="Helvetica" pitchFamily="2" charset="0"/>
            </a:endParaRPr>
          </a:p>
        </p:txBody>
      </p:sp>
      <p:sp>
        <p:nvSpPr>
          <p:cNvPr id="29" name="TextBox 25">
            <a:extLst>
              <a:ext uri="{FF2B5EF4-FFF2-40B4-BE49-F238E27FC236}">
                <a16:creationId xmlns:a16="http://schemas.microsoft.com/office/drawing/2014/main" id="{DB192D12-9F34-964E-3E06-88370CE4C500}"/>
              </a:ext>
            </a:extLst>
          </p:cNvPr>
          <p:cNvSpPr txBox="1"/>
          <p:nvPr/>
        </p:nvSpPr>
        <p:spPr>
          <a:xfrm>
            <a:off x="3607333" y="2108000"/>
            <a:ext cx="5233371" cy="369332"/>
          </a:xfrm>
          <a:prstGeom prst="rect">
            <a:avLst/>
          </a:prstGeom>
          <a:noFill/>
        </p:spPr>
        <p:txBody>
          <a:bodyPr wrap="square">
            <a:spAutoFit/>
          </a:bodyPr>
          <a:lstStyle/>
          <a:p>
            <a:pPr algn="ctr" defTabSz="914400"/>
            <a:r>
              <a:rPr lang="en-US" altLang="zh-CN" i="1" dirty="0">
                <a:solidFill>
                  <a:srgbClr val="C00000"/>
                </a:solidFill>
                <a:latin typeface="Helvetica" pitchFamily="2" charset="0"/>
                <a:ea typeface="等线" panose="02010600030101010101" pitchFamily="2" charset="-122"/>
                <a:cs typeface="Arial" panose="020B0604020202020204" pitchFamily="34" charset="0"/>
              </a:rPr>
              <a:t>“Back</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propagation”</a:t>
            </a:r>
            <a:r>
              <a:rPr lang="en-US" altLang="zh-CN" i="1" dirty="0">
                <a:solidFill>
                  <a:srgbClr val="C00000"/>
                </a:solidFill>
                <a:latin typeface="Helvetica" pitchFamily="2" charset="0"/>
                <a:ea typeface="MS PGothic" charset="0"/>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for</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inverse</a:t>
            </a:r>
            <a:r>
              <a:rPr lang="zh-CN" altLang="en-US" i="1" dirty="0">
                <a:solidFill>
                  <a:srgbClr val="C00000"/>
                </a:solidFill>
                <a:latin typeface="Helvetica" pitchFamily="2" charset="0"/>
                <a:ea typeface="等线" panose="02010600030101010101" pitchFamily="2" charset="-122"/>
                <a:cs typeface="Arial" panose="020B0604020202020204" pitchFamily="34" charset="0"/>
              </a:rPr>
              <a:t> </a:t>
            </a:r>
            <a:r>
              <a:rPr lang="en-US" altLang="zh-CN" i="1" dirty="0">
                <a:solidFill>
                  <a:srgbClr val="C00000"/>
                </a:solidFill>
                <a:latin typeface="Helvetica" pitchFamily="2" charset="0"/>
                <a:ea typeface="等线" panose="02010600030101010101" pitchFamily="2" charset="-122"/>
                <a:cs typeface="Arial" panose="020B0604020202020204" pitchFamily="34" charset="0"/>
              </a:rPr>
              <a:t>analysis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E53F1-BDB7-045B-74C6-6A54E33FEC1D}"/>
                  </a:ext>
                </a:extLst>
              </p:cNvPr>
              <p:cNvSpPr txBox="1"/>
              <p:nvPr/>
            </p:nvSpPr>
            <p:spPr>
              <a:xfrm>
                <a:off x="9742139" y="5209424"/>
                <a:ext cx="2259281" cy="3786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𝑂</m:t>
                          </m:r>
                        </m:e>
                      </m:acc>
                      <m:d>
                        <m:dPr>
                          <m:ctrlPr>
                            <a:rPr lang="en-US" i="1">
                              <a:latin typeface="Cambria Math" panose="02040503050406030204" pitchFamily="18" charset="0"/>
                            </a:rPr>
                          </m:ctrlPr>
                        </m:dPr>
                        <m:e>
                          <m:r>
                            <a:rPr lang="en-US" b="1" i="1">
                              <a:latin typeface="Cambria Math" panose="02040503050406030204" pitchFamily="18" charset="0"/>
                            </a:rPr>
                            <m:t>𝜽</m:t>
                          </m:r>
                        </m:e>
                      </m:d>
                      <m:r>
                        <a:rPr lang="en-US">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r>
                            <a:rPr lang="en-US" b="1" i="1">
                              <a:latin typeface="Cambria Math" panose="02040503050406030204" pitchFamily="18" charset="0"/>
                            </a:rPr>
                            <m:t>𝑼</m:t>
                          </m:r>
                          <m:r>
                            <a:rPr lang="en-US">
                              <a:latin typeface="Cambria Math" panose="02040503050406030204" pitchFamily="18" charset="0"/>
                            </a:rPr>
                            <m:t>(</m:t>
                          </m:r>
                          <m:r>
                            <a:rPr lang="en-US" b="1" i="1">
                              <a:latin typeface="Cambria Math" panose="02040503050406030204" pitchFamily="18" charset="0"/>
                            </a:rPr>
                            <m:t>𝜽</m:t>
                          </m:r>
                          <m:r>
                            <a:rPr lang="en-US">
                              <a:latin typeface="Cambria Math" panose="02040503050406030204" pitchFamily="18" charset="0"/>
                            </a:rPr>
                            <m:t>),</m:t>
                          </m:r>
                          <m:r>
                            <a:rPr lang="en-US" b="1" i="1">
                              <a:latin typeface="Cambria Math" panose="02040503050406030204" pitchFamily="18" charset="0"/>
                            </a:rPr>
                            <m:t>𝜽</m:t>
                          </m:r>
                        </m:e>
                      </m:d>
                    </m:oMath>
                  </m:oMathPara>
                </a14:m>
                <a:endParaRPr lang="en-US" dirty="0"/>
              </a:p>
            </p:txBody>
          </p:sp>
        </mc:Choice>
        <mc:Fallback xmlns="">
          <p:sp>
            <p:nvSpPr>
              <p:cNvPr id="30" name="TextBox 29">
                <a:extLst>
                  <a:ext uri="{FF2B5EF4-FFF2-40B4-BE49-F238E27FC236}">
                    <a16:creationId xmlns:a16="http://schemas.microsoft.com/office/drawing/2014/main" id="{16900883-960B-0B4C-C2A5-5CEB4B16D85C}"/>
                  </a:ext>
                </a:extLst>
              </p:cNvPr>
              <p:cNvSpPr txBox="1">
                <a:spLocks noRot="1" noChangeAspect="1" noMove="1" noResize="1" noEditPoints="1" noAdjustHandles="1" noChangeArrowheads="1" noChangeShapeType="1" noTextEdit="1"/>
              </p:cNvSpPr>
              <p:nvPr/>
            </p:nvSpPr>
            <p:spPr>
              <a:xfrm>
                <a:off x="9742139" y="5209424"/>
                <a:ext cx="2259281" cy="378630"/>
              </a:xfrm>
              <a:prstGeom prst="rect">
                <a:avLst/>
              </a:prstGeom>
              <a:blipFill>
                <a:blip r:embed="rId5"/>
                <a:stretch>
                  <a:fillRect t="-6452"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E856440-D251-5ADD-5E61-ABFB8E0099AA}"/>
                  </a:ext>
                </a:extLst>
              </p:cNvPr>
              <p:cNvSpPr txBox="1"/>
              <p:nvPr/>
            </p:nvSpPr>
            <p:spPr>
              <a:xfrm>
                <a:off x="131853" y="5148575"/>
                <a:ext cx="2578632" cy="439479"/>
              </a:xfrm>
              <a:prstGeom prst="rect">
                <a:avLst/>
              </a:prstGeom>
              <a:noFill/>
            </p:spPr>
            <p:txBody>
              <a:bodyPr wrap="square" rtlCol="0">
                <a:spAutoFit/>
              </a:bodyPr>
              <a:lstStyle/>
              <a:p>
                <a:pPr>
                  <a:lnSpc>
                    <a:spcPct val="114000"/>
                  </a:lnSpc>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rPr>
                            <m:t>𝜽</m:t>
                          </m:r>
                        </m:e>
                        <m:sup>
                          <m:r>
                            <a:rPr lang="zh-CN" altLang="en-US"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𝑎𝑟𝑔</m:t>
                      </m:r>
                      <m:sSub>
                        <m:sSubPr>
                          <m:ctrlPr>
                            <a:rPr lang="en-US" altLang="zh-CN"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𝑚𝑖𝑛</m:t>
                          </m:r>
                        </m:e>
                        <m:sub>
                          <m:r>
                            <a:rPr lang="en-US" b="1" i="1">
                              <a:latin typeface="Cambria Math" panose="02040503050406030204" pitchFamily="18" charset="0"/>
                            </a:rPr>
                            <m:t>𝜽</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ℝ</m:t>
                              </m:r>
                            </m:e>
                            <m:sup>
                              <m:r>
                                <a:rPr lang="en-US" i="1">
                                  <a:latin typeface="Cambria Math" panose="02040503050406030204" pitchFamily="18" charset="0"/>
                                </a:rPr>
                                <m:t>𝑀</m:t>
                              </m:r>
                            </m:sup>
                          </m:sSup>
                        </m:sub>
                      </m:sSub>
                      <m:acc>
                        <m:accPr>
                          <m:chr m:val="̂"/>
                          <m:ctrlPr>
                            <a:rPr lang="en-US" i="1">
                              <a:latin typeface="Cambria Math" panose="02040503050406030204" pitchFamily="18" charset="0"/>
                            </a:rPr>
                          </m:ctrlPr>
                        </m:accPr>
                        <m:e>
                          <m:r>
                            <a:rPr lang="en-US" i="1">
                              <a:latin typeface="Cambria Math" panose="02040503050406030204" pitchFamily="18" charset="0"/>
                            </a:rPr>
                            <m:t>𝑂</m:t>
                          </m:r>
                        </m:e>
                      </m:acc>
                      <m:d>
                        <m:dPr>
                          <m:ctrlPr>
                            <a:rPr lang="en-US" i="1">
                              <a:latin typeface="Cambria Math" panose="02040503050406030204" pitchFamily="18" charset="0"/>
                            </a:rPr>
                          </m:ctrlPr>
                        </m:dPr>
                        <m:e>
                          <m:r>
                            <a:rPr lang="en-US" b="1" i="1">
                              <a:latin typeface="Cambria Math" panose="02040503050406030204" pitchFamily="18" charset="0"/>
                            </a:rPr>
                            <m:t>𝜽</m:t>
                          </m:r>
                        </m:e>
                      </m:d>
                    </m:oMath>
                  </m:oMathPara>
                </a14:m>
                <a:endParaRPr lang="en-US" dirty="0"/>
              </a:p>
            </p:txBody>
          </p:sp>
        </mc:Choice>
        <mc:Fallback xmlns="">
          <p:sp>
            <p:nvSpPr>
              <p:cNvPr id="31" name="TextBox 30">
                <a:extLst>
                  <a:ext uri="{FF2B5EF4-FFF2-40B4-BE49-F238E27FC236}">
                    <a16:creationId xmlns:a16="http://schemas.microsoft.com/office/drawing/2014/main" id="{D274C0D2-8BE8-7C58-9D63-17DF0D2B7687}"/>
                  </a:ext>
                </a:extLst>
              </p:cNvPr>
              <p:cNvSpPr txBox="1">
                <a:spLocks noRot="1" noChangeAspect="1" noMove="1" noResize="1" noEditPoints="1" noAdjustHandles="1" noChangeArrowheads="1" noChangeShapeType="1" noTextEdit="1"/>
              </p:cNvSpPr>
              <p:nvPr/>
            </p:nvSpPr>
            <p:spPr>
              <a:xfrm>
                <a:off x="131853" y="5148575"/>
                <a:ext cx="2578632" cy="439479"/>
              </a:xfrm>
              <a:prstGeom prst="rect">
                <a:avLst/>
              </a:prstGeom>
              <a:blipFill>
                <a:blip r:embed="rId6"/>
                <a:stretch>
                  <a:fillRect/>
                </a:stretch>
              </a:blipFill>
            </p:spPr>
            <p:txBody>
              <a:bodyPr/>
              <a:lstStyle/>
              <a:p>
                <a:r>
                  <a:rPr lang="en-US">
                    <a:noFill/>
                  </a:rPr>
                  <a:t> </a:t>
                </a:r>
              </a:p>
            </p:txBody>
          </p:sp>
        </mc:Fallback>
      </mc:AlternateContent>
      <p:sp>
        <p:nvSpPr>
          <p:cNvPr id="33" name="Arrow: Down 8">
            <a:extLst>
              <a:ext uri="{FF2B5EF4-FFF2-40B4-BE49-F238E27FC236}">
                <a16:creationId xmlns:a16="http://schemas.microsoft.com/office/drawing/2014/main" id="{92C90E32-2E41-79FA-97F3-67BE6FCFBD8C}"/>
              </a:ext>
            </a:extLst>
          </p:cNvPr>
          <p:cNvSpPr/>
          <p:nvPr/>
        </p:nvSpPr>
        <p:spPr>
          <a:xfrm rot="18659884" flipH="1" flipV="1">
            <a:off x="1493145" y="3075195"/>
            <a:ext cx="369333" cy="1436013"/>
          </a:xfrm>
          <a:prstGeom prst="downArrow">
            <a:avLst>
              <a:gd name="adj1" fmla="val 50000"/>
              <a:gd name="adj2" fmla="val 157423"/>
            </a:avLst>
          </a:prstGeom>
          <a:solidFill>
            <a:srgbClr val="C0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latin typeface="Helvetica" pitchFamily="2" charset="0"/>
            </a:endParaRPr>
          </a:p>
        </p:txBody>
      </p:sp>
      <p:sp>
        <p:nvSpPr>
          <p:cNvPr id="34" name="Arrow: Down 8">
            <a:extLst>
              <a:ext uri="{FF2B5EF4-FFF2-40B4-BE49-F238E27FC236}">
                <a16:creationId xmlns:a16="http://schemas.microsoft.com/office/drawing/2014/main" id="{329E2E23-551F-28C6-1085-EAE9FD261F8D}"/>
              </a:ext>
            </a:extLst>
          </p:cNvPr>
          <p:cNvSpPr/>
          <p:nvPr/>
        </p:nvSpPr>
        <p:spPr>
          <a:xfrm rot="13308482" flipH="1" flipV="1">
            <a:off x="10183977" y="3074655"/>
            <a:ext cx="369333" cy="1436013"/>
          </a:xfrm>
          <a:prstGeom prst="downArrow">
            <a:avLst>
              <a:gd name="adj1" fmla="val 50000"/>
              <a:gd name="adj2" fmla="val 157423"/>
            </a:avLst>
          </a:prstGeom>
          <a:solidFill>
            <a:srgbClr val="C0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dirty="0">
              <a:solidFill>
                <a:prstClr val="black"/>
              </a:solidFill>
              <a:latin typeface="Helvetica" pitchFamily="2" charset="0"/>
            </a:endParaRPr>
          </a:p>
        </p:txBody>
      </p:sp>
      <p:sp>
        <p:nvSpPr>
          <p:cNvPr id="35" name="Rectangle 34">
            <a:extLst>
              <a:ext uri="{FF2B5EF4-FFF2-40B4-BE49-F238E27FC236}">
                <a16:creationId xmlns:a16="http://schemas.microsoft.com/office/drawing/2014/main" id="{D67E1879-A396-916B-5858-12B61E2DE157}"/>
              </a:ext>
            </a:extLst>
          </p:cNvPr>
          <p:cNvSpPr/>
          <p:nvPr/>
        </p:nvSpPr>
        <p:spPr>
          <a:xfrm>
            <a:off x="4837770" y="3399484"/>
            <a:ext cx="308759" cy="233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14">
            <a:extLst>
              <a:ext uri="{FF2B5EF4-FFF2-40B4-BE49-F238E27FC236}">
                <a16:creationId xmlns:a16="http://schemas.microsoft.com/office/drawing/2014/main" id="{17AB0111-FF70-BA6C-656F-8089A8F7649C}"/>
              </a:ext>
            </a:extLst>
          </p:cNvPr>
          <p:cNvSpPr txBox="1"/>
          <p:nvPr/>
        </p:nvSpPr>
        <p:spPr>
          <a:xfrm>
            <a:off x="9582241" y="4731504"/>
            <a:ext cx="234625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Objective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p>
        </p:txBody>
      </p:sp>
      <p:sp>
        <p:nvSpPr>
          <p:cNvPr id="37" name="文本框 14">
            <a:extLst>
              <a:ext uri="{FF2B5EF4-FFF2-40B4-BE49-F238E27FC236}">
                <a16:creationId xmlns:a16="http://schemas.microsoft.com/office/drawing/2014/main" id="{3DE55F12-C897-20D4-5950-AB4FA107C091}"/>
              </a:ext>
            </a:extLst>
          </p:cNvPr>
          <p:cNvSpPr txBox="1"/>
          <p:nvPr/>
        </p:nvSpPr>
        <p:spPr>
          <a:xfrm>
            <a:off x="281793" y="4678213"/>
            <a:ext cx="2278752" cy="369332"/>
          </a:xfrm>
          <a:prstGeom prst="rect">
            <a:avLst/>
          </a:prstGeom>
          <a:noFill/>
        </p:spPr>
        <p:txBody>
          <a:bodyPr wrap="square" rtlCol="0">
            <a:spAutoFit/>
          </a:bodyPr>
          <a:lstStyle/>
          <a:p>
            <a:pPr algn="ctr"/>
            <a:r>
              <a:rPr lang="en-US" sz="1800" dirty="0">
                <a:effectLst/>
                <a:latin typeface="Times New Roman" panose="02020603050405020304" pitchFamily="18" charset="0"/>
                <a:ea typeface="DengXian" panose="02010600030101010101" pitchFamily="2" charset="-122"/>
              </a:rPr>
              <a:t>PDE-CO problem </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941B220-E0EB-5BF6-3459-1F6F54B5B82A}"/>
                  </a:ext>
                </a:extLst>
              </p:cNvPr>
              <p:cNvSpPr txBox="1"/>
              <p:nvPr/>
            </p:nvSpPr>
            <p:spPr>
              <a:xfrm>
                <a:off x="374581" y="2150176"/>
                <a:ext cx="3116837" cy="1061829"/>
              </a:xfrm>
              <a:prstGeom prst="rect">
                <a:avLst/>
              </a:prstGeom>
              <a:noFill/>
              <a:ln>
                <a:solidFill>
                  <a:srgbClr val="0070C0"/>
                </a:solidFill>
              </a:ln>
            </p:spPr>
            <p:txBody>
              <a:bodyPr wrap="square" rtlCol="0">
                <a:spAutoFit/>
              </a:bodyPr>
              <a:lstStyle/>
              <a:p>
                <a:pPr algn="ctr">
                  <a:lnSpc>
                    <a:spcPct val="140000"/>
                  </a:lnSpc>
                </a:pPr>
                <a:r>
                  <a:rPr lang="en-US" altLang="zh-CN" sz="1500" b="1" dirty="0">
                    <a:latin typeface="Times New Roman" panose="02020603050405020304" pitchFamily="18" charset="0"/>
                    <a:cs typeface="Times New Roman" panose="02020603050405020304" pitchFamily="18" charset="0"/>
                  </a:rPr>
                  <a:t>Initial</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Microstructure</a:t>
                </a:r>
              </a:p>
              <a:p>
                <a:pPr algn="ctr">
                  <a:lnSpc>
                    <a:spcPct val="140000"/>
                  </a:lnSpc>
                </a:pPr>
                <a:r>
                  <a:rPr lang="en-US" altLang="zh-CN" sz="1500" dirty="0">
                    <a:latin typeface="Times New Roman" panose="02020603050405020304" pitchFamily="18" charset="0"/>
                    <a:cs typeface="Times New Roman" panose="02020603050405020304" pitchFamily="18" charset="0"/>
                  </a:rPr>
                  <a:t>Grain</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size,</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Orientation</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distribution…</a:t>
                </a:r>
              </a:p>
              <a:p>
                <a:pPr algn="ctr">
                  <a:lnSpc>
                    <a:spcPct val="140000"/>
                  </a:lnSpc>
                </a:pPr>
                <a14:m>
                  <m:oMathPara xmlns:m="http://schemas.openxmlformats.org/officeDocument/2006/math">
                    <m:oMathParaPr>
                      <m:jc m:val="center"/>
                    </m:oMathParaPr>
                    <m:oMath xmlns:m="http://schemas.openxmlformats.org/officeDocument/2006/math">
                      <m:r>
                        <a:rPr lang="en-US" sz="1500" b="1" i="1" dirty="0" smtClean="0">
                          <a:latin typeface="Cambria Math" panose="02040503050406030204" pitchFamily="18" charset="0"/>
                          <a:ea typeface="Cambria Math" panose="02040503050406030204" pitchFamily="18" charset="0"/>
                        </a:rPr>
                        <m:t>𝜶</m:t>
                      </m:r>
                      <m:r>
                        <a:rPr lang="en-US" altLang="zh-CN" sz="1500" i="1">
                          <a:solidFill>
                            <a:srgbClr val="000000"/>
                          </a:solidFill>
                          <a:latin typeface="Cambria Math" panose="02040503050406030204" pitchFamily="18" charset="0"/>
                          <a:cs typeface="Times New Roman" panose="02020603050405020304" pitchFamily="18" charset="0"/>
                        </a:rPr>
                        <m:t>=[</m:t>
                      </m:r>
                      <m:r>
                        <a:rPr lang="en-US" sz="1500" b="0" i="1" dirty="0">
                          <a:latin typeface="Cambria Math" panose="02040503050406030204" pitchFamily="18" charset="0"/>
                          <a:ea typeface="Cambria Math" panose="02040503050406030204" pitchFamily="18" charset="0"/>
                        </a:rPr>
                        <m:t>𝛼</m:t>
                      </m:r>
                      <m:r>
                        <a:rPr lang="en-US" altLang="zh-CN" sz="1500" i="1" baseline="-25000">
                          <a:solidFill>
                            <a:srgbClr val="000000"/>
                          </a:solidFill>
                          <a:latin typeface="Cambria Math" panose="02040503050406030204" pitchFamily="18" charset="0"/>
                          <a:cs typeface="Times New Roman" panose="02020603050405020304" pitchFamily="18" charset="0"/>
                        </a:rPr>
                        <m:t>1</m:t>
                      </m:r>
                      <m:r>
                        <a:rPr lang="en-US" altLang="zh-CN" sz="1500" i="1">
                          <a:solidFill>
                            <a:srgbClr val="000000"/>
                          </a:solidFill>
                          <a:latin typeface="Cambria Math" panose="02040503050406030204" pitchFamily="18" charset="0"/>
                          <a:cs typeface="Times New Roman" panose="02020603050405020304" pitchFamily="18" charset="0"/>
                        </a:rPr>
                        <m:t>,</m:t>
                      </m:r>
                      <m:r>
                        <a:rPr lang="en-US" sz="1500" i="1" dirty="0">
                          <a:latin typeface="Cambria Math" panose="02040503050406030204" pitchFamily="18" charset="0"/>
                          <a:ea typeface="Cambria Math" panose="02040503050406030204" pitchFamily="18" charset="0"/>
                        </a:rPr>
                        <m:t>𝛼</m:t>
                      </m:r>
                      <m:r>
                        <a:rPr lang="en-US" altLang="zh-CN" sz="1500" i="1" baseline="-25000">
                          <a:solidFill>
                            <a:srgbClr val="000000"/>
                          </a:solidFill>
                          <a:latin typeface="Cambria Math" panose="02040503050406030204" pitchFamily="18" charset="0"/>
                          <a:cs typeface="Times New Roman" panose="02020603050405020304" pitchFamily="18" charset="0"/>
                        </a:rPr>
                        <m:t>2</m:t>
                      </m:r>
                      <m:r>
                        <a:rPr lang="en-US" altLang="zh-CN" sz="1500" i="1">
                          <a:solidFill>
                            <a:srgbClr val="000000"/>
                          </a:solidFill>
                          <a:latin typeface="Cambria Math" panose="02040503050406030204" pitchFamily="18" charset="0"/>
                          <a:cs typeface="Times New Roman" panose="02020603050405020304" pitchFamily="18" charset="0"/>
                        </a:rPr>
                        <m:t>,</m:t>
                      </m:r>
                      <m:r>
                        <a:rPr lang="en-US" sz="1500" i="1" dirty="0">
                          <a:latin typeface="Cambria Math" panose="02040503050406030204" pitchFamily="18" charset="0"/>
                          <a:ea typeface="Cambria Math" panose="02040503050406030204" pitchFamily="18" charset="0"/>
                        </a:rPr>
                        <m:t>𝛼</m:t>
                      </m:r>
                      <m:r>
                        <a:rPr lang="en-US" altLang="zh-CN" sz="1500" i="1" baseline="-25000">
                          <a:solidFill>
                            <a:srgbClr val="000000"/>
                          </a:solidFill>
                          <a:latin typeface="Cambria Math" panose="02040503050406030204" pitchFamily="18" charset="0"/>
                          <a:cs typeface="Times New Roman" panose="02020603050405020304" pitchFamily="18" charset="0"/>
                        </a:rPr>
                        <m:t>3</m:t>
                      </m:r>
                      <m:r>
                        <a:rPr lang="en-US" altLang="zh-CN" sz="1500" i="1">
                          <a:solidFill>
                            <a:srgbClr val="000000"/>
                          </a:solidFill>
                          <a:latin typeface="Cambria Math" panose="02040503050406030204" pitchFamily="18" charset="0"/>
                          <a:cs typeface="Times New Roman" panose="02020603050405020304" pitchFamily="18" charset="0"/>
                        </a:rPr>
                        <m:t>,</m:t>
                      </m:r>
                      <m:r>
                        <a:rPr lang="en-US" sz="1500" i="1" dirty="0">
                          <a:latin typeface="Cambria Math" panose="02040503050406030204" pitchFamily="18" charset="0"/>
                          <a:ea typeface="Cambria Math" panose="02040503050406030204" pitchFamily="18" charset="0"/>
                        </a:rPr>
                        <m:t>𝛼</m:t>
                      </m:r>
                      <m:r>
                        <a:rPr lang="en-US" altLang="zh-CN" sz="1500" i="1" baseline="-25000">
                          <a:solidFill>
                            <a:srgbClr val="000000"/>
                          </a:solidFill>
                          <a:latin typeface="Cambria Math" panose="02040503050406030204" pitchFamily="18" charset="0"/>
                          <a:cs typeface="Times New Roman" panose="02020603050405020304" pitchFamily="18" charset="0"/>
                        </a:rPr>
                        <m:t>4</m:t>
                      </m:r>
                      <m:r>
                        <a:rPr lang="en-US" altLang="zh-CN" sz="1500" i="1">
                          <a:solidFill>
                            <a:srgbClr val="000000"/>
                          </a:solidFill>
                          <a:latin typeface="Cambria Math" panose="02040503050406030204" pitchFamily="18" charset="0"/>
                          <a:cs typeface="Times New Roman" panose="02020603050405020304" pitchFamily="18" charset="0"/>
                        </a:rPr>
                        <m:t>,</m:t>
                      </m:r>
                      <m:r>
                        <a:rPr lang="zh-CN" altLang="en-US" sz="1500" i="1">
                          <a:solidFill>
                            <a:srgbClr val="000000"/>
                          </a:solidFill>
                          <a:latin typeface="Cambria Math" panose="02040503050406030204" pitchFamily="18" charset="0"/>
                          <a:cs typeface="Times New Roman" panose="02020603050405020304" pitchFamily="18" charset="0"/>
                        </a:rPr>
                        <m:t> </m:t>
                      </m:r>
                      <m:r>
                        <a:rPr lang="en-US" altLang="zh-CN" sz="1500" i="1">
                          <a:solidFill>
                            <a:srgbClr val="000000"/>
                          </a:solidFill>
                          <a:latin typeface="Cambria Math" panose="02040503050406030204" pitchFamily="18" charset="0"/>
                          <a:cs typeface="Times New Roman" panose="02020603050405020304" pitchFamily="18" charset="0"/>
                        </a:rPr>
                        <m:t>…,</m:t>
                      </m:r>
                      <m:r>
                        <a:rPr lang="en-US" sz="1500" i="1" dirty="0">
                          <a:latin typeface="Cambria Math" panose="02040503050406030204" pitchFamily="18" charset="0"/>
                          <a:ea typeface="Cambria Math" panose="02040503050406030204" pitchFamily="18" charset="0"/>
                        </a:rPr>
                        <m:t>𝛼</m:t>
                      </m:r>
                      <m:r>
                        <a:rPr lang="en-US" altLang="zh-CN" sz="1500" b="0" i="1" baseline="-25000" smtClean="0">
                          <a:solidFill>
                            <a:srgbClr val="000000"/>
                          </a:solidFill>
                          <a:latin typeface="Cambria Math" panose="02040503050406030204" pitchFamily="18" charset="0"/>
                          <a:cs typeface="Times New Roman" panose="02020603050405020304" pitchFamily="18" charset="0"/>
                        </a:rPr>
                        <m:t>𝑁</m:t>
                      </m:r>
                      <m:r>
                        <a:rPr lang="en-US" altLang="zh-CN" sz="1500" i="1">
                          <a:solidFill>
                            <a:srgbClr val="000000"/>
                          </a:solidFill>
                          <a:latin typeface="Cambria Math" panose="02040503050406030204" pitchFamily="18" charset="0"/>
                          <a:cs typeface="Times New Roman" panose="02020603050405020304" pitchFamily="18" charset="0"/>
                        </a:rPr>
                        <m:t>]</m:t>
                      </m:r>
                    </m:oMath>
                  </m:oMathPara>
                </a14:m>
                <a:endParaRPr lang="en-US" sz="15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8" name="TextBox 37">
                <a:extLst>
                  <a:ext uri="{FF2B5EF4-FFF2-40B4-BE49-F238E27FC236}">
                    <a16:creationId xmlns:a16="http://schemas.microsoft.com/office/drawing/2014/main" id="{E9B182A2-4F7D-3779-8857-E908F0F1353D}"/>
                  </a:ext>
                </a:extLst>
              </p:cNvPr>
              <p:cNvSpPr txBox="1">
                <a:spLocks noRot="1" noChangeAspect="1" noMove="1" noResize="1" noEditPoints="1" noAdjustHandles="1" noChangeArrowheads="1" noChangeShapeType="1" noTextEdit="1"/>
              </p:cNvSpPr>
              <p:nvPr/>
            </p:nvSpPr>
            <p:spPr>
              <a:xfrm>
                <a:off x="374581" y="2150176"/>
                <a:ext cx="3116837" cy="1061829"/>
              </a:xfrm>
              <a:prstGeom prst="rect">
                <a:avLst/>
              </a:prstGeom>
              <a:blipFill>
                <a:blip r:embed="rId7"/>
                <a:stretch>
                  <a:fillRect/>
                </a:stretch>
              </a:blipFill>
              <a:ln>
                <a:solidFill>
                  <a:srgbClr val="0070C0"/>
                </a:solidFill>
              </a:ln>
            </p:spPr>
            <p:txBody>
              <a:bodyPr/>
              <a:lstStyle/>
              <a:p>
                <a:r>
                  <a:rPr lang="en-US">
                    <a:noFill/>
                  </a:rPr>
                  <a:t> </a:t>
                </a:r>
              </a:p>
            </p:txBody>
          </p:sp>
        </mc:Fallback>
      </mc:AlternateContent>
      <p:sp>
        <p:nvSpPr>
          <p:cNvPr id="39" name="文本框 13">
            <a:extLst>
              <a:ext uri="{FF2B5EF4-FFF2-40B4-BE49-F238E27FC236}">
                <a16:creationId xmlns:a16="http://schemas.microsoft.com/office/drawing/2014/main" id="{5C4722FF-6A41-C2A1-9845-9E1189A9008E}"/>
              </a:ext>
            </a:extLst>
          </p:cNvPr>
          <p:cNvSpPr txBox="1"/>
          <p:nvPr/>
        </p:nvSpPr>
        <p:spPr>
          <a:xfrm>
            <a:off x="8664528" y="1199317"/>
            <a:ext cx="311683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Output Properties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EF8637-A6C5-3ACF-1D5B-8856A15A9C76}"/>
                  </a:ext>
                </a:extLst>
              </p:cNvPr>
              <p:cNvSpPr txBox="1"/>
              <p:nvPr/>
            </p:nvSpPr>
            <p:spPr>
              <a:xfrm>
                <a:off x="8667225" y="1582412"/>
                <a:ext cx="3116838" cy="1040285"/>
              </a:xfrm>
              <a:prstGeom prst="rect">
                <a:avLst/>
              </a:prstGeom>
              <a:noFill/>
              <a:ln>
                <a:solidFill>
                  <a:srgbClr val="0070C0"/>
                </a:solidFill>
              </a:ln>
            </p:spPr>
            <p:txBody>
              <a:bodyPr wrap="square" rtlCol="0">
                <a:spAutoFit/>
              </a:bodyPr>
              <a:lstStyle/>
              <a:p>
                <a:pPr algn="ctr">
                  <a:lnSpc>
                    <a:spcPct val="140000"/>
                  </a:lnSpc>
                </a:pPr>
                <a:r>
                  <a:rPr lang="en-US" altLang="zh-CN" sz="1500" b="1" dirty="0">
                    <a:latin typeface="Times New Roman" panose="02020603050405020304" pitchFamily="18" charset="0"/>
                    <a:cs typeface="Times New Roman" panose="02020603050405020304" pitchFamily="18" charset="0"/>
                  </a:rPr>
                  <a:t>Mechanical</a:t>
                </a:r>
                <a:r>
                  <a:rPr lang="zh-CN" altLang="en-US" sz="1500" b="1"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Property</a:t>
                </a:r>
              </a:p>
              <a:p>
                <a:pPr algn="ctr">
                  <a:lnSpc>
                    <a:spcPct val="140000"/>
                  </a:lnSpc>
                </a:pPr>
                <a:r>
                  <a:rPr lang="en-US" altLang="zh-CN" sz="1500" dirty="0">
                    <a:latin typeface="Times New Roman" panose="02020603050405020304" pitchFamily="18" charset="0"/>
                    <a:cs typeface="Times New Roman" panose="02020603050405020304" pitchFamily="18" charset="0"/>
                  </a:rPr>
                  <a:t>Stress/Strain</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status,</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Yield</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stress,</a:t>
                </a:r>
                <a:r>
                  <a:rPr lang="zh-CN" altLang="en-US" sz="1500"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a:p>
                <a:pPr algn="ctr">
                  <a:lnSpc>
                    <a:spcPct val="140000"/>
                  </a:lnSpc>
                </a:pPr>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cs typeface="Times New Roman" panose="02020603050405020304" pitchFamily="18" charset="0"/>
                            </a:rPr>
                            <m:t>𝑓</m:t>
                          </m:r>
                        </m:e>
                        <m:sub>
                          <m:r>
                            <a:rPr lang="en-US" altLang="zh-CN" sz="1400" i="1">
                              <a:solidFill>
                                <a:srgbClr val="000000"/>
                              </a:solidFill>
                              <a:latin typeface="Cambria Math" panose="02040503050406030204" pitchFamily="18" charset="0"/>
                              <a:cs typeface="Times New Roman" panose="02020603050405020304" pitchFamily="18" charset="0"/>
                            </a:rPr>
                            <m:t>𝑠𝑖𝑚</m:t>
                          </m:r>
                        </m:sub>
                      </m:sSub>
                      <m:r>
                        <a:rPr lang="en-US" altLang="zh-CN" sz="1400" i="1">
                          <a:solidFill>
                            <a:srgbClr val="000000"/>
                          </a:solidFill>
                          <a:latin typeface="Cambria Math" panose="02040503050406030204" pitchFamily="18" charset="0"/>
                          <a:cs typeface="Times New Roman" panose="02020603050405020304" pitchFamily="18" charset="0"/>
                        </a:rPr>
                        <m:t>[</m:t>
                      </m:r>
                      <m:r>
                        <a:rPr lang="en-US" sz="1400" i="1">
                          <a:latin typeface="Cambria Math" panose="02040503050406030204" pitchFamily="18" charset="0"/>
                        </a:rPr>
                        <m:t>𝜃</m:t>
                      </m:r>
                      <m:r>
                        <a:rPr lang="en-US" altLang="zh-CN" sz="1400" i="1" baseline="-25000">
                          <a:solidFill>
                            <a:srgbClr val="000000"/>
                          </a:solidFill>
                          <a:latin typeface="Cambria Math" panose="02040503050406030204" pitchFamily="18" charset="0"/>
                          <a:cs typeface="Times New Roman" panose="02020603050405020304" pitchFamily="18" charset="0"/>
                        </a:rPr>
                        <m:t>1</m:t>
                      </m:r>
                      <m:r>
                        <a:rPr lang="en-US" altLang="zh-CN" sz="1400" i="1">
                          <a:solidFill>
                            <a:srgbClr val="000000"/>
                          </a:solidFill>
                          <a:latin typeface="Cambria Math" panose="02040503050406030204" pitchFamily="18" charset="0"/>
                          <a:cs typeface="Times New Roman" panose="02020603050405020304" pitchFamily="18" charset="0"/>
                        </a:rPr>
                        <m:t>,</m:t>
                      </m:r>
                      <m:r>
                        <a:rPr lang="en-US" sz="1400" i="1">
                          <a:latin typeface="Cambria Math" panose="02040503050406030204" pitchFamily="18" charset="0"/>
                        </a:rPr>
                        <m:t>𝜃</m:t>
                      </m:r>
                      <m:r>
                        <a:rPr lang="en-US" altLang="zh-CN" sz="1400" i="1" baseline="-25000">
                          <a:solidFill>
                            <a:srgbClr val="000000"/>
                          </a:solidFill>
                          <a:latin typeface="Cambria Math" panose="02040503050406030204" pitchFamily="18" charset="0"/>
                          <a:cs typeface="Times New Roman" panose="02020603050405020304" pitchFamily="18" charset="0"/>
                        </a:rPr>
                        <m:t>2</m:t>
                      </m:r>
                      <m:r>
                        <a:rPr lang="en-US" altLang="zh-CN" sz="1400" i="1">
                          <a:solidFill>
                            <a:srgbClr val="000000"/>
                          </a:solidFill>
                          <a:latin typeface="Cambria Math" panose="02040503050406030204" pitchFamily="18" charset="0"/>
                          <a:cs typeface="Times New Roman" panose="02020603050405020304" pitchFamily="18" charset="0"/>
                        </a:rPr>
                        <m:t>,</m:t>
                      </m:r>
                      <m:r>
                        <a:rPr lang="en-US" sz="1400" i="1" smtClean="0">
                          <a:latin typeface="Cambria Math" panose="02040503050406030204" pitchFamily="18" charset="0"/>
                        </a:rPr>
                        <m:t> </m:t>
                      </m:r>
                      <m:r>
                        <a:rPr lang="en-US" altLang="zh-CN" sz="1400" i="1">
                          <a:solidFill>
                            <a:srgbClr val="000000"/>
                          </a:solidFill>
                          <a:latin typeface="Cambria Math" panose="02040503050406030204" pitchFamily="18" charset="0"/>
                          <a:cs typeface="Times New Roman" panose="02020603050405020304" pitchFamily="18" charset="0"/>
                        </a:rPr>
                        <m:t>…,</m:t>
                      </m:r>
                      <m:r>
                        <a:rPr lang="en-US" sz="1400" i="1">
                          <a:latin typeface="Cambria Math" panose="02040503050406030204" pitchFamily="18" charset="0"/>
                        </a:rPr>
                        <m:t>𝜃</m:t>
                      </m:r>
                      <m:r>
                        <a:rPr lang="en-US" altLang="zh-CN" sz="1400" b="0" i="1" baseline="-25000" smtClean="0">
                          <a:solidFill>
                            <a:srgbClr val="000000"/>
                          </a:solidFill>
                          <a:latin typeface="Cambria Math" panose="02040503050406030204" pitchFamily="18" charset="0"/>
                          <a:cs typeface="Times New Roman" panose="02020603050405020304" pitchFamily="18" charset="0"/>
                        </a:rPr>
                        <m:t>𝑡</m:t>
                      </m:r>
                      <m:r>
                        <a:rPr lang="en-US" altLang="zh-CN" sz="1400" i="1">
                          <a:solidFill>
                            <a:srgbClr val="000000"/>
                          </a:solidFill>
                          <a:latin typeface="Cambria Math" panose="02040503050406030204" pitchFamily="18" charset="0"/>
                          <a:cs typeface="Times New Roman" panose="02020603050405020304" pitchFamily="18" charset="0"/>
                        </a:rPr>
                        <m:t>,</m:t>
                      </m:r>
                      <m:r>
                        <a:rPr lang="en-US" sz="1400" i="1" dirty="0">
                          <a:latin typeface="Cambria Math" panose="02040503050406030204" pitchFamily="18" charset="0"/>
                          <a:ea typeface="Cambria Math" panose="02040503050406030204" pitchFamily="18" charset="0"/>
                        </a:rPr>
                        <m:t>𝛼</m:t>
                      </m:r>
                      <m:r>
                        <a:rPr lang="en-US" altLang="zh-CN" sz="1400" b="0" i="1" baseline="-25000" smtClean="0">
                          <a:solidFill>
                            <a:srgbClr val="000000"/>
                          </a:solidFill>
                          <a:latin typeface="Cambria Math" panose="02040503050406030204" pitchFamily="18" charset="0"/>
                          <a:cs typeface="Times New Roman" panose="02020603050405020304" pitchFamily="18" charset="0"/>
                        </a:rPr>
                        <m:t>1</m:t>
                      </m:r>
                      <m:r>
                        <a:rPr lang="en-US" altLang="zh-CN" sz="1400" i="1">
                          <a:solidFill>
                            <a:srgbClr val="000000"/>
                          </a:solidFill>
                          <a:latin typeface="Cambria Math" panose="02040503050406030204" pitchFamily="18" charset="0"/>
                          <a:cs typeface="Times New Roman" panose="02020603050405020304" pitchFamily="18" charset="0"/>
                        </a:rPr>
                        <m:t>,</m:t>
                      </m:r>
                      <m:r>
                        <a:rPr lang="en-US" sz="1400" i="1" dirty="0">
                          <a:latin typeface="Cambria Math" panose="02040503050406030204" pitchFamily="18" charset="0"/>
                          <a:ea typeface="Cambria Math" panose="02040503050406030204" pitchFamily="18" charset="0"/>
                        </a:rPr>
                        <m:t>𝛼</m:t>
                      </m:r>
                      <m:r>
                        <a:rPr lang="en-US" altLang="zh-CN" sz="1400" b="0" i="1" baseline="-25000" smtClean="0">
                          <a:solidFill>
                            <a:srgbClr val="000000"/>
                          </a:solidFill>
                          <a:latin typeface="Cambria Math" panose="02040503050406030204" pitchFamily="18" charset="0"/>
                          <a:cs typeface="Times New Roman" panose="02020603050405020304" pitchFamily="18" charset="0"/>
                        </a:rPr>
                        <m:t>2</m:t>
                      </m:r>
                      <m:r>
                        <a:rPr lang="en-US" altLang="zh-CN" sz="1400" i="1">
                          <a:solidFill>
                            <a:srgbClr val="000000"/>
                          </a:solidFill>
                          <a:latin typeface="Cambria Math" panose="02040503050406030204" pitchFamily="18" charset="0"/>
                          <a:cs typeface="Times New Roman" panose="02020603050405020304" pitchFamily="18" charset="0"/>
                        </a:rPr>
                        <m:t>,</m:t>
                      </m:r>
                      <m:r>
                        <a:rPr lang="zh-CN" altLang="en-US" sz="1400" i="1">
                          <a:solidFill>
                            <a:srgbClr val="000000"/>
                          </a:solidFill>
                          <a:latin typeface="Cambria Math" panose="02040503050406030204" pitchFamily="18" charset="0"/>
                          <a:cs typeface="Times New Roman" panose="02020603050405020304" pitchFamily="18" charset="0"/>
                        </a:rPr>
                        <m:t> </m:t>
                      </m:r>
                      <m:r>
                        <a:rPr lang="en-US" altLang="zh-CN" sz="1400" i="1">
                          <a:solidFill>
                            <a:srgbClr val="000000"/>
                          </a:solidFill>
                          <a:latin typeface="Cambria Math" panose="02040503050406030204" pitchFamily="18" charset="0"/>
                          <a:cs typeface="Times New Roman" panose="02020603050405020304" pitchFamily="18" charset="0"/>
                        </a:rPr>
                        <m:t>…,</m:t>
                      </m:r>
                      <m:r>
                        <a:rPr lang="en-US" sz="1400" i="1" dirty="0">
                          <a:latin typeface="Cambria Math" panose="02040503050406030204" pitchFamily="18" charset="0"/>
                          <a:ea typeface="Cambria Math" panose="02040503050406030204" pitchFamily="18" charset="0"/>
                        </a:rPr>
                        <m:t>𝛼</m:t>
                      </m:r>
                      <m:r>
                        <a:rPr lang="en-US" altLang="zh-CN" sz="1400" i="1" baseline="-25000">
                          <a:solidFill>
                            <a:srgbClr val="000000"/>
                          </a:solidFill>
                          <a:latin typeface="Cambria Math" panose="02040503050406030204" pitchFamily="18" charset="0"/>
                          <a:cs typeface="Times New Roman" panose="02020603050405020304" pitchFamily="18" charset="0"/>
                        </a:rPr>
                        <m:t>𝑁</m:t>
                      </m:r>
                      <m:r>
                        <a:rPr lang="en-US" altLang="zh-CN" sz="1400" i="1">
                          <a:solidFill>
                            <a:srgbClr val="000000"/>
                          </a:solidFill>
                          <a:latin typeface="Cambria Math" panose="02040503050406030204" pitchFamily="18" charset="0"/>
                          <a:cs typeface="Times New Roman" panose="02020603050405020304" pitchFamily="18" charset="0"/>
                        </a:rPr>
                        <m:t>]</m:t>
                      </m:r>
                    </m:oMath>
                  </m:oMathPara>
                </a14:m>
                <a:endParaRPr lang="en-US" sz="15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CFEF8637-A6C5-3ACF-1D5B-8856A15A9C76}"/>
                  </a:ext>
                </a:extLst>
              </p:cNvPr>
              <p:cNvSpPr txBox="1">
                <a:spLocks noRot="1" noChangeAspect="1" noMove="1" noResize="1" noEditPoints="1" noAdjustHandles="1" noChangeArrowheads="1" noChangeShapeType="1" noTextEdit="1"/>
              </p:cNvSpPr>
              <p:nvPr/>
            </p:nvSpPr>
            <p:spPr>
              <a:xfrm>
                <a:off x="8667225" y="1582412"/>
                <a:ext cx="3116838" cy="1040285"/>
              </a:xfrm>
              <a:prstGeom prst="rect">
                <a:avLst/>
              </a:prstGeom>
              <a:blipFill>
                <a:blip r:embed="rId8"/>
                <a:stretch>
                  <a:fillRect/>
                </a:stretch>
              </a:blipFill>
              <a:ln>
                <a:solidFill>
                  <a:srgbClr val="0070C0"/>
                </a:solidFill>
              </a:ln>
            </p:spPr>
            <p:txBody>
              <a:bodyPr/>
              <a:lstStyle/>
              <a:p>
                <a:r>
                  <a:rPr lang="en-US">
                    <a:noFill/>
                  </a:rPr>
                  <a:t> </a:t>
                </a:r>
              </a:p>
            </p:txBody>
          </p:sp>
        </mc:Fallback>
      </mc:AlternateContent>
      <p:sp>
        <p:nvSpPr>
          <p:cNvPr id="41" name="TextBox 40">
            <a:extLst>
              <a:ext uri="{FF2B5EF4-FFF2-40B4-BE49-F238E27FC236}">
                <a16:creationId xmlns:a16="http://schemas.microsoft.com/office/drawing/2014/main" id="{DF270025-E097-2ED5-2092-1D35767A7D9B}"/>
              </a:ext>
            </a:extLst>
          </p:cNvPr>
          <p:cNvSpPr txBox="1"/>
          <p:nvPr/>
        </p:nvSpPr>
        <p:spPr>
          <a:xfrm>
            <a:off x="6792862" y="5615544"/>
            <a:ext cx="641664" cy="307777"/>
          </a:xfrm>
          <a:prstGeom prst="rect">
            <a:avLst/>
          </a:prstGeom>
          <a:noFill/>
        </p:spPr>
        <p:txBody>
          <a:bodyPr wrap="square" rtlCol="0">
            <a:spAutoFit/>
          </a:bodyPr>
          <a:lstStyle/>
          <a:p>
            <a:r>
              <a:rPr lang="en-US" altLang="zh-CN" sz="1400" dirty="0"/>
              <a:t>[1][2]</a:t>
            </a:r>
            <a:endParaRPr lang="en-US" sz="1400" dirty="0"/>
          </a:p>
        </p:txBody>
      </p:sp>
      <p:pic>
        <p:nvPicPr>
          <p:cNvPr id="1026" name="Picture 2" descr="Fig. 7">
            <a:extLst>
              <a:ext uri="{FF2B5EF4-FFF2-40B4-BE49-F238E27FC236}">
                <a16:creationId xmlns:a16="http://schemas.microsoft.com/office/drawing/2014/main" id="{FAA70CDC-0D65-38C7-0346-38FD52FD8A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0895" y="3392170"/>
            <a:ext cx="3532713" cy="2121395"/>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8">
            <a:extLst>
              <a:ext uri="{FF2B5EF4-FFF2-40B4-BE49-F238E27FC236}">
                <a16:creationId xmlns:a16="http://schemas.microsoft.com/office/drawing/2014/main" id="{389C2911-A1AA-7743-3238-16C58E8F13EE}"/>
              </a:ext>
            </a:extLst>
          </p:cNvPr>
          <p:cNvSpPr/>
          <p:nvPr/>
        </p:nvSpPr>
        <p:spPr>
          <a:xfrm rot="5400000" flipV="1">
            <a:off x="4153877" y="4220985"/>
            <a:ext cx="372745" cy="319364"/>
          </a:xfrm>
          <a:prstGeom prst="downArrow">
            <a:avLst/>
          </a:prstGeom>
          <a:solidFill>
            <a:srgbClr val="7030A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Helvetica" pitchFamily="2" charset="0"/>
            </a:endParaRPr>
          </a:p>
        </p:txBody>
      </p:sp>
      <p:sp>
        <p:nvSpPr>
          <p:cNvPr id="14" name="Arrow: Down 8">
            <a:extLst>
              <a:ext uri="{FF2B5EF4-FFF2-40B4-BE49-F238E27FC236}">
                <a16:creationId xmlns:a16="http://schemas.microsoft.com/office/drawing/2014/main" id="{644186EB-8F76-39AB-2218-832250F66947}"/>
              </a:ext>
            </a:extLst>
          </p:cNvPr>
          <p:cNvSpPr/>
          <p:nvPr/>
        </p:nvSpPr>
        <p:spPr>
          <a:xfrm rot="5400000" flipV="1">
            <a:off x="7924559" y="4174366"/>
            <a:ext cx="372745" cy="319364"/>
          </a:xfrm>
          <a:prstGeom prst="downArrow">
            <a:avLst/>
          </a:prstGeom>
          <a:solidFill>
            <a:srgbClr val="7030A0"/>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latin typeface="Helvetica" pitchFamily="2" charset="0"/>
            </a:endParaRPr>
          </a:p>
        </p:txBody>
      </p:sp>
      <p:sp>
        <p:nvSpPr>
          <p:cNvPr id="15" name="TextBox 14">
            <a:extLst>
              <a:ext uri="{FF2B5EF4-FFF2-40B4-BE49-F238E27FC236}">
                <a16:creationId xmlns:a16="http://schemas.microsoft.com/office/drawing/2014/main" id="{F3CD1D4C-0606-8DF2-84CC-9001A930A6AF}"/>
              </a:ext>
            </a:extLst>
          </p:cNvPr>
          <p:cNvSpPr txBox="1"/>
          <p:nvPr/>
        </p:nvSpPr>
        <p:spPr>
          <a:xfrm>
            <a:off x="4066764" y="5600859"/>
            <a:ext cx="4283751" cy="307777"/>
          </a:xfrm>
          <a:prstGeom prst="rect">
            <a:avLst/>
          </a:prstGeom>
          <a:noFill/>
        </p:spPr>
        <p:txBody>
          <a:bodyPr wrap="square">
            <a:spAutoFit/>
          </a:bodyPr>
          <a:lstStyle/>
          <a:p>
            <a:pPr algn="ctr"/>
            <a:r>
              <a:rPr lang="en-US" sz="1400" i="1" dirty="0">
                <a:latin typeface="Times New Roman" panose="02020603050405020304" pitchFamily="18" charset="0"/>
                <a:cs typeface="Times New Roman" panose="02020603050405020304" pitchFamily="18" charset="0"/>
              </a:rPr>
              <a:t>Multi-Path rolling</a:t>
            </a:r>
            <a:endParaRPr lang="en-US" sz="1400" dirty="0"/>
          </a:p>
        </p:txBody>
      </p:sp>
      <p:pic>
        <p:nvPicPr>
          <p:cNvPr id="16" name="Picture 15">
            <a:extLst>
              <a:ext uri="{FF2B5EF4-FFF2-40B4-BE49-F238E27FC236}">
                <a16:creationId xmlns:a16="http://schemas.microsoft.com/office/drawing/2014/main" id="{767A60C6-A463-BE67-E674-DB7D83856017}"/>
              </a:ext>
            </a:extLst>
          </p:cNvPr>
          <p:cNvPicPr>
            <a:picLocks noChangeAspect="1"/>
          </p:cNvPicPr>
          <p:nvPr/>
        </p:nvPicPr>
        <p:blipFill>
          <a:blip r:embed="rId3"/>
          <a:srcRect l="61276" t="42126" r="1362" b="46396"/>
          <a:stretch>
            <a:fillRect/>
          </a:stretch>
        </p:blipFill>
        <p:spPr>
          <a:xfrm rot="16200000">
            <a:off x="7470448" y="4170488"/>
            <a:ext cx="2333884" cy="521208"/>
          </a:xfrm>
          <a:prstGeom prst="rect">
            <a:avLst/>
          </a:prstGeom>
        </p:spPr>
      </p:pic>
    </p:spTree>
    <p:extLst>
      <p:ext uri="{BB962C8B-B14F-4D97-AF65-F5344CB8AC3E}">
        <p14:creationId xmlns:p14="http://schemas.microsoft.com/office/powerpoint/2010/main" val="219542401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linds(horizontal)">
                                      <p:cBhvr>
                                        <p:cTn id="10" dur="500"/>
                                        <p:tgtEl>
                                          <p:spTgt spid="3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linds(horizontal)">
                                      <p:cBhvr>
                                        <p:cTn id="19" dur="500"/>
                                        <p:tgtEl>
                                          <p:spTgt spid="3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linds(horizont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linds(horizontal)">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p:bldP spid="33" grpId="0" animBg="1"/>
      <p:bldP spid="34" grpId="0" animBg="1"/>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035D7-A5D1-B90C-6A90-8CCF1A817E55}"/>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73A1046C-9D74-A91B-2C90-954099CEDEEA}"/>
              </a:ext>
            </a:extLst>
          </p:cNvPr>
          <p:cNvSpPr>
            <a:spLocks noGrp="1"/>
          </p:cNvSpPr>
          <p:nvPr>
            <p:ph type="body" sz="quarter" idx="10"/>
          </p:nvPr>
        </p:nvSpPr>
        <p:spPr>
          <a:xfrm>
            <a:off x="2964440" y="6005892"/>
            <a:ext cx="8995779" cy="823392"/>
          </a:xfrm>
        </p:spPr>
        <p:txBody>
          <a:bodyPr>
            <a:noAutofit/>
          </a:bodyPr>
          <a:lstStyle/>
          <a:p>
            <a:pPr>
              <a:lnSpc>
                <a:spcPct val="70000"/>
              </a:lnSpc>
            </a:pPr>
            <a:r>
              <a:rPr lang="en-US" altLang="zh-CN" sz="1000" dirty="0"/>
              <a:t>[1] </a:t>
            </a:r>
            <a:r>
              <a:rPr lang="en-US" sz="1000" dirty="0" err="1"/>
              <a:t>Kovachki</a:t>
            </a:r>
            <a:r>
              <a:rPr lang="en-US" sz="1000" dirty="0"/>
              <a:t>, Nikola, et al. </a:t>
            </a:r>
            <a:r>
              <a:rPr lang="en-US" sz="1000" i="1" dirty="0"/>
              <a:t>Mechanics of Materials </a:t>
            </a:r>
            <a:r>
              <a:rPr lang="en-US" sz="1000" dirty="0"/>
              <a:t>165 (2022): 104156.</a:t>
            </a:r>
            <a:r>
              <a:rPr lang="en-US" altLang="zh-CN" sz="1000" dirty="0"/>
              <a:t>  [2] </a:t>
            </a:r>
            <a:r>
              <a:rPr lang="en-US" sz="1000" dirty="0"/>
              <a:t>Han, Zhiqiang, et al. </a:t>
            </a:r>
            <a:r>
              <a:rPr lang="en-US" sz="1000" i="1" dirty="0"/>
              <a:t>Computational Materials Science </a:t>
            </a:r>
            <a:r>
              <a:rPr lang="en-US" sz="1000" dirty="0"/>
              <a:t>101 (2015): 248-254.</a:t>
            </a:r>
          </a:p>
          <a:p>
            <a:pPr>
              <a:lnSpc>
                <a:spcPct val="70000"/>
              </a:lnSpc>
            </a:pPr>
            <a:r>
              <a:rPr lang="en-US" altLang="zh-CN" sz="1000" dirty="0"/>
              <a:t>[3] </a:t>
            </a:r>
            <a:r>
              <a:rPr lang="en-US" sz="1000" dirty="0" err="1"/>
              <a:t>Yeddu</a:t>
            </a:r>
            <a:r>
              <a:rPr lang="en-US" sz="1000" dirty="0"/>
              <a:t>, et al. </a:t>
            </a:r>
            <a:r>
              <a:rPr lang="en-US" sz="1000" i="1" dirty="0"/>
              <a:t>Acta </a:t>
            </a:r>
            <a:r>
              <a:rPr lang="en-US" sz="1000" i="1" dirty="0" err="1"/>
              <a:t>Materialia</a:t>
            </a:r>
            <a:r>
              <a:rPr lang="en-US" sz="1000" i="1" dirty="0"/>
              <a:t> </a:t>
            </a:r>
            <a:r>
              <a:rPr lang="en-US" sz="1000" dirty="0"/>
              <a:t>102 (2016): 97-107. [4] </a:t>
            </a:r>
            <a:r>
              <a:rPr lang="en-US" sz="1000" dirty="0" err="1"/>
              <a:t>Staublin</a:t>
            </a:r>
            <a:r>
              <a:rPr lang="en-US" sz="1000" dirty="0"/>
              <a:t>, Philip, et al. </a:t>
            </a:r>
            <a:r>
              <a:rPr lang="en-US" sz="1000" i="1" dirty="0"/>
              <a:t>Acta </a:t>
            </a:r>
            <a:r>
              <a:rPr lang="en-US" sz="1000" i="1" dirty="0" err="1"/>
              <a:t>Materialia</a:t>
            </a:r>
            <a:r>
              <a:rPr lang="en-US" sz="1000" dirty="0"/>
              <a:t> 237 (2022): 118169.</a:t>
            </a:r>
          </a:p>
          <a:p>
            <a:pPr>
              <a:lnSpc>
                <a:spcPct val="70000"/>
              </a:lnSpc>
            </a:pPr>
            <a:r>
              <a:rPr lang="en-US" altLang="zh-CN" sz="1000" dirty="0"/>
              <a:t>[5] </a:t>
            </a:r>
            <a:r>
              <a:rPr lang="en-US" sz="1000" dirty="0"/>
              <a:t>Dantzig, J. A., et al. </a:t>
            </a:r>
            <a:r>
              <a:rPr lang="en-US" sz="1000" i="1" dirty="0"/>
              <a:t>Metallurgical and Materials Transactions A </a:t>
            </a:r>
            <a:r>
              <a:rPr lang="en-US" sz="1000" dirty="0"/>
              <a:t>44 (2013): 5532-5543. </a:t>
            </a:r>
          </a:p>
          <a:p>
            <a:pPr>
              <a:lnSpc>
                <a:spcPct val="70000"/>
              </a:lnSpc>
            </a:pPr>
            <a:r>
              <a:rPr lang="en-US" sz="1000" dirty="0"/>
              <a:t>[6] Xue, </a:t>
            </a:r>
            <a:r>
              <a:rPr lang="en-US" sz="1000" dirty="0" err="1"/>
              <a:t>Tianju</a:t>
            </a:r>
            <a:r>
              <a:rPr lang="en-US" sz="1000" dirty="0"/>
              <a:t>, et al.,  </a:t>
            </a:r>
            <a:r>
              <a:rPr lang="en-US" sz="1000" i="1" dirty="0"/>
              <a:t>Computer Methods in Applied Mechanics and Engineering </a:t>
            </a:r>
            <a:r>
              <a:rPr lang="en-US" sz="1000" dirty="0"/>
              <a:t>385 (2021): 114046.</a:t>
            </a:r>
            <a:endParaRPr lang="en-US" altLang="zh-CN" sz="1000" dirty="0"/>
          </a:p>
        </p:txBody>
      </p:sp>
      <p:pic>
        <p:nvPicPr>
          <p:cNvPr id="7" name="Picture 2">
            <a:extLst>
              <a:ext uri="{FF2B5EF4-FFF2-40B4-BE49-F238E27FC236}">
                <a16:creationId xmlns:a16="http://schemas.microsoft.com/office/drawing/2014/main" id="{35B712D9-F181-96CA-D2F0-3F80D3B801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7"/>
          <a:stretch/>
        </p:blipFill>
        <p:spPr bwMode="auto">
          <a:xfrm>
            <a:off x="5149134" y="762237"/>
            <a:ext cx="3207926" cy="34444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5">
            <a:extLst>
              <a:ext uri="{FF2B5EF4-FFF2-40B4-BE49-F238E27FC236}">
                <a16:creationId xmlns:a16="http://schemas.microsoft.com/office/drawing/2014/main" id="{3692C663-8F82-9E4B-9BB7-BA988A1F84F5}"/>
              </a:ext>
            </a:extLst>
          </p:cNvPr>
          <p:cNvSpPr/>
          <p:nvPr/>
        </p:nvSpPr>
        <p:spPr>
          <a:xfrm>
            <a:off x="3585484" y="1095884"/>
            <a:ext cx="1552382" cy="433634"/>
          </a:xfrm>
          <a:prstGeom prst="round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r>
              <a:rPr lang="en-US" altLang="zh-CN" sz="1600">
                <a:solidFill>
                  <a:prstClr val="black"/>
                </a:solidFill>
                <a:latin typeface="Helvetica" pitchFamily="2" charset="0"/>
                <a:cs typeface="Arial" panose="020B0604020202020204" pitchFamily="34" charset="0"/>
              </a:rPr>
              <a:t>Finite</a:t>
            </a:r>
            <a:r>
              <a:rPr lang="zh-CN" altLang="en-US" sz="1600">
                <a:solidFill>
                  <a:prstClr val="black"/>
                </a:solidFill>
                <a:latin typeface="Helvetica" pitchFamily="2" charset="0"/>
                <a:cs typeface="Arial" panose="020B0604020202020204" pitchFamily="34" charset="0"/>
              </a:rPr>
              <a:t> </a:t>
            </a:r>
            <a:r>
              <a:rPr lang="en-US" altLang="zh-CN" sz="1600">
                <a:solidFill>
                  <a:prstClr val="black"/>
                </a:solidFill>
                <a:latin typeface="Helvetica" pitchFamily="2" charset="0"/>
                <a:cs typeface="Arial" panose="020B0604020202020204" pitchFamily="34" charset="0"/>
              </a:rPr>
              <a:t>Element</a:t>
            </a:r>
            <a:endParaRPr lang="en-US" sz="1600">
              <a:solidFill>
                <a:prstClr val="black"/>
              </a:solidFill>
              <a:latin typeface="Helvetica" pitchFamily="2" charset="0"/>
              <a:cs typeface="Arial" panose="020B0604020202020204" pitchFamily="34" charset="0"/>
            </a:endParaRPr>
          </a:p>
        </p:txBody>
      </p:sp>
      <p:sp>
        <p:nvSpPr>
          <p:cNvPr id="12" name="Rectangle: Rounded Corners 5">
            <a:extLst>
              <a:ext uri="{FF2B5EF4-FFF2-40B4-BE49-F238E27FC236}">
                <a16:creationId xmlns:a16="http://schemas.microsoft.com/office/drawing/2014/main" id="{A5EB401D-1F9A-CE46-D0B0-AD18F3A4B0AD}"/>
              </a:ext>
            </a:extLst>
          </p:cNvPr>
          <p:cNvSpPr/>
          <p:nvPr/>
        </p:nvSpPr>
        <p:spPr>
          <a:xfrm>
            <a:off x="3240698" y="1558313"/>
            <a:ext cx="1875662" cy="433634"/>
          </a:xfrm>
          <a:prstGeom prst="round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r>
              <a:rPr lang="en-US" altLang="zh-CN" sz="1600">
                <a:solidFill>
                  <a:prstClr val="black"/>
                </a:solidFill>
                <a:latin typeface="Helvetica" pitchFamily="2" charset="0"/>
                <a:cs typeface="Arial" panose="020B0604020202020204" pitchFamily="34" charset="0"/>
              </a:rPr>
              <a:t>Crystal</a:t>
            </a:r>
            <a:r>
              <a:rPr lang="zh-CN" altLang="en-US" sz="1600">
                <a:solidFill>
                  <a:prstClr val="black"/>
                </a:solidFill>
                <a:latin typeface="Helvetica" pitchFamily="2" charset="0"/>
                <a:cs typeface="Arial" panose="020B0604020202020204" pitchFamily="34" charset="0"/>
              </a:rPr>
              <a:t> </a:t>
            </a:r>
            <a:r>
              <a:rPr lang="en-US" altLang="zh-CN" sz="1600">
                <a:solidFill>
                  <a:prstClr val="black"/>
                </a:solidFill>
                <a:latin typeface="Helvetica" pitchFamily="2" charset="0"/>
                <a:cs typeface="Arial" panose="020B0604020202020204" pitchFamily="34" charset="0"/>
              </a:rPr>
              <a:t>Plasticity</a:t>
            </a:r>
            <a:endParaRPr lang="en-US" sz="1600">
              <a:solidFill>
                <a:prstClr val="black"/>
              </a:solidFill>
              <a:latin typeface="Helvetica" pitchFamily="2" charset="0"/>
              <a:cs typeface="Arial" panose="020B0604020202020204" pitchFamily="34" charset="0"/>
            </a:endParaRPr>
          </a:p>
        </p:txBody>
      </p:sp>
      <p:sp>
        <p:nvSpPr>
          <p:cNvPr id="13" name="Rectangle: Rounded Corners 5">
            <a:extLst>
              <a:ext uri="{FF2B5EF4-FFF2-40B4-BE49-F238E27FC236}">
                <a16:creationId xmlns:a16="http://schemas.microsoft.com/office/drawing/2014/main" id="{40E74C13-E48F-4B3C-D12C-6E498FBE32AF}"/>
              </a:ext>
            </a:extLst>
          </p:cNvPr>
          <p:cNvSpPr/>
          <p:nvPr/>
        </p:nvSpPr>
        <p:spPr>
          <a:xfrm>
            <a:off x="3679230" y="2079902"/>
            <a:ext cx="1329562" cy="433634"/>
          </a:xfrm>
          <a:prstGeom prst="roundRect">
            <a:avLst/>
          </a:prstGeom>
          <a:solidFill>
            <a:schemeClr val="bg1">
              <a:alpha val="0"/>
            </a:schemeClr>
          </a:solid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r>
              <a:rPr lang="en-US" altLang="zh-CN" sz="1600">
                <a:solidFill>
                  <a:prstClr val="black"/>
                </a:solidFill>
                <a:latin typeface="Helvetica" pitchFamily="2" charset="0"/>
                <a:cs typeface="Arial" panose="020B0604020202020204" pitchFamily="34" charset="0"/>
              </a:rPr>
              <a:t>Phase</a:t>
            </a:r>
            <a:r>
              <a:rPr lang="zh-CN" altLang="en-US" sz="1600">
                <a:solidFill>
                  <a:prstClr val="black"/>
                </a:solidFill>
                <a:latin typeface="Helvetica" pitchFamily="2" charset="0"/>
                <a:cs typeface="Arial" panose="020B0604020202020204" pitchFamily="34" charset="0"/>
              </a:rPr>
              <a:t> </a:t>
            </a:r>
            <a:r>
              <a:rPr lang="en-US" altLang="zh-CN" sz="1600">
                <a:solidFill>
                  <a:prstClr val="black"/>
                </a:solidFill>
                <a:latin typeface="Helvetica" pitchFamily="2" charset="0"/>
                <a:cs typeface="Arial" panose="020B0604020202020204" pitchFamily="34" charset="0"/>
              </a:rPr>
              <a:t>Field</a:t>
            </a:r>
            <a:endParaRPr lang="en-US" sz="1600">
              <a:solidFill>
                <a:prstClr val="black"/>
              </a:solidFill>
              <a:latin typeface="Helvetica" pitchFamily="2" charset="0"/>
              <a:cs typeface="Arial" panose="020B0604020202020204" pitchFamily="34" charset="0"/>
            </a:endParaRPr>
          </a:p>
        </p:txBody>
      </p:sp>
      <p:sp>
        <p:nvSpPr>
          <p:cNvPr id="14" name="Rectangle: Rounded Corners 5">
            <a:extLst>
              <a:ext uri="{FF2B5EF4-FFF2-40B4-BE49-F238E27FC236}">
                <a16:creationId xmlns:a16="http://schemas.microsoft.com/office/drawing/2014/main" id="{12F4A0AB-01EE-4A8F-6D18-2C1E72377953}"/>
              </a:ext>
            </a:extLst>
          </p:cNvPr>
          <p:cNvSpPr/>
          <p:nvPr/>
        </p:nvSpPr>
        <p:spPr>
          <a:xfrm>
            <a:off x="2790230" y="2618561"/>
            <a:ext cx="2218562" cy="433634"/>
          </a:xfrm>
          <a:prstGeom prst="round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r>
              <a:rPr lang="en-US" altLang="zh-CN" sz="1600">
                <a:solidFill>
                  <a:prstClr val="black"/>
                </a:solidFill>
                <a:latin typeface="Helvetica" pitchFamily="2" charset="0"/>
                <a:cs typeface="Arial" panose="020B0604020202020204" pitchFamily="34" charset="0"/>
              </a:rPr>
              <a:t>Dislocation</a:t>
            </a:r>
            <a:r>
              <a:rPr lang="zh-CN" altLang="en-US" sz="1600">
                <a:solidFill>
                  <a:prstClr val="black"/>
                </a:solidFill>
                <a:latin typeface="Helvetica" pitchFamily="2" charset="0"/>
                <a:cs typeface="Arial" panose="020B0604020202020204" pitchFamily="34" charset="0"/>
              </a:rPr>
              <a:t> </a:t>
            </a:r>
            <a:r>
              <a:rPr lang="en-US" altLang="zh-CN" sz="1600">
                <a:solidFill>
                  <a:prstClr val="black"/>
                </a:solidFill>
                <a:latin typeface="Helvetica" pitchFamily="2" charset="0"/>
                <a:cs typeface="Arial" panose="020B0604020202020204" pitchFamily="34" charset="0"/>
              </a:rPr>
              <a:t>Dynamics</a:t>
            </a:r>
            <a:endParaRPr lang="en-US" sz="1600">
              <a:solidFill>
                <a:prstClr val="black"/>
              </a:solidFill>
              <a:latin typeface="Helvetica" pitchFamily="2" charset="0"/>
              <a:cs typeface="Arial" panose="020B0604020202020204" pitchFamily="34" charset="0"/>
            </a:endParaRPr>
          </a:p>
        </p:txBody>
      </p:sp>
      <p:sp>
        <p:nvSpPr>
          <p:cNvPr id="15" name="Rectangle: Rounded Corners 5">
            <a:extLst>
              <a:ext uri="{FF2B5EF4-FFF2-40B4-BE49-F238E27FC236}">
                <a16:creationId xmlns:a16="http://schemas.microsoft.com/office/drawing/2014/main" id="{79B5657E-EAD9-F35F-9A83-C1DB21024A70}"/>
              </a:ext>
            </a:extLst>
          </p:cNvPr>
          <p:cNvSpPr/>
          <p:nvPr/>
        </p:nvSpPr>
        <p:spPr>
          <a:xfrm>
            <a:off x="2857713" y="3052195"/>
            <a:ext cx="2129662" cy="433634"/>
          </a:xfrm>
          <a:prstGeom prst="round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r>
              <a:rPr lang="en-US" altLang="zh-CN" sz="1600">
                <a:solidFill>
                  <a:prstClr val="black"/>
                </a:solidFill>
                <a:latin typeface="Helvetica" pitchFamily="2" charset="0"/>
                <a:cs typeface="Arial" panose="020B0604020202020204" pitchFamily="34" charset="0"/>
              </a:rPr>
              <a:t>Molecular</a:t>
            </a:r>
            <a:r>
              <a:rPr lang="zh-CN" altLang="en-US" sz="1600">
                <a:solidFill>
                  <a:prstClr val="black"/>
                </a:solidFill>
                <a:latin typeface="Helvetica" pitchFamily="2" charset="0"/>
                <a:cs typeface="Arial" panose="020B0604020202020204" pitchFamily="34" charset="0"/>
              </a:rPr>
              <a:t> </a:t>
            </a:r>
            <a:r>
              <a:rPr lang="en-US" altLang="zh-CN" sz="1600">
                <a:solidFill>
                  <a:prstClr val="black"/>
                </a:solidFill>
                <a:latin typeface="Helvetica" pitchFamily="2" charset="0"/>
                <a:cs typeface="Arial" panose="020B0604020202020204" pitchFamily="34" charset="0"/>
              </a:rPr>
              <a:t>Dynamics</a:t>
            </a:r>
            <a:endParaRPr lang="en-US" sz="1600">
              <a:solidFill>
                <a:prstClr val="black"/>
              </a:solidFill>
              <a:latin typeface="Helvetica" pitchFamily="2" charset="0"/>
              <a:cs typeface="Arial" panose="020B0604020202020204" pitchFamily="34" charset="0"/>
            </a:endParaRPr>
          </a:p>
        </p:txBody>
      </p:sp>
      <p:sp>
        <p:nvSpPr>
          <p:cNvPr id="16" name="Rectangle: Rounded Corners 5">
            <a:extLst>
              <a:ext uri="{FF2B5EF4-FFF2-40B4-BE49-F238E27FC236}">
                <a16:creationId xmlns:a16="http://schemas.microsoft.com/office/drawing/2014/main" id="{559D855D-001B-6F27-8D7E-FF3AC20F8E59}"/>
              </a:ext>
            </a:extLst>
          </p:cNvPr>
          <p:cNvSpPr/>
          <p:nvPr/>
        </p:nvSpPr>
        <p:spPr>
          <a:xfrm>
            <a:off x="2857713" y="3485829"/>
            <a:ext cx="2129662" cy="433634"/>
          </a:xfrm>
          <a:prstGeom prst="round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r>
              <a:rPr lang="en-US" altLang="zh-CN" sz="1600">
                <a:solidFill>
                  <a:prstClr val="black"/>
                </a:solidFill>
                <a:latin typeface="Helvetica" pitchFamily="2" charset="0"/>
                <a:cs typeface="Arial" panose="020B0604020202020204" pitchFamily="34" charset="0"/>
              </a:rPr>
              <a:t>DFT</a:t>
            </a:r>
            <a:endParaRPr lang="en-US" sz="1600">
              <a:solidFill>
                <a:prstClr val="black"/>
              </a:solidFill>
              <a:latin typeface="Helvetica" pitchFamily="2" charset="0"/>
              <a:cs typeface="Arial" panose="020B0604020202020204" pitchFamily="34" charset="0"/>
            </a:endParaRPr>
          </a:p>
        </p:txBody>
      </p:sp>
      <p:sp>
        <p:nvSpPr>
          <p:cNvPr id="34" name="TextBox 33">
            <a:extLst>
              <a:ext uri="{FF2B5EF4-FFF2-40B4-BE49-F238E27FC236}">
                <a16:creationId xmlns:a16="http://schemas.microsoft.com/office/drawing/2014/main" id="{C59A0004-BB03-D91A-C376-DD39D18DF5D1}"/>
              </a:ext>
            </a:extLst>
          </p:cNvPr>
          <p:cNvSpPr txBox="1"/>
          <p:nvPr/>
        </p:nvSpPr>
        <p:spPr>
          <a:xfrm>
            <a:off x="255061" y="1107173"/>
            <a:ext cx="2004409" cy="646331"/>
          </a:xfrm>
          <a:prstGeom prst="rect">
            <a:avLst/>
          </a:prstGeom>
          <a:noFill/>
          <a:ln>
            <a:solidFill>
              <a:srgbClr val="FF0000"/>
            </a:solidFill>
          </a:ln>
        </p:spPr>
        <p:txBody>
          <a:bodyPr wrap="square" rtlCol="0">
            <a:spAutoFit/>
          </a:bodyPr>
          <a:lstStyle/>
          <a:p>
            <a:pPr algn="ctr"/>
            <a:r>
              <a:rPr lang="en-US" altLang="zh-CN">
                <a:cs typeface="Times New Roman" panose="02020603050405020304" pitchFamily="18" charset="0"/>
              </a:rPr>
              <a:t>Input</a:t>
            </a:r>
            <a:r>
              <a:rPr lang="zh-CN" altLang="en-US">
                <a:cs typeface="Times New Roman" panose="02020603050405020304" pitchFamily="18" charset="0"/>
              </a:rPr>
              <a:t> </a:t>
            </a:r>
            <a:r>
              <a:rPr lang="en-US" altLang="zh-CN">
                <a:cs typeface="Times New Roman" panose="02020603050405020304" pitchFamily="18" charset="0"/>
              </a:rPr>
              <a:t>Parameters</a:t>
            </a:r>
          </a:p>
          <a:p>
            <a:pPr algn="ctr"/>
            <a:endParaRPr lang="en-US">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154E981-EB31-46E3-610F-6F8DA8E11032}"/>
                  </a:ext>
                </a:extLst>
              </p:cNvPr>
              <p:cNvSpPr txBox="1"/>
              <p:nvPr/>
            </p:nvSpPr>
            <p:spPr>
              <a:xfrm>
                <a:off x="255061" y="1363675"/>
                <a:ext cx="2004409" cy="424732"/>
              </a:xfrm>
              <a:prstGeom prst="rect">
                <a:avLst/>
              </a:prstGeom>
              <a:noFill/>
              <a:ln>
                <a:noFill/>
              </a:ln>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i="1" smtClean="0">
                          <a:solidFill>
                            <a:srgbClr val="000000"/>
                          </a:solidFill>
                          <a:latin typeface="Cambria Math" panose="02040503050406030204" pitchFamily="18" charset="0"/>
                          <a:cs typeface="Times New Roman" panose="02020603050405020304" pitchFamily="18" charset="0"/>
                        </a:rPr>
                        <m:t>𝑋</m:t>
                      </m:r>
                      <m:r>
                        <a:rPr lang="en-US" altLang="zh-CN" b="0" i="1" smtClean="0">
                          <a:solidFill>
                            <a:srgbClr val="000000"/>
                          </a:solidFill>
                          <a:latin typeface="Cambria Math" panose="02040503050406030204" pitchFamily="18" charset="0"/>
                          <a:cs typeface="Times New Roman" panose="02020603050405020304" pitchFamily="18" charset="0"/>
                        </a:rPr>
                        <m:t>=[</m:t>
                      </m:r>
                      <m:r>
                        <a:rPr lang="en-US" altLang="zh-CN" b="1" i="1" smtClean="0">
                          <a:solidFill>
                            <a:srgbClr val="000000"/>
                          </a:solidFill>
                          <a:latin typeface="Cambria Math" panose="02040503050406030204" pitchFamily="18" charset="0"/>
                          <a:cs typeface="Times New Roman" panose="02020603050405020304" pitchFamily="18" charset="0"/>
                        </a:rPr>
                        <m:t>𝒙</m:t>
                      </m:r>
                      <m:r>
                        <a:rPr lang="en-US" altLang="zh-CN" b="0" i="1" smtClean="0">
                          <a:solidFill>
                            <a:srgbClr val="000000"/>
                          </a:solidFill>
                          <a:latin typeface="Cambria Math" panose="02040503050406030204" pitchFamily="18" charset="0"/>
                          <a:cs typeface="Times New Roman" panose="02020603050405020304" pitchFamily="18" charset="0"/>
                        </a:rPr>
                        <m:t>]</m:t>
                      </m:r>
                    </m:oMath>
                  </m:oMathPara>
                </a14:m>
                <a:endParaRPr lang="en-US" sz="1600">
                  <a:solidFill>
                    <a:srgbClr val="000000"/>
                  </a:solidFill>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1154E981-EB31-46E3-610F-6F8DA8E11032}"/>
                  </a:ext>
                </a:extLst>
              </p:cNvPr>
              <p:cNvSpPr txBox="1">
                <a:spLocks noRot="1" noChangeAspect="1" noMove="1" noResize="1" noEditPoints="1" noAdjustHandles="1" noChangeArrowheads="1" noChangeShapeType="1" noTextEdit="1"/>
              </p:cNvSpPr>
              <p:nvPr/>
            </p:nvSpPr>
            <p:spPr>
              <a:xfrm>
                <a:off x="255061" y="1363675"/>
                <a:ext cx="2004409" cy="424732"/>
              </a:xfrm>
              <a:prstGeom prst="rect">
                <a:avLst/>
              </a:prstGeom>
              <a:blipFill>
                <a:blip r:embed="rId4"/>
                <a:stretch>
                  <a:fillRect b="-10145"/>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E505532D-32F5-6DB4-EE13-72D526DDDE0E}"/>
              </a:ext>
            </a:extLst>
          </p:cNvPr>
          <p:cNvSpPr txBox="1"/>
          <p:nvPr/>
        </p:nvSpPr>
        <p:spPr>
          <a:xfrm>
            <a:off x="9438567" y="1107172"/>
            <a:ext cx="2101459" cy="646331"/>
          </a:xfrm>
          <a:prstGeom prst="rect">
            <a:avLst/>
          </a:prstGeom>
          <a:noFill/>
          <a:ln>
            <a:solidFill>
              <a:srgbClr val="7030A0"/>
            </a:solidFill>
          </a:ln>
        </p:spPr>
        <p:txBody>
          <a:bodyPr wrap="square" rtlCol="0">
            <a:spAutoFit/>
          </a:bodyPr>
          <a:lstStyle/>
          <a:p>
            <a:pPr algn="ctr"/>
            <a:r>
              <a:rPr lang="en-US" altLang="zh-CN">
                <a:cs typeface="Times New Roman" panose="02020603050405020304" pitchFamily="18" charset="0"/>
              </a:rPr>
              <a:t>Oriented</a:t>
            </a:r>
            <a:r>
              <a:rPr lang="zh-CN" altLang="en-US">
                <a:cs typeface="Times New Roman" panose="02020603050405020304" pitchFamily="18" charset="0"/>
              </a:rPr>
              <a:t> </a:t>
            </a:r>
            <a:r>
              <a:rPr lang="en-US" altLang="zh-CN">
                <a:cs typeface="Times New Roman" panose="02020603050405020304" pitchFamily="18" charset="0"/>
              </a:rPr>
              <a:t>Properties</a:t>
            </a:r>
          </a:p>
          <a:p>
            <a:pPr algn="ctr"/>
            <a:endParaRPr lang="en-US">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38028C7-C85A-E66D-CFE7-4A67A72A5D89}"/>
                  </a:ext>
                </a:extLst>
              </p:cNvPr>
              <p:cNvSpPr txBox="1"/>
              <p:nvPr/>
            </p:nvSpPr>
            <p:spPr>
              <a:xfrm>
                <a:off x="9452781" y="1382141"/>
                <a:ext cx="2101458" cy="424732"/>
              </a:xfrm>
              <a:prstGeom prst="rect">
                <a:avLst/>
              </a:prstGeom>
              <a:noFill/>
              <a:ln>
                <a:noFill/>
              </a:ln>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cs typeface="Times New Roman" panose="02020603050405020304" pitchFamily="18" charset="0"/>
                        </a:rPr>
                        <m:t>𝑌</m:t>
                      </m:r>
                      <m:r>
                        <a:rPr lang="en-US" altLang="zh-CN" b="0" i="1" smtClean="0">
                          <a:solidFill>
                            <a:srgbClr val="000000"/>
                          </a:solidFill>
                          <a:latin typeface="Cambria Math" panose="02040503050406030204" pitchFamily="18" charset="0"/>
                          <a:cs typeface="Times New Roman" panose="02020603050405020304" pitchFamily="18" charset="0"/>
                        </a:rPr>
                        <m:t>=</m:t>
                      </m:r>
                      <m:r>
                        <a:rPr lang="en-US" altLang="zh-CN" b="0" i="1" smtClean="0">
                          <a:solidFill>
                            <a:srgbClr val="000000"/>
                          </a:solidFill>
                          <a:latin typeface="Cambria Math" panose="02040503050406030204" pitchFamily="18" charset="0"/>
                          <a:cs typeface="Times New Roman" panose="02020603050405020304" pitchFamily="18" charset="0"/>
                        </a:rPr>
                        <m:t>𝑓</m:t>
                      </m:r>
                      <m:r>
                        <a:rPr lang="en-US" altLang="zh-CN" b="0" i="1" smtClean="0">
                          <a:solidFill>
                            <a:srgbClr val="000000"/>
                          </a:solidFill>
                          <a:latin typeface="Cambria Math" panose="02040503050406030204" pitchFamily="18" charset="0"/>
                          <a:cs typeface="Times New Roman" panose="02020603050405020304" pitchFamily="18" charset="0"/>
                        </a:rPr>
                        <m:t>[</m:t>
                      </m:r>
                      <m:r>
                        <a:rPr lang="en-US" altLang="zh-CN" b="1" i="1" smtClean="0">
                          <a:solidFill>
                            <a:srgbClr val="000000"/>
                          </a:solidFill>
                          <a:latin typeface="Cambria Math" panose="02040503050406030204" pitchFamily="18" charset="0"/>
                          <a:cs typeface="Times New Roman" panose="02020603050405020304" pitchFamily="18" charset="0"/>
                        </a:rPr>
                        <m:t>𝒙</m:t>
                      </m:r>
                      <m:r>
                        <a:rPr lang="en-US" altLang="zh-CN" b="0" i="1" smtClean="0">
                          <a:solidFill>
                            <a:srgbClr val="000000"/>
                          </a:solidFill>
                          <a:latin typeface="Cambria Math" panose="02040503050406030204" pitchFamily="18" charset="0"/>
                          <a:cs typeface="Times New Roman" panose="02020603050405020304" pitchFamily="18" charset="0"/>
                        </a:rPr>
                        <m:t>]</m:t>
                      </m:r>
                    </m:oMath>
                  </m:oMathPara>
                </a14:m>
                <a:endParaRPr lang="en-US" sz="1600">
                  <a:solidFill>
                    <a:srgbClr val="000000"/>
                  </a:solidFill>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F38028C7-C85A-E66D-CFE7-4A67A72A5D89}"/>
                  </a:ext>
                </a:extLst>
              </p:cNvPr>
              <p:cNvSpPr txBox="1">
                <a:spLocks noRot="1" noChangeAspect="1" noMove="1" noResize="1" noEditPoints="1" noAdjustHandles="1" noChangeArrowheads="1" noChangeShapeType="1" noTextEdit="1"/>
              </p:cNvSpPr>
              <p:nvPr/>
            </p:nvSpPr>
            <p:spPr>
              <a:xfrm>
                <a:off x="9452781" y="1382141"/>
                <a:ext cx="2101458" cy="424732"/>
              </a:xfrm>
              <a:prstGeom prst="rect">
                <a:avLst/>
              </a:prstGeom>
              <a:blipFill>
                <a:blip r:embed="rId5"/>
                <a:stretch>
                  <a:fillRect b="-10145"/>
                </a:stretch>
              </a:blipFill>
              <a:ln>
                <a:noFill/>
              </a:ln>
            </p:spPr>
            <p:txBody>
              <a:bodyPr/>
              <a:lstStyle/>
              <a:p>
                <a:r>
                  <a:rPr lang="en-US">
                    <a:noFill/>
                  </a:rPr>
                  <a:t> </a:t>
                </a:r>
              </a:p>
            </p:txBody>
          </p:sp>
        </mc:Fallback>
      </mc:AlternateContent>
      <p:sp>
        <p:nvSpPr>
          <p:cNvPr id="38" name="TextBox 37">
            <a:extLst>
              <a:ext uri="{FF2B5EF4-FFF2-40B4-BE49-F238E27FC236}">
                <a16:creationId xmlns:a16="http://schemas.microsoft.com/office/drawing/2014/main" id="{88226277-2227-3842-AAEC-E8AD3B318F3C}"/>
              </a:ext>
            </a:extLst>
          </p:cNvPr>
          <p:cNvSpPr txBox="1"/>
          <p:nvPr/>
        </p:nvSpPr>
        <p:spPr>
          <a:xfrm>
            <a:off x="80016" y="1788407"/>
            <a:ext cx="2590800" cy="1531510"/>
          </a:xfrm>
          <a:prstGeom prst="rect">
            <a:avLst/>
          </a:prstGeom>
          <a:noFill/>
        </p:spPr>
        <p:txBody>
          <a:bodyPr wrap="square" rtlCol="0">
            <a:spAutoFit/>
          </a:bodyPr>
          <a:lstStyle/>
          <a:p>
            <a:pPr marL="285750" indent="-285750" defTabSz="914377">
              <a:lnSpc>
                <a:spcPct val="150000"/>
              </a:lnSpc>
              <a:buFont typeface="Arial" panose="020B0604020202020204" pitchFamily="34" charset="0"/>
              <a:buChar char="•"/>
            </a:pPr>
            <a:r>
              <a:rPr lang="en-US" altLang="zh-CN" sz="1600">
                <a:solidFill>
                  <a:prstClr val="black"/>
                </a:solidFill>
                <a:ea typeface="等线" panose="02010600030101010101" pitchFamily="2" charset="-122"/>
                <a:cs typeface="Times New Roman" panose="02020603050405020304" pitchFamily="18" charset="0"/>
              </a:rPr>
              <a:t>Initial</a:t>
            </a:r>
            <a:r>
              <a:rPr lang="zh-CN" altLang="en-US" sz="1600">
                <a:solidFill>
                  <a:prstClr val="black"/>
                </a:solidFill>
                <a:ea typeface="等线" panose="02010600030101010101" pitchFamily="2" charset="-122"/>
                <a:cs typeface="Times New Roman" panose="02020603050405020304" pitchFamily="18" charset="0"/>
              </a:rPr>
              <a:t> </a:t>
            </a:r>
            <a:r>
              <a:rPr lang="en-US" altLang="zh-CN" sz="1600">
                <a:solidFill>
                  <a:prstClr val="black"/>
                </a:solidFill>
                <a:ea typeface="等线" panose="02010600030101010101" pitchFamily="2" charset="-122"/>
                <a:cs typeface="Times New Roman" panose="02020603050405020304" pitchFamily="18" charset="0"/>
              </a:rPr>
              <a:t>blank</a:t>
            </a:r>
            <a:r>
              <a:rPr lang="zh-CN" altLang="en-US" sz="1600">
                <a:solidFill>
                  <a:prstClr val="black"/>
                </a:solidFill>
                <a:ea typeface="等线" panose="02010600030101010101" pitchFamily="2" charset="-122"/>
                <a:cs typeface="Times New Roman" panose="02020603050405020304" pitchFamily="18" charset="0"/>
              </a:rPr>
              <a:t> </a:t>
            </a:r>
            <a:r>
              <a:rPr lang="en-US" altLang="zh-CN" sz="1600">
                <a:solidFill>
                  <a:prstClr val="black"/>
                </a:solidFill>
                <a:ea typeface="等线" panose="02010600030101010101" pitchFamily="2" charset="-122"/>
                <a:cs typeface="Times New Roman" panose="02020603050405020304" pitchFamily="18" charset="0"/>
              </a:rPr>
              <a:t>geometry</a:t>
            </a:r>
          </a:p>
          <a:p>
            <a:pPr marL="285750" indent="-285750" defTabSz="914377">
              <a:lnSpc>
                <a:spcPct val="150000"/>
              </a:lnSpc>
              <a:buFont typeface="Arial" panose="020B0604020202020204" pitchFamily="34" charset="0"/>
              <a:buChar char="•"/>
            </a:pPr>
            <a:r>
              <a:rPr lang="en-US" altLang="zh-CN" sz="1600">
                <a:solidFill>
                  <a:prstClr val="black"/>
                </a:solidFill>
                <a:ea typeface="等线" panose="02010600030101010101" pitchFamily="2" charset="-122"/>
                <a:cs typeface="Times New Roman" panose="02020603050405020304" pitchFamily="18" charset="0"/>
              </a:rPr>
              <a:t>Initial</a:t>
            </a:r>
            <a:r>
              <a:rPr lang="zh-CN" altLang="en-US" sz="1600">
                <a:solidFill>
                  <a:prstClr val="black"/>
                </a:solidFill>
                <a:ea typeface="等线" panose="02010600030101010101" pitchFamily="2" charset="-122"/>
                <a:cs typeface="Times New Roman" panose="02020603050405020304" pitchFamily="18" charset="0"/>
              </a:rPr>
              <a:t> </a:t>
            </a:r>
            <a:r>
              <a:rPr lang="en-US" altLang="zh-CN" sz="1600">
                <a:solidFill>
                  <a:prstClr val="black"/>
                </a:solidFill>
                <a:ea typeface="等线" panose="02010600030101010101" pitchFamily="2" charset="-122"/>
                <a:cs typeface="Times New Roman" panose="02020603050405020304" pitchFamily="18" charset="0"/>
              </a:rPr>
              <a:t>microstructure</a:t>
            </a:r>
          </a:p>
          <a:p>
            <a:pPr marL="285750" indent="-285750" defTabSz="914377">
              <a:lnSpc>
                <a:spcPct val="150000"/>
              </a:lnSpc>
              <a:buFont typeface="Arial" panose="020B0604020202020204" pitchFamily="34" charset="0"/>
              <a:buChar char="•"/>
            </a:pPr>
            <a:r>
              <a:rPr lang="en-US" altLang="zh-CN" sz="1600">
                <a:solidFill>
                  <a:prstClr val="black"/>
                </a:solidFill>
                <a:ea typeface="等线" panose="02010600030101010101" pitchFamily="2" charset="-122"/>
                <a:cs typeface="Times New Roman" panose="02020603050405020304" pitchFamily="18" charset="0"/>
              </a:rPr>
              <a:t>Manufacturing</a:t>
            </a:r>
            <a:r>
              <a:rPr lang="zh-CN" altLang="en-US" sz="1600">
                <a:solidFill>
                  <a:prstClr val="black"/>
                </a:solidFill>
                <a:ea typeface="等线" panose="02010600030101010101" pitchFamily="2" charset="-122"/>
                <a:cs typeface="Times New Roman" panose="02020603050405020304" pitchFamily="18" charset="0"/>
              </a:rPr>
              <a:t> </a:t>
            </a:r>
            <a:r>
              <a:rPr lang="en-US" altLang="zh-CN" sz="1600">
                <a:solidFill>
                  <a:prstClr val="black"/>
                </a:solidFill>
                <a:ea typeface="等线" panose="02010600030101010101" pitchFamily="2" charset="-122"/>
                <a:cs typeface="Times New Roman" panose="02020603050405020304" pitchFamily="18" charset="0"/>
              </a:rPr>
              <a:t>process</a:t>
            </a:r>
          </a:p>
          <a:p>
            <a:pPr defTabSz="914377">
              <a:lnSpc>
                <a:spcPct val="150000"/>
              </a:lnSpc>
            </a:pPr>
            <a:r>
              <a:rPr lang="en-US" altLang="zh-CN" sz="1600">
                <a:solidFill>
                  <a:prstClr val="black"/>
                </a:solidFill>
                <a:ea typeface="ＭＳ Ｐゴシック" charset="0"/>
                <a:cs typeface="Times New Roman" panose="02020603050405020304" pitchFamily="18" charset="0"/>
              </a:rPr>
              <a:t>…</a:t>
            </a:r>
            <a:endParaRPr lang="en-US" sz="1600">
              <a:solidFill>
                <a:prstClr val="black"/>
              </a:solidFill>
              <a:ea typeface="等线" panose="02010600030101010101" pitchFamily="2" charset="-122"/>
              <a:cs typeface="Times New Roman" panose="02020603050405020304" pitchFamily="18" charset="0"/>
            </a:endParaRPr>
          </a:p>
        </p:txBody>
      </p:sp>
      <p:sp>
        <p:nvSpPr>
          <p:cNvPr id="39" name="TextBox 38">
            <a:extLst>
              <a:ext uri="{FF2B5EF4-FFF2-40B4-BE49-F238E27FC236}">
                <a16:creationId xmlns:a16="http://schemas.microsoft.com/office/drawing/2014/main" id="{9650620C-9BCA-EB45-41B1-718C07BAEA60}"/>
              </a:ext>
            </a:extLst>
          </p:cNvPr>
          <p:cNvSpPr txBox="1"/>
          <p:nvPr/>
        </p:nvSpPr>
        <p:spPr>
          <a:xfrm>
            <a:off x="9413167" y="1838591"/>
            <a:ext cx="2658365" cy="1162178"/>
          </a:xfrm>
          <a:prstGeom prst="rect">
            <a:avLst/>
          </a:prstGeom>
          <a:noFill/>
        </p:spPr>
        <p:txBody>
          <a:bodyPr wrap="square" rtlCol="0">
            <a:spAutoFit/>
          </a:bodyPr>
          <a:lstStyle/>
          <a:p>
            <a:pPr marL="285750" indent="-285750" defTabSz="914377">
              <a:lnSpc>
                <a:spcPct val="150000"/>
              </a:lnSpc>
              <a:buFont typeface="Arial" panose="020B0604020202020204" pitchFamily="34" charset="0"/>
              <a:buChar char="•"/>
            </a:pPr>
            <a:r>
              <a:rPr lang="en-US" altLang="zh-CN" sz="1600">
                <a:solidFill>
                  <a:prstClr val="black"/>
                </a:solidFill>
                <a:ea typeface="等线" panose="02010600030101010101" pitchFamily="2" charset="-122"/>
                <a:cs typeface="Times New Roman" panose="02020603050405020304" pitchFamily="18" charset="0"/>
              </a:rPr>
              <a:t>Mechanical</a:t>
            </a:r>
            <a:r>
              <a:rPr lang="zh-CN" altLang="en-US" sz="1600">
                <a:solidFill>
                  <a:prstClr val="black"/>
                </a:solidFill>
                <a:ea typeface="等线" panose="02010600030101010101" pitchFamily="2" charset="-122"/>
                <a:cs typeface="Times New Roman" panose="02020603050405020304" pitchFamily="18" charset="0"/>
              </a:rPr>
              <a:t> </a:t>
            </a:r>
            <a:r>
              <a:rPr lang="en-US" altLang="zh-CN" sz="1600">
                <a:solidFill>
                  <a:prstClr val="black"/>
                </a:solidFill>
                <a:ea typeface="等线" panose="02010600030101010101" pitchFamily="2" charset="-122"/>
                <a:cs typeface="Times New Roman" panose="02020603050405020304" pitchFamily="18" charset="0"/>
              </a:rPr>
              <a:t>Properties</a:t>
            </a:r>
          </a:p>
          <a:p>
            <a:pPr marL="285750" indent="-285750" defTabSz="914377">
              <a:lnSpc>
                <a:spcPct val="150000"/>
              </a:lnSpc>
              <a:buFont typeface="Arial" panose="020B0604020202020204" pitchFamily="34" charset="0"/>
              <a:buChar char="•"/>
            </a:pPr>
            <a:r>
              <a:rPr lang="en-US" altLang="zh-CN" sz="1600">
                <a:solidFill>
                  <a:prstClr val="black"/>
                </a:solidFill>
                <a:ea typeface="等线" panose="02010600030101010101" pitchFamily="2" charset="-122"/>
                <a:cs typeface="Times New Roman" panose="02020603050405020304" pitchFamily="18" charset="0"/>
              </a:rPr>
              <a:t>Desired</a:t>
            </a:r>
            <a:r>
              <a:rPr lang="zh-CN" altLang="en-US" sz="1600">
                <a:solidFill>
                  <a:prstClr val="black"/>
                </a:solidFill>
                <a:ea typeface="等线" panose="02010600030101010101" pitchFamily="2" charset="-122"/>
                <a:cs typeface="Times New Roman" panose="02020603050405020304" pitchFamily="18" charset="0"/>
              </a:rPr>
              <a:t> </a:t>
            </a:r>
            <a:r>
              <a:rPr lang="en-US" altLang="zh-CN" sz="1600">
                <a:solidFill>
                  <a:prstClr val="black"/>
                </a:solidFill>
                <a:ea typeface="等线" panose="02010600030101010101" pitchFamily="2" charset="-122"/>
                <a:cs typeface="Times New Roman" panose="02020603050405020304" pitchFamily="18" charset="0"/>
              </a:rPr>
              <a:t>microstructure</a:t>
            </a:r>
          </a:p>
          <a:p>
            <a:pPr defTabSz="914377">
              <a:lnSpc>
                <a:spcPct val="150000"/>
              </a:lnSpc>
            </a:pPr>
            <a:r>
              <a:rPr lang="en-US" altLang="zh-CN" sz="1600">
                <a:solidFill>
                  <a:prstClr val="black"/>
                </a:solidFill>
                <a:ea typeface="ＭＳ Ｐゴシック" charset="0"/>
                <a:cs typeface="Times New Roman" panose="02020603050405020304" pitchFamily="18" charset="0"/>
              </a:rPr>
              <a:t>…</a:t>
            </a:r>
            <a:endParaRPr lang="en-US" sz="1600">
              <a:solidFill>
                <a:prstClr val="black"/>
              </a:solidFill>
              <a:ea typeface="等线" panose="02010600030101010101" pitchFamily="2" charset="-122"/>
              <a:cs typeface="Times New Roman" panose="02020603050405020304" pitchFamily="18" charset="0"/>
            </a:endParaRPr>
          </a:p>
        </p:txBody>
      </p:sp>
      <p:sp>
        <p:nvSpPr>
          <p:cNvPr id="42" name="Arrow: Down 8">
            <a:extLst>
              <a:ext uri="{FF2B5EF4-FFF2-40B4-BE49-F238E27FC236}">
                <a16:creationId xmlns:a16="http://schemas.microsoft.com/office/drawing/2014/main" id="{0370AA77-85AB-AE08-9C9E-480DF8BB8267}"/>
              </a:ext>
            </a:extLst>
          </p:cNvPr>
          <p:cNvSpPr/>
          <p:nvPr/>
        </p:nvSpPr>
        <p:spPr>
          <a:xfrm rot="5400000" flipV="1">
            <a:off x="2514977" y="1915388"/>
            <a:ext cx="245343" cy="439313"/>
          </a:xfrm>
          <a:prstGeom prst="downArrow">
            <a:avLst/>
          </a:prstGeom>
          <a:solidFill>
            <a:srgbClr val="7030A0"/>
          </a:solidFill>
          <a:ln>
            <a:solidFill>
              <a:srgbClr val="2C5FFF"/>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srgbClr val="A94BF3"/>
              </a:solidFill>
              <a:latin typeface="Helvetica" pitchFamily="2" charset="0"/>
            </a:endParaRPr>
          </a:p>
        </p:txBody>
      </p:sp>
      <p:sp>
        <p:nvSpPr>
          <p:cNvPr id="43" name="Arrow: Down 8">
            <a:extLst>
              <a:ext uri="{FF2B5EF4-FFF2-40B4-BE49-F238E27FC236}">
                <a16:creationId xmlns:a16="http://schemas.microsoft.com/office/drawing/2014/main" id="{365078CC-ACF7-28A2-0A7B-6006C9841782}"/>
              </a:ext>
            </a:extLst>
          </p:cNvPr>
          <p:cNvSpPr/>
          <p:nvPr/>
        </p:nvSpPr>
        <p:spPr>
          <a:xfrm rot="16200000" flipV="1">
            <a:off x="2503146" y="2198864"/>
            <a:ext cx="245343" cy="450107"/>
          </a:xfrm>
          <a:prstGeom prst="downArrow">
            <a:avLst/>
          </a:prstGeom>
          <a:solidFill>
            <a:srgbClr val="C00000"/>
          </a:solidFill>
          <a:ln>
            <a:solidFill>
              <a:srgbClr val="2C5FFF"/>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srgbClr val="A94BF3"/>
              </a:solidFill>
              <a:latin typeface="Helvetica" pitchFamily="2" charset="0"/>
            </a:endParaRPr>
          </a:p>
        </p:txBody>
      </p:sp>
      <p:sp>
        <p:nvSpPr>
          <p:cNvPr id="44" name="Arrow: Down 8">
            <a:extLst>
              <a:ext uri="{FF2B5EF4-FFF2-40B4-BE49-F238E27FC236}">
                <a16:creationId xmlns:a16="http://schemas.microsoft.com/office/drawing/2014/main" id="{6557F23F-5279-596E-5F5D-DE8AB8F8D25C}"/>
              </a:ext>
            </a:extLst>
          </p:cNvPr>
          <p:cNvSpPr/>
          <p:nvPr/>
        </p:nvSpPr>
        <p:spPr>
          <a:xfrm rot="5400000" flipV="1">
            <a:off x="8898060" y="1965679"/>
            <a:ext cx="245343" cy="439313"/>
          </a:xfrm>
          <a:prstGeom prst="downArrow">
            <a:avLst/>
          </a:prstGeom>
          <a:solidFill>
            <a:srgbClr val="7030A0"/>
          </a:solidFill>
          <a:ln>
            <a:solidFill>
              <a:srgbClr val="2C5FFF"/>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srgbClr val="A94BF3"/>
              </a:solidFill>
              <a:latin typeface="Helvetica" pitchFamily="2" charset="0"/>
            </a:endParaRPr>
          </a:p>
        </p:txBody>
      </p:sp>
      <p:sp>
        <p:nvSpPr>
          <p:cNvPr id="45" name="Arrow: Down 8">
            <a:extLst>
              <a:ext uri="{FF2B5EF4-FFF2-40B4-BE49-F238E27FC236}">
                <a16:creationId xmlns:a16="http://schemas.microsoft.com/office/drawing/2014/main" id="{9347F64B-0F0F-699C-620C-06A79CE089D2}"/>
              </a:ext>
            </a:extLst>
          </p:cNvPr>
          <p:cNvSpPr/>
          <p:nvPr/>
        </p:nvSpPr>
        <p:spPr>
          <a:xfrm rot="16200000" flipV="1">
            <a:off x="8886229" y="2249155"/>
            <a:ext cx="245343" cy="450107"/>
          </a:xfrm>
          <a:prstGeom prst="downArrow">
            <a:avLst/>
          </a:prstGeom>
          <a:solidFill>
            <a:srgbClr val="C00000"/>
          </a:solidFill>
          <a:ln>
            <a:solidFill>
              <a:srgbClr val="2C5FFF"/>
            </a:solidFill>
          </a:ln>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srgbClr val="A94BF3"/>
              </a:solidFill>
              <a:latin typeface="Helvetica" pitchFamily="2" charset="0"/>
            </a:endParaRPr>
          </a:p>
        </p:txBody>
      </p:sp>
      <p:sp>
        <p:nvSpPr>
          <p:cNvPr id="2" name="TextBox 1">
            <a:extLst>
              <a:ext uri="{FF2B5EF4-FFF2-40B4-BE49-F238E27FC236}">
                <a16:creationId xmlns:a16="http://schemas.microsoft.com/office/drawing/2014/main" id="{9B35AD24-08D0-B887-7DE4-E3F982110F35}"/>
              </a:ext>
            </a:extLst>
          </p:cNvPr>
          <p:cNvSpPr txBox="1"/>
          <p:nvPr/>
        </p:nvSpPr>
        <p:spPr>
          <a:xfrm>
            <a:off x="243700" y="3885942"/>
            <a:ext cx="2755532" cy="402546"/>
          </a:xfrm>
          <a:prstGeom prst="rect">
            <a:avLst/>
          </a:prstGeom>
          <a:noFill/>
        </p:spPr>
        <p:txBody>
          <a:bodyPr wrap="square">
            <a:spAutoFit/>
          </a:bodyPr>
          <a:lstStyle/>
          <a:p>
            <a:pPr>
              <a:lnSpc>
                <a:spcPct val="120000"/>
              </a:lnSpc>
            </a:pPr>
            <a:r>
              <a:rPr lang="en-US" altLang="zh-CN"/>
              <a:t>Some Applications:</a:t>
            </a:r>
            <a:endParaRPr lang="en-US" altLang="zh-CN" sz="1400"/>
          </a:p>
        </p:txBody>
      </p:sp>
      <p:pic>
        <p:nvPicPr>
          <p:cNvPr id="1028" name="Picture 4">
            <a:extLst>
              <a:ext uri="{FF2B5EF4-FFF2-40B4-BE49-F238E27FC236}">
                <a16:creationId xmlns:a16="http://schemas.microsoft.com/office/drawing/2014/main" id="{4497EFB0-9BDF-205D-9156-D31F19FDECA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745" y="4379445"/>
            <a:ext cx="1280160" cy="12801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2">
            <a:extLst>
              <a:ext uri="{FF2B5EF4-FFF2-40B4-BE49-F238E27FC236}">
                <a16:creationId xmlns:a16="http://schemas.microsoft.com/office/drawing/2014/main" id="{B593018A-5F5B-DBBD-1AD9-AD14416E5029}"/>
              </a:ext>
            </a:extLst>
          </p:cNvPr>
          <p:cNvSpPr txBox="1"/>
          <p:nvPr/>
        </p:nvSpPr>
        <p:spPr>
          <a:xfrm>
            <a:off x="1083115" y="5659605"/>
            <a:ext cx="1473683" cy="338554"/>
          </a:xfrm>
          <a:prstGeom prst="rect">
            <a:avLst/>
          </a:prstGeom>
          <a:noFill/>
        </p:spPr>
        <p:txBody>
          <a:bodyPr wrap="square">
            <a:spAutoFit/>
          </a:bodyPr>
          <a:lstStyle/>
          <a:p>
            <a:pPr algn="ctr"/>
            <a:r>
              <a:rPr lang="en-US" altLang="zh-CN" sz="1600" i="1">
                <a:cs typeface="Times New Roman" panose="02020603050405020304" pitchFamily="18" charset="0"/>
              </a:rPr>
              <a:t>Precipitation </a:t>
            </a:r>
            <a:r>
              <a:rPr lang="en-US" altLang="zh-CN" sz="1600">
                <a:cs typeface="Times New Roman" panose="02020603050405020304" pitchFamily="18" charset="0"/>
              </a:rPr>
              <a:t>[2]</a:t>
            </a:r>
            <a:endParaRPr lang="en-US" sz="1600"/>
          </a:p>
        </p:txBody>
      </p:sp>
      <p:pic>
        <p:nvPicPr>
          <p:cNvPr id="4" name="Picture 3">
            <a:extLst>
              <a:ext uri="{FF2B5EF4-FFF2-40B4-BE49-F238E27FC236}">
                <a16:creationId xmlns:a16="http://schemas.microsoft.com/office/drawing/2014/main" id="{C8BC8442-5958-2473-2D50-DC4FE52F6D2D}"/>
              </a:ext>
            </a:extLst>
          </p:cNvPr>
          <p:cNvPicPr>
            <a:picLocks noChangeAspect="1"/>
          </p:cNvPicPr>
          <p:nvPr/>
        </p:nvPicPr>
        <p:blipFill>
          <a:blip r:embed="rId7"/>
          <a:stretch>
            <a:fillRect/>
          </a:stretch>
        </p:blipFill>
        <p:spPr>
          <a:xfrm>
            <a:off x="3313537" y="4419979"/>
            <a:ext cx="1333500" cy="1280160"/>
          </a:xfrm>
          <a:prstGeom prst="rect">
            <a:avLst/>
          </a:prstGeom>
        </p:spPr>
      </p:pic>
      <p:sp>
        <p:nvSpPr>
          <p:cNvPr id="5" name="TextBox 12">
            <a:extLst>
              <a:ext uri="{FF2B5EF4-FFF2-40B4-BE49-F238E27FC236}">
                <a16:creationId xmlns:a16="http://schemas.microsoft.com/office/drawing/2014/main" id="{4170C47F-A7F0-8133-72E7-3C8C79EEB927}"/>
              </a:ext>
            </a:extLst>
          </p:cNvPr>
          <p:cNvSpPr txBox="1"/>
          <p:nvPr/>
        </p:nvSpPr>
        <p:spPr>
          <a:xfrm>
            <a:off x="3233640" y="5659605"/>
            <a:ext cx="1473683" cy="338554"/>
          </a:xfrm>
          <a:prstGeom prst="rect">
            <a:avLst/>
          </a:prstGeom>
          <a:noFill/>
        </p:spPr>
        <p:txBody>
          <a:bodyPr wrap="square">
            <a:spAutoFit/>
          </a:bodyPr>
          <a:lstStyle/>
          <a:p>
            <a:pPr algn="ctr"/>
            <a:r>
              <a:rPr lang="en-US" altLang="zh-CN" sz="1600" i="1">
                <a:cs typeface="Times New Roman" panose="02020603050405020304" pitchFamily="18" charset="0"/>
              </a:rPr>
              <a:t>Martensite </a:t>
            </a:r>
            <a:r>
              <a:rPr lang="en-US" altLang="zh-CN" sz="1600">
                <a:cs typeface="Times New Roman" panose="02020603050405020304" pitchFamily="18" charset="0"/>
              </a:rPr>
              <a:t>[3]</a:t>
            </a:r>
            <a:endParaRPr lang="en-US" sz="1600" i="1"/>
          </a:p>
        </p:txBody>
      </p:sp>
      <p:sp>
        <p:nvSpPr>
          <p:cNvPr id="6" name="TextBox 5">
            <a:extLst>
              <a:ext uri="{FF2B5EF4-FFF2-40B4-BE49-F238E27FC236}">
                <a16:creationId xmlns:a16="http://schemas.microsoft.com/office/drawing/2014/main" id="{DFDE0F7E-71DB-E21C-44B1-3985926ECBA3}"/>
              </a:ext>
            </a:extLst>
          </p:cNvPr>
          <p:cNvSpPr txBox="1"/>
          <p:nvPr/>
        </p:nvSpPr>
        <p:spPr>
          <a:xfrm>
            <a:off x="5665734" y="784566"/>
            <a:ext cx="573089" cy="368049"/>
          </a:xfrm>
          <a:prstGeom prst="rect">
            <a:avLst/>
          </a:prstGeom>
          <a:noFill/>
        </p:spPr>
        <p:txBody>
          <a:bodyPr wrap="square">
            <a:spAutoFit/>
          </a:bodyPr>
          <a:lstStyle/>
          <a:p>
            <a:pPr>
              <a:lnSpc>
                <a:spcPct val="120000"/>
              </a:lnSpc>
            </a:pPr>
            <a:r>
              <a:rPr lang="en-US" altLang="zh-CN" sz="1600"/>
              <a:t>[1]</a:t>
            </a:r>
            <a:endParaRPr lang="en-US" altLang="zh-CN" sz="1200"/>
          </a:p>
        </p:txBody>
      </p:sp>
      <p:pic>
        <p:nvPicPr>
          <p:cNvPr id="10" name="Picture 9">
            <a:extLst>
              <a:ext uri="{FF2B5EF4-FFF2-40B4-BE49-F238E27FC236}">
                <a16:creationId xmlns:a16="http://schemas.microsoft.com/office/drawing/2014/main" id="{C661334A-69B6-DE57-A38E-39F737A83870}"/>
              </a:ext>
            </a:extLst>
          </p:cNvPr>
          <p:cNvPicPr>
            <a:picLocks noChangeAspect="1"/>
          </p:cNvPicPr>
          <p:nvPr/>
        </p:nvPicPr>
        <p:blipFill>
          <a:blip r:embed="rId8"/>
          <a:stretch>
            <a:fillRect/>
          </a:stretch>
        </p:blipFill>
        <p:spPr>
          <a:xfrm>
            <a:off x="5403776" y="4385162"/>
            <a:ext cx="1288111" cy="1280160"/>
          </a:xfrm>
          <a:prstGeom prst="rect">
            <a:avLst/>
          </a:prstGeom>
        </p:spPr>
      </p:pic>
      <p:sp>
        <p:nvSpPr>
          <p:cNvPr id="17" name="TextBox 12">
            <a:extLst>
              <a:ext uri="{FF2B5EF4-FFF2-40B4-BE49-F238E27FC236}">
                <a16:creationId xmlns:a16="http://schemas.microsoft.com/office/drawing/2014/main" id="{16E8C1F5-7D2E-AE32-0E80-3391C68E9077}"/>
              </a:ext>
            </a:extLst>
          </p:cNvPr>
          <p:cNvSpPr txBox="1"/>
          <p:nvPr/>
        </p:nvSpPr>
        <p:spPr>
          <a:xfrm>
            <a:off x="5212194" y="5657962"/>
            <a:ext cx="1625930" cy="338554"/>
          </a:xfrm>
          <a:prstGeom prst="rect">
            <a:avLst/>
          </a:prstGeom>
          <a:noFill/>
        </p:spPr>
        <p:txBody>
          <a:bodyPr wrap="square">
            <a:spAutoFit/>
          </a:bodyPr>
          <a:lstStyle/>
          <a:p>
            <a:pPr algn="ctr"/>
            <a:r>
              <a:rPr lang="en-US" altLang="zh-CN" sz="1600" i="1">
                <a:cs typeface="Times New Roman" panose="02020603050405020304" pitchFamily="18" charset="0"/>
              </a:rPr>
              <a:t>Grain Growth </a:t>
            </a:r>
            <a:r>
              <a:rPr lang="en-US" altLang="zh-CN" sz="1600">
                <a:cs typeface="Times New Roman" panose="02020603050405020304" pitchFamily="18" charset="0"/>
              </a:rPr>
              <a:t>[4]</a:t>
            </a:r>
            <a:endParaRPr lang="en-US" sz="1600" i="1"/>
          </a:p>
        </p:txBody>
      </p:sp>
      <p:pic>
        <p:nvPicPr>
          <p:cNvPr id="19" name="Picture 18">
            <a:extLst>
              <a:ext uri="{FF2B5EF4-FFF2-40B4-BE49-F238E27FC236}">
                <a16:creationId xmlns:a16="http://schemas.microsoft.com/office/drawing/2014/main" id="{F732BD00-BE52-A734-7FB9-D5C279B03F4C}"/>
              </a:ext>
            </a:extLst>
          </p:cNvPr>
          <p:cNvPicPr>
            <a:picLocks noChangeAspect="1"/>
          </p:cNvPicPr>
          <p:nvPr/>
        </p:nvPicPr>
        <p:blipFill>
          <a:blip r:embed="rId9"/>
          <a:srcRect l="5946"/>
          <a:stretch/>
        </p:blipFill>
        <p:spPr>
          <a:xfrm>
            <a:off x="7555559" y="4354975"/>
            <a:ext cx="1317463" cy="1280160"/>
          </a:xfrm>
          <a:prstGeom prst="rect">
            <a:avLst/>
          </a:prstGeom>
        </p:spPr>
      </p:pic>
      <p:sp>
        <p:nvSpPr>
          <p:cNvPr id="20" name="TextBox 12">
            <a:extLst>
              <a:ext uri="{FF2B5EF4-FFF2-40B4-BE49-F238E27FC236}">
                <a16:creationId xmlns:a16="http://schemas.microsoft.com/office/drawing/2014/main" id="{5F2DC6A4-CED0-70E9-F0ED-4057D1C60017}"/>
              </a:ext>
            </a:extLst>
          </p:cNvPr>
          <p:cNvSpPr txBox="1"/>
          <p:nvPr/>
        </p:nvSpPr>
        <p:spPr>
          <a:xfrm>
            <a:off x="7234228" y="5632961"/>
            <a:ext cx="2055914" cy="338554"/>
          </a:xfrm>
          <a:prstGeom prst="rect">
            <a:avLst/>
          </a:prstGeom>
          <a:noFill/>
        </p:spPr>
        <p:txBody>
          <a:bodyPr wrap="square">
            <a:spAutoFit/>
          </a:bodyPr>
          <a:lstStyle/>
          <a:p>
            <a:pPr algn="ctr"/>
            <a:r>
              <a:rPr lang="en-US" sz="1600" i="1">
                <a:cs typeface="Times New Roman" panose="02020603050405020304" pitchFamily="18" charset="0"/>
              </a:rPr>
              <a:t>Dendritic Growth </a:t>
            </a:r>
            <a:r>
              <a:rPr lang="en-US" altLang="zh-CN" sz="1600">
                <a:cs typeface="Times New Roman" panose="02020603050405020304" pitchFamily="18" charset="0"/>
              </a:rPr>
              <a:t>[5]</a:t>
            </a:r>
            <a:endParaRPr lang="en-US" sz="1600" i="1"/>
          </a:p>
        </p:txBody>
      </p:sp>
      <p:pic>
        <p:nvPicPr>
          <p:cNvPr id="21" name="Picture 20">
            <a:extLst>
              <a:ext uri="{FF2B5EF4-FFF2-40B4-BE49-F238E27FC236}">
                <a16:creationId xmlns:a16="http://schemas.microsoft.com/office/drawing/2014/main" id="{77D51DB0-1C2E-EFF8-CFA7-F11799E1A0F1}"/>
              </a:ext>
            </a:extLst>
          </p:cNvPr>
          <p:cNvPicPr>
            <a:picLocks noChangeAspect="1"/>
          </p:cNvPicPr>
          <p:nvPr/>
        </p:nvPicPr>
        <p:blipFill>
          <a:blip r:embed="rId10"/>
          <a:stretch>
            <a:fillRect/>
          </a:stretch>
        </p:blipFill>
        <p:spPr>
          <a:xfrm>
            <a:off x="9863300" y="4309498"/>
            <a:ext cx="1297538" cy="1280160"/>
          </a:xfrm>
          <a:prstGeom prst="rect">
            <a:avLst/>
          </a:prstGeom>
        </p:spPr>
      </p:pic>
      <p:sp>
        <p:nvSpPr>
          <p:cNvPr id="22" name="TextBox 12">
            <a:extLst>
              <a:ext uri="{FF2B5EF4-FFF2-40B4-BE49-F238E27FC236}">
                <a16:creationId xmlns:a16="http://schemas.microsoft.com/office/drawing/2014/main" id="{00D2CB97-EBF1-D24A-08E9-015946CC9A99}"/>
              </a:ext>
            </a:extLst>
          </p:cNvPr>
          <p:cNvSpPr txBox="1"/>
          <p:nvPr/>
        </p:nvSpPr>
        <p:spPr>
          <a:xfrm>
            <a:off x="9484112" y="5628231"/>
            <a:ext cx="2055914" cy="338554"/>
          </a:xfrm>
          <a:prstGeom prst="rect">
            <a:avLst/>
          </a:prstGeom>
          <a:noFill/>
        </p:spPr>
        <p:txBody>
          <a:bodyPr wrap="square">
            <a:spAutoFit/>
          </a:bodyPr>
          <a:lstStyle/>
          <a:p>
            <a:pPr algn="ctr"/>
            <a:r>
              <a:rPr lang="en-US" sz="1600" i="1">
                <a:cs typeface="Times New Roman" panose="02020603050405020304" pitchFamily="18" charset="0"/>
              </a:rPr>
              <a:t>Fracture </a:t>
            </a:r>
            <a:r>
              <a:rPr lang="en-US" altLang="zh-CN" sz="1600">
                <a:cs typeface="Times New Roman" panose="02020603050405020304" pitchFamily="18" charset="0"/>
              </a:rPr>
              <a:t>[6]</a:t>
            </a:r>
            <a:endParaRPr lang="en-US" sz="1600" i="1"/>
          </a:p>
        </p:txBody>
      </p:sp>
      <p:grpSp>
        <p:nvGrpSpPr>
          <p:cNvPr id="8" name="组合 5">
            <a:extLst>
              <a:ext uri="{FF2B5EF4-FFF2-40B4-BE49-F238E27FC236}">
                <a16:creationId xmlns:a16="http://schemas.microsoft.com/office/drawing/2014/main" id="{7DC30FD5-8776-D5A6-D0DC-65C07508FF21}"/>
              </a:ext>
            </a:extLst>
          </p:cNvPr>
          <p:cNvGrpSpPr/>
          <p:nvPr/>
        </p:nvGrpSpPr>
        <p:grpSpPr>
          <a:xfrm>
            <a:off x="0" y="143897"/>
            <a:ext cx="328891" cy="466672"/>
            <a:chOff x="199304" y="53446"/>
            <a:chExt cx="328891" cy="466672"/>
          </a:xfrm>
        </p:grpSpPr>
        <p:sp>
          <p:nvSpPr>
            <p:cNvPr id="23" name="Freeform 5">
              <a:extLst>
                <a:ext uri="{FF2B5EF4-FFF2-40B4-BE49-F238E27FC236}">
                  <a16:creationId xmlns:a16="http://schemas.microsoft.com/office/drawing/2014/main" id="{2B498F17-7FDF-326A-52EC-889572504ACA}"/>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4" name="Freeform 6">
              <a:extLst>
                <a:ext uri="{FF2B5EF4-FFF2-40B4-BE49-F238E27FC236}">
                  <a16:creationId xmlns:a16="http://schemas.microsoft.com/office/drawing/2014/main" id="{99F0922B-03FD-3A43-7521-48E20D87685F}"/>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5" name="Freeform 7">
              <a:extLst>
                <a:ext uri="{FF2B5EF4-FFF2-40B4-BE49-F238E27FC236}">
                  <a16:creationId xmlns:a16="http://schemas.microsoft.com/office/drawing/2014/main" id="{09F5257C-2175-C588-0639-4BB2E62B914A}"/>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6" name="矩形 3">
            <a:extLst>
              <a:ext uri="{FF2B5EF4-FFF2-40B4-BE49-F238E27FC236}">
                <a16:creationId xmlns:a16="http://schemas.microsoft.com/office/drawing/2014/main" id="{0639432D-90E8-4E5E-1EB0-B6E8E72FC70E}"/>
              </a:ext>
            </a:extLst>
          </p:cNvPr>
          <p:cNvSpPr>
            <a:spLocks noChangeArrowheads="1"/>
          </p:cNvSpPr>
          <p:nvPr/>
        </p:nvSpPr>
        <p:spPr bwMode="auto">
          <a:xfrm>
            <a:off x="391160" y="54538"/>
            <a:ext cx="11140440" cy="55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50000"/>
              </a:lnSpc>
              <a:spcBef>
                <a:spcPts val="20"/>
              </a:spcBef>
              <a:buNone/>
            </a:pP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Property</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-targeted process</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design</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p>
        </p:txBody>
      </p:sp>
    </p:spTree>
    <p:extLst>
      <p:ext uri="{BB962C8B-B14F-4D97-AF65-F5344CB8AC3E}">
        <p14:creationId xmlns:p14="http://schemas.microsoft.com/office/powerpoint/2010/main" val="334627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blinds(horizontal)">
                                      <p:cBhvr>
                                        <p:cTn id="10" dur="500"/>
                                        <p:tgtEl>
                                          <p:spTgt spid="102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17" grpId="0"/>
      <p:bldP spid="20"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46136-F9D9-DC68-55E2-7A57DA594C48}"/>
            </a:ext>
          </a:extLst>
        </p:cNvPr>
        <p:cNvGrpSpPr/>
        <p:nvPr/>
      </p:nvGrpSpPr>
      <p:grpSpPr>
        <a:xfrm>
          <a:off x="0" y="0"/>
          <a:ext cx="0" cy="0"/>
          <a:chOff x="0" y="0"/>
          <a:chExt cx="0" cy="0"/>
        </a:xfrm>
      </p:grpSpPr>
      <p:pic>
        <p:nvPicPr>
          <p:cNvPr id="5" name="Picture 8">
            <a:extLst>
              <a:ext uri="{FF2B5EF4-FFF2-40B4-BE49-F238E27FC236}">
                <a16:creationId xmlns:a16="http://schemas.microsoft.com/office/drawing/2014/main" id="{264635A8-3DBA-504B-B71C-BC8A0B1414A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2458" y="2411509"/>
            <a:ext cx="4980116" cy="23489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DC2BF4-F2A0-1C4F-ED1E-E69A54A79A2B}"/>
              </a:ext>
            </a:extLst>
          </p:cNvPr>
          <p:cNvSpPr txBox="1"/>
          <p:nvPr/>
        </p:nvSpPr>
        <p:spPr>
          <a:xfrm>
            <a:off x="208296" y="726820"/>
            <a:ext cx="6008084" cy="1091068"/>
          </a:xfrm>
          <a:prstGeom prst="rect">
            <a:avLst/>
          </a:prstGeom>
          <a:noFill/>
        </p:spPr>
        <p:txBody>
          <a:bodyPr wrap="square">
            <a:spAutoFit/>
          </a:bodyPr>
          <a:lstStyle/>
          <a:p>
            <a:pPr>
              <a:lnSpc>
                <a:spcPct val="110000"/>
              </a:lnSpc>
            </a:pPr>
            <a:r>
              <a:rPr lang="en-US" altLang="zh-CN" sz="2000" b="1" i="1" u="sng" dirty="0">
                <a:latin typeface="Times New Roman" panose="02020603050405020304" pitchFamily="18" charset="0"/>
                <a:cs typeface="Times New Roman" panose="02020603050405020304" pitchFamily="18" charset="0"/>
              </a:rPr>
              <a:t>3D</a:t>
            </a:r>
            <a:r>
              <a:rPr lang="zh-CN" altLang="en-US" sz="2000" b="1" i="1" u="sng" dirty="0">
                <a:latin typeface="Times New Roman" panose="02020603050405020304" pitchFamily="18" charset="0"/>
                <a:cs typeface="Times New Roman" panose="02020603050405020304" pitchFamily="18" charset="0"/>
              </a:rPr>
              <a:t> </a:t>
            </a:r>
            <a:r>
              <a:rPr lang="en-US" altLang="zh-CN" sz="2000" b="1" i="1" u="sng" dirty="0">
                <a:latin typeface="Times New Roman" panose="02020603050405020304" pitchFamily="18" charset="0"/>
                <a:cs typeface="Times New Roman" panose="02020603050405020304" pitchFamily="18" charset="0"/>
              </a:rPr>
              <a:t>printing</a:t>
            </a:r>
            <a:r>
              <a:rPr lang="zh-CN" altLang="en-US" sz="2000" b="1" i="1" u="sng" dirty="0">
                <a:latin typeface="Times New Roman" panose="02020603050405020304" pitchFamily="18" charset="0"/>
                <a:cs typeface="Times New Roman" panose="02020603050405020304" pitchFamily="18" charset="0"/>
              </a:rPr>
              <a:t> </a:t>
            </a:r>
            <a:r>
              <a:rPr lang="en-US" altLang="zh-CN" sz="2000" b="1" i="1" u="sng" dirty="0">
                <a:latin typeface="Times New Roman" panose="02020603050405020304" pitchFamily="18" charset="0"/>
                <a:cs typeface="Times New Roman" panose="02020603050405020304" pitchFamily="18" charset="0"/>
              </a:rPr>
              <a:t>products</a:t>
            </a:r>
          </a:p>
          <a:p>
            <a:pPr marL="800100" lvl="1" indent="-342900">
              <a:lnSpc>
                <a:spcPct val="11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Highly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Anisotropic</a:t>
            </a:r>
          </a:p>
          <a:p>
            <a:pPr marL="800100" lvl="1" indent="-342900">
              <a:lnSpc>
                <a:spcPct val="11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Processing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Microstructure</a:t>
            </a:r>
          </a:p>
        </p:txBody>
      </p:sp>
      <p:sp>
        <p:nvSpPr>
          <p:cNvPr id="3" name="TextBox 17">
            <a:extLst>
              <a:ext uri="{FF2B5EF4-FFF2-40B4-BE49-F238E27FC236}">
                <a16:creationId xmlns:a16="http://schemas.microsoft.com/office/drawing/2014/main" id="{0ED2B6E3-79F8-6C5C-FB02-8F332F54B8CD}"/>
              </a:ext>
            </a:extLst>
          </p:cNvPr>
          <p:cNvSpPr txBox="1"/>
          <p:nvPr/>
        </p:nvSpPr>
        <p:spPr>
          <a:xfrm>
            <a:off x="208296" y="5105854"/>
            <a:ext cx="5860541" cy="307777"/>
          </a:xfrm>
          <a:prstGeom prst="rect">
            <a:avLst/>
          </a:prstGeom>
          <a:noFill/>
        </p:spPr>
        <p:txBody>
          <a:bodyPr wrap="square">
            <a:spAutoFit/>
          </a:bodyPr>
          <a:lstStyle/>
          <a:p>
            <a:pPr algn="ctr"/>
            <a:r>
              <a:rPr lang="en-US" sz="1400" i="1" dirty="0">
                <a:latin typeface="Times New Roman Italic" panose="02020603050405020304" charset="0"/>
              </a:rPr>
              <a:t>Phase-field modeling of microstructure evolution during 3D printing </a:t>
            </a:r>
            <a:r>
              <a:rPr lang="en-US" sz="1400" dirty="0">
                <a:latin typeface="Times New Roman Italic" panose="02020603050405020304" charset="0"/>
              </a:rPr>
              <a:t>[1]</a:t>
            </a:r>
            <a:r>
              <a:rPr lang="en-US" altLang="zh-CN" sz="1400" dirty="0">
                <a:latin typeface="Times New Roman Italic" panose="02020603050405020304" charset="0"/>
              </a:rPr>
              <a:t>[2]</a:t>
            </a:r>
            <a:endParaRPr lang="en-US" sz="1400" dirty="0">
              <a:latin typeface="Times New Roman Italic" panose="02020603050405020304" charset="0"/>
            </a:endParaRPr>
          </a:p>
        </p:txBody>
      </p:sp>
      <p:sp>
        <p:nvSpPr>
          <p:cNvPr id="4" name="TextBox 12">
            <a:extLst>
              <a:ext uri="{FF2B5EF4-FFF2-40B4-BE49-F238E27FC236}">
                <a16:creationId xmlns:a16="http://schemas.microsoft.com/office/drawing/2014/main" id="{D89FC6DD-51D5-204A-7D9A-704972FE294F}"/>
              </a:ext>
            </a:extLst>
          </p:cNvPr>
          <p:cNvSpPr txBox="1"/>
          <p:nvPr/>
        </p:nvSpPr>
        <p:spPr>
          <a:xfrm>
            <a:off x="7315200" y="5474046"/>
            <a:ext cx="4876800" cy="338554"/>
          </a:xfrm>
          <a:prstGeom prst="rect">
            <a:avLst/>
          </a:prstGeom>
          <a:noFill/>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Uniaxial</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tensile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deformation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0.043</a:t>
            </a:r>
            <a:r>
              <a:rPr lang="en-US" altLang="zh-CN" sz="1600" baseline="30000" dirty="0">
                <a:latin typeface="Times New Roman" panose="02020603050405020304" pitchFamily="18" charset="0"/>
                <a:cs typeface="Times New Roman" panose="02020603050405020304" pitchFamily="18" charset="0"/>
              </a:rPr>
              <a:t>3</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mm</a:t>
            </a:r>
            <a:r>
              <a:rPr lang="en-US" altLang="zh-CN" sz="1600" baseline="30000" dirty="0">
                <a:latin typeface="Times New Roman" panose="02020603050405020304" pitchFamily="18" charset="0"/>
                <a:cs typeface="Times New Roman" panose="02020603050405020304" pitchFamily="18" charset="0"/>
              </a:rPr>
              <a:t>3</a:t>
            </a:r>
            <a:r>
              <a:rPr lang="zh-CN" altLang="en-US" sz="1600" dirty="0">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304</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steel</a:t>
            </a:r>
            <a:endParaRPr lang="en-US" sz="1600" dirty="0">
              <a:solidFill>
                <a:srgbClr val="C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D0FA3CF-0436-A260-98D4-AF660A276CE9}"/>
              </a:ext>
            </a:extLst>
          </p:cNvPr>
          <p:cNvPicPr>
            <a:picLocks noChangeAspect="1"/>
          </p:cNvPicPr>
          <p:nvPr/>
        </p:nvPicPr>
        <p:blipFill>
          <a:blip r:embed="rId4"/>
          <a:stretch>
            <a:fillRect/>
          </a:stretch>
        </p:blipFill>
        <p:spPr>
          <a:xfrm>
            <a:off x="7384213" y="1941199"/>
            <a:ext cx="4599491" cy="3436045"/>
          </a:xfrm>
          <a:prstGeom prst="rect">
            <a:avLst/>
          </a:prstGeom>
        </p:spPr>
      </p:pic>
      <p:sp>
        <p:nvSpPr>
          <p:cNvPr id="7" name="TextBox 7">
            <a:extLst>
              <a:ext uri="{FF2B5EF4-FFF2-40B4-BE49-F238E27FC236}">
                <a16:creationId xmlns:a16="http://schemas.microsoft.com/office/drawing/2014/main" id="{9EB47E24-16E8-6C4E-0067-4432D6DE78B4}"/>
              </a:ext>
            </a:extLst>
          </p:cNvPr>
          <p:cNvSpPr txBox="1"/>
          <p:nvPr/>
        </p:nvSpPr>
        <p:spPr>
          <a:xfrm>
            <a:off x="393600" y="5413631"/>
            <a:ext cx="7288182" cy="4235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Degrees of Freedom: 2</a:t>
            </a:r>
            <a:r>
              <a:rPr lang="en-US" altLang="zh-CN" sz="1600" dirty="0">
                <a:latin typeface="Times New Roman" panose="02020603050405020304" pitchFamily="18" charset="0"/>
                <a:cs typeface="Times New Roman" panose="02020603050405020304" pitchFamily="18" charset="0"/>
              </a:rPr>
              <a:t>1</a:t>
            </a:r>
            <a:r>
              <a:rPr lang="en-US" altLang="zh-CN" sz="1600" baseline="30000" dirty="0">
                <a:latin typeface="Times New Roman" panose="02020603050405020304" pitchFamily="18" charset="0"/>
                <a:cs typeface="Times New Roman" panose="02020603050405020304" pitchFamily="18" charset="0"/>
              </a:rPr>
              <a:t>3</a:t>
            </a:r>
            <a:r>
              <a:rPr lang="zh-CN" alt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3 </a:t>
            </a:r>
            <a:r>
              <a:rPr lang="en-US" sz="1600" dirty="0">
                <a:solidFill>
                  <a:srgbClr val="C00000"/>
                </a:solidFill>
                <a:latin typeface="Times New Roman" panose="02020603050405020304" pitchFamily="18" charset="0"/>
                <a:cs typeface="Times New Roman" panose="02020603050405020304" pitchFamily="18" charset="0"/>
              </a:rPr>
              <a:t>= </a:t>
            </a:r>
            <a:r>
              <a:rPr lang="en-US" altLang="zh-CN" sz="1600" b="1" dirty="0">
                <a:solidFill>
                  <a:srgbClr val="C00000"/>
                </a:solidFill>
                <a:latin typeface="Times New Roman" panose="02020603050405020304" pitchFamily="18" charset="0"/>
                <a:cs typeface="Times New Roman" panose="02020603050405020304" pitchFamily="18" charset="0"/>
              </a:rPr>
              <a:t>27,783</a:t>
            </a:r>
            <a:r>
              <a:rPr lang="en-US" sz="1600" b="1" dirty="0">
                <a:solidFill>
                  <a:srgbClr val="C00000"/>
                </a:solidFill>
                <a:latin typeface="Times New Roman" panose="02020603050405020304" pitchFamily="18" charset="0"/>
                <a:cs typeface="Times New Roman" panose="02020603050405020304" pitchFamily="18" charset="0"/>
              </a:rPr>
              <a:t> </a:t>
            </a:r>
            <a:r>
              <a:rPr lang="en-US" sz="1600" b="1" dirty="0" err="1">
                <a:solidFill>
                  <a:srgbClr val="C00000"/>
                </a:solidFill>
                <a:latin typeface="Times New Roman" panose="02020603050405020304" pitchFamily="18" charset="0"/>
                <a:cs typeface="Times New Roman" panose="02020603050405020304" pitchFamily="18" charset="0"/>
              </a:rPr>
              <a:t>Dofs</a:t>
            </a:r>
            <a:r>
              <a:rPr lang="zh-CN" altLang="en-US" sz="1600" b="1" dirty="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No</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Grain: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19</a:t>
            </a:r>
            <a:endParaRPr lang="en-US"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49747FF-1A75-F1FE-8417-49C420195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241" y="1937461"/>
            <a:ext cx="5838193" cy="3117519"/>
          </a:xfrm>
          <a:prstGeom prst="rect">
            <a:avLst/>
          </a:prstGeom>
        </p:spPr>
      </p:pic>
      <p:sp>
        <p:nvSpPr>
          <p:cNvPr id="10" name="Text Placeholder 6">
            <a:extLst>
              <a:ext uri="{FF2B5EF4-FFF2-40B4-BE49-F238E27FC236}">
                <a16:creationId xmlns:a16="http://schemas.microsoft.com/office/drawing/2014/main" id="{D630D53B-AEAC-AF7F-1354-0944E27BB5B1}"/>
              </a:ext>
            </a:extLst>
          </p:cNvPr>
          <p:cNvSpPr>
            <a:spLocks noGrp="1"/>
          </p:cNvSpPr>
          <p:nvPr>
            <p:ph type="body" sz="quarter" idx="10"/>
          </p:nvPr>
        </p:nvSpPr>
        <p:spPr>
          <a:xfrm>
            <a:off x="3163202" y="6095622"/>
            <a:ext cx="7834944" cy="664137"/>
          </a:xfrm>
        </p:spPr>
        <p:txBody>
          <a:bodyPr>
            <a:normAutofit/>
          </a:bodyPr>
          <a:lstStyle/>
          <a:p>
            <a:r>
              <a:rPr lang="en-US" altLang="zh-CN" dirty="0">
                <a:cs typeface="Times New Roman" panose="02020603050405020304" pitchFamily="18" charset="0"/>
              </a:rPr>
              <a:t>[1]</a:t>
            </a:r>
            <a:r>
              <a:rPr lang="zh-CN" altLang="en-US" dirty="0">
                <a:cs typeface="Times New Roman" panose="02020603050405020304" pitchFamily="18" charset="0"/>
              </a:rPr>
              <a:t> </a:t>
            </a:r>
            <a:r>
              <a:rPr lang="en-US" dirty="0">
                <a:cs typeface="Times New Roman" panose="02020603050405020304" pitchFamily="18" charset="0"/>
              </a:rPr>
              <a:t>Choi, Jin Young, et al., </a:t>
            </a:r>
            <a:r>
              <a:rPr lang="en-US" i="1" dirty="0">
                <a:cs typeface="Times New Roman" panose="02020603050405020304" pitchFamily="18" charset="0"/>
              </a:rPr>
              <a:t>Additive Manufacturing </a:t>
            </a:r>
            <a:r>
              <a:rPr lang="en-US" dirty="0">
                <a:cs typeface="Times New Roman" panose="02020603050405020304" pitchFamily="18" charset="0"/>
              </a:rPr>
              <a:t>79 (2024): 103938.</a:t>
            </a:r>
          </a:p>
          <a:p>
            <a:r>
              <a:rPr lang="en-US" altLang="zh-CN" dirty="0">
                <a:cs typeface="Times New Roman" panose="02020603050405020304" pitchFamily="18" charset="0"/>
              </a:rPr>
              <a:t>[2]</a:t>
            </a:r>
            <a:r>
              <a:rPr lang="zh-CN" altLang="en-US" dirty="0">
                <a:cs typeface="Times New Roman" panose="02020603050405020304" pitchFamily="18" charset="0"/>
              </a:rPr>
              <a:t> </a:t>
            </a:r>
            <a:r>
              <a:rPr lang="en-US" dirty="0"/>
              <a:t>Xue, </a:t>
            </a:r>
            <a:r>
              <a:rPr lang="en-US" dirty="0" err="1"/>
              <a:t>Tianju</a:t>
            </a:r>
            <a:r>
              <a:rPr lang="en-US" dirty="0"/>
              <a:t>, et al. </a:t>
            </a:r>
            <a:r>
              <a:rPr lang="en-US" i="1" dirty="0" err="1"/>
              <a:t>npj</a:t>
            </a:r>
            <a:r>
              <a:rPr lang="en-US" i="1" dirty="0"/>
              <a:t> Computational Materials</a:t>
            </a:r>
            <a:r>
              <a:rPr lang="en-US" dirty="0"/>
              <a:t> 8.1 (2022): 201.</a:t>
            </a:r>
            <a:endParaRPr lang="en-US" altLang="zh-CN" dirty="0">
              <a:cs typeface="Times New Roman" panose="02020603050405020304" pitchFamily="18" charset="0"/>
            </a:endParaRPr>
          </a:p>
        </p:txBody>
      </p:sp>
      <p:sp>
        <p:nvSpPr>
          <p:cNvPr id="12" name="TextBox 11">
            <a:extLst>
              <a:ext uri="{FF2B5EF4-FFF2-40B4-BE49-F238E27FC236}">
                <a16:creationId xmlns:a16="http://schemas.microsoft.com/office/drawing/2014/main" id="{E5F7C73B-8AE8-27C6-75EA-FED991EB7FB4}"/>
              </a:ext>
            </a:extLst>
          </p:cNvPr>
          <p:cNvSpPr txBox="1"/>
          <p:nvPr/>
        </p:nvSpPr>
        <p:spPr>
          <a:xfrm>
            <a:off x="6800296" y="754935"/>
            <a:ext cx="4584301" cy="1091068"/>
          </a:xfrm>
          <a:prstGeom prst="rect">
            <a:avLst/>
          </a:prstGeom>
          <a:noFill/>
        </p:spPr>
        <p:txBody>
          <a:bodyPr wrap="square">
            <a:spAutoFit/>
          </a:bodyPr>
          <a:lstStyle/>
          <a:p>
            <a:pPr>
              <a:lnSpc>
                <a:spcPct val="110000"/>
              </a:lnSpc>
            </a:pPr>
            <a:r>
              <a:rPr lang="en-US" altLang="zh-CN" sz="2000" b="1" i="1" u="sng" dirty="0">
                <a:latin typeface="Times New Roman" panose="02020603050405020304" pitchFamily="18" charset="0"/>
                <a:cs typeface="Times New Roman" panose="02020603050405020304" pitchFamily="18" charset="0"/>
              </a:rPr>
              <a:t>Post-Processing</a:t>
            </a:r>
            <a:r>
              <a:rPr lang="zh-CN" altLang="en-US" sz="2000" b="1" i="1" u="sng" dirty="0">
                <a:latin typeface="Times New Roman" panose="02020603050405020304" pitchFamily="18" charset="0"/>
                <a:cs typeface="Times New Roman" panose="02020603050405020304" pitchFamily="18" charset="0"/>
              </a:rPr>
              <a:t> </a:t>
            </a:r>
            <a:r>
              <a:rPr lang="en-US" altLang="zh-CN" sz="2000" b="1" i="1" u="sng" dirty="0">
                <a:latin typeface="Times New Roman" panose="02020603050405020304" pitchFamily="18" charset="0"/>
                <a:cs typeface="Times New Roman" panose="02020603050405020304" pitchFamily="18" charset="0"/>
              </a:rPr>
              <a:t>of</a:t>
            </a:r>
            <a:r>
              <a:rPr lang="zh-CN" altLang="en-US" sz="2000" b="1" i="1" u="sng" dirty="0">
                <a:latin typeface="Times New Roman" panose="02020603050405020304" pitchFamily="18" charset="0"/>
                <a:cs typeface="Times New Roman" panose="02020603050405020304" pitchFamily="18" charset="0"/>
              </a:rPr>
              <a:t> </a:t>
            </a:r>
            <a:r>
              <a:rPr lang="en-US" altLang="zh-CN" sz="2000" b="1" i="1" u="sng" dirty="0">
                <a:latin typeface="Times New Roman" panose="02020603050405020304" pitchFamily="18" charset="0"/>
                <a:cs typeface="Times New Roman" panose="02020603050405020304" pitchFamily="18" charset="0"/>
              </a:rPr>
              <a:t>3D</a:t>
            </a:r>
            <a:r>
              <a:rPr lang="zh-CN" altLang="en-US" sz="2000" b="1" i="1" u="sng" dirty="0">
                <a:latin typeface="Times New Roman" panose="02020603050405020304" pitchFamily="18" charset="0"/>
                <a:cs typeface="Times New Roman" panose="02020603050405020304" pitchFamily="18" charset="0"/>
              </a:rPr>
              <a:t> </a:t>
            </a:r>
            <a:r>
              <a:rPr lang="en-US" altLang="zh-CN" sz="2000" b="1" i="1" u="sng" dirty="0">
                <a:latin typeface="Times New Roman" panose="02020603050405020304" pitchFamily="18" charset="0"/>
                <a:cs typeface="Times New Roman" panose="02020603050405020304" pitchFamily="18" charset="0"/>
              </a:rPr>
              <a:t>printing</a:t>
            </a:r>
            <a:r>
              <a:rPr lang="zh-CN" altLang="en-US" sz="2000" b="1" i="1" u="sng" dirty="0">
                <a:latin typeface="Times New Roman" panose="02020603050405020304" pitchFamily="18" charset="0"/>
                <a:cs typeface="Times New Roman" panose="02020603050405020304" pitchFamily="18" charset="0"/>
              </a:rPr>
              <a:t> </a:t>
            </a:r>
            <a:r>
              <a:rPr lang="en-US" altLang="zh-CN" sz="2000" b="1" i="1" u="sng" dirty="0">
                <a:latin typeface="Times New Roman" panose="02020603050405020304" pitchFamily="18" charset="0"/>
                <a:cs typeface="Times New Roman" panose="02020603050405020304" pitchFamily="18" charset="0"/>
              </a:rPr>
              <a:t>products</a:t>
            </a:r>
          </a:p>
          <a:p>
            <a:pPr marL="800100" lvl="1" indent="-342900">
              <a:lnSpc>
                <a:spcPct val="11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Highly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Anisotropic</a:t>
            </a:r>
          </a:p>
          <a:p>
            <a:pPr marL="800100" lvl="1" indent="-342900">
              <a:lnSpc>
                <a:spcPct val="11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Microstructure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Property</a:t>
            </a:r>
          </a:p>
        </p:txBody>
      </p:sp>
      <p:sp>
        <p:nvSpPr>
          <p:cNvPr id="13" name="左箭头 34">
            <a:extLst>
              <a:ext uri="{FF2B5EF4-FFF2-40B4-BE49-F238E27FC236}">
                <a16:creationId xmlns:a16="http://schemas.microsoft.com/office/drawing/2014/main" id="{7C5BEF43-3813-D968-AD74-261B2918DD77}"/>
              </a:ext>
            </a:extLst>
          </p:cNvPr>
          <p:cNvSpPr/>
          <p:nvPr/>
        </p:nvSpPr>
        <p:spPr>
          <a:xfrm rot="10800000">
            <a:off x="6216381" y="3306971"/>
            <a:ext cx="1167831" cy="397826"/>
          </a:xfrm>
          <a:prstGeom prst="leftArrow">
            <a:avLst/>
          </a:prstGeom>
          <a:solidFill>
            <a:srgbClr val="C00000"/>
          </a:solidFill>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TextBox 12">
            <a:extLst>
              <a:ext uri="{FF2B5EF4-FFF2-40B4-BE49-F238E27FC236}">
                <a16:creationId xmlns:a16="http://schemas.microsoft.com/office/drawing/2014/main" id="{66313687-0C11-72EC-ED5E-CD9E3E1E3B67}"/>
              </a:ext>
            </a:extLst>
          </p:cNvPr>
          <p:cNvSpPr txBox="1"/>
          <p:nvPr/>
        </p:nvSpPr>
        <p:spPr>
          <a:xfrm>
            <a:off x="6216380" y="2968417"/>
            <a:ext cx="984693" cy="369332"/>
          </a:xfrm>
          <a:prstGeom prst="rect">
            <a:avLst/>
          </a:prstGeom>
          <a:noFill/>
        </p:spPr>
        <p:txBody>
          <a:bodyPr wrap="square">
            <a:spAutoFit/>
          </a:bodyPr>
          <a:lstStyle/>
          <a:p>
            <a:pPr algn="ctr"/>
            <a:r>
              <a:rPr lang="en-US" altLang="zh-CN" dirty="0">
                <a:solidFill>
                  <a:srgbClr val="C00000"/>
                </a:solidFill>
                <a:latin typeface="Times New Roman" panose="02020603050405020304" pitchFamily="18" charset="0"/>
                <a:cs typeface="Times New Roman" panose="02020603050405020304" pitchFamily="18" charset="0"/>
              </a:rPr>
              <a:t>CPFEM</a:t>
            </a:r>
            <a:endParaRPr lang="en-US" dirty="0">
              <a:solidFill>
                <a:srgbClr val="C00000"/>
              </a:solidFill>
              <a:latin typeface="Times New Roman" panose="02020603050405020304" pitchFamily="18" charset="0"/>
              <a:cs typeface="Times New Roman" panose="02020603050405020304" pitchFamily="18" charset="0"/>
            </a:endParaRPr>
          </a:p>
        </p:txBody>
      </p:sp>
      <p:grpSp>
        <p:nvGrpSpPr>
          <p:cNvPr id="20" name="组合 5">
            <a:extLst>
              <a:ext uri="{FF2B5EF4-FFF2-40B4-BE49-F238E27FC236}">
                <a16:creationId xmlns:a16="http://schemas.microsoft.com/office/drawing/2014/main" id="{DC2E7288-254E-1A04-F10B-774398C119EE}"/>
              </a:ext>
            </a:extLst>
          </p:cNvPr>
          <p:cNvGrpSpPr/>
          <p:nvPr/>
        </p:nvGrpSpPr>
        <p:grpSpPr>
          <a:xfrm>
            <a:off x="0" y="143897"/>
            <a:ext cx="328891" cy="466672"/>
            <a:chOff x="199304" y="53446"/>
            <a:chExt cx="328891" cy="466672"/>
          </a:xfrm>
        </p:grpSpPr>
        <p:sp>
          <p:nvSpPr>
            <p:cNvPr id="21" name="Freeform 5">
              <a:extLst>
                <a:ext uri="{FF2B5EF4-FFF2-40B4-BE49-F238E27FC236}">
                  <a16:creationId xmlns:a16="http://schemas.microsoft.com/office/drawing/2014/main" id="{F013B50A-D9EB-7C7E-56CA-51FEF6348727}"/>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2" name="Freeform 6">
              <a:extLst>
                <a:ext uri="{FF2B5EF4-FFF2-40B4-BE49-F238E27FC236}">
                  <a16:creationId xmlns:a16="http://schemas.microsoft.com/office/drawing/2014/main" id="{14B158F1-C9CA-BA90-61F4-660CB5CD1EE6}"/>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3" name="Freeform 7">
              <a:extLst>
                <a:ext uri="{FF2B5EF4-FFF2-40B4-BE49-F238E27FC236}">
                  <a16:creationId xmlns:a16="http://schemas.microsoft.com/office/drawing/2014/main" id="{EEC0403F-C8FA-2728-7EB4-5EF29D9244DF}"/>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4" name="矩形 3">
            <a:extLst>
              <a:ext uri="{FF2B5EF4-FFF2-40B4-BE49-F238E27FC236}">
                <a16:creationId xmlns:a16="http://schemas.microsoft.com/office/drawing/2014/main" id="{1EFEF9E8-98B5-DF08-CA13-60998F7BB32D}"/>
              </a:ext>
            </a:extLst>
          </p:cNvPr>
          <p:cNvSpPr>
            <a:spLocks noChangeArrowheads="1"/>
          </p:cNvSpPr>
          <p:nvPr/>
        </p:nvSpPr>
        <p:spPr bwMode="auto">
          <a:xfrm>
            <a:off x="391160" y="54538"/>
            <a:ext cx="11140440" cy="55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50000"/>
              </a:lnSpc>
              <a:spcBef>
                <a:spcPts val="20"/>
              </a:spcBef>
              <a:buNone/>
            </a:pP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Property</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-targeted process</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design</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p>
        </p:txBody>
      </p:sp>
    </p:spTree>
    <p:extLst>
      <p:ext uri="{BB962C8B-B14F-4D97-AF65-F5344CB8AC3E}">
        <p14:creationId xmlns:p14="http://schemas.microsoft.com/office/powerpoint/2010/main" val="282463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P spid="13"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96EDD-EA2D-0140-C58A-BD5A0FA3EAD7}"/>
            </a:ext>
          </a:extLst>
        </p:cNvPr>
        <p:cNvGrpSpPr/>
        <p:nvPr/>
      </p:nvGrpSpPr>
      <p:grpSpPr>
        <a:xfrm>
          <a:off x="0" y="0"/>
          <a:ext cx="0" cy="0"/>
          <a:chOff x="0" y="0"/>
          <a:chExt cx="0" cy="0"/>
        </a:xfrm>
      </p:grpSpPr>
      <p:pic>
        <p:nvPicPr>
          <p:cNvPr id="12" name="Picture 11" descr="A graph of stress and strain&#10;&#10;Description automatically generated">
            <a:extLst>
              <a:ext uri="{FF2B5EF4-FFF2-40B4-BE49-F238E27FC236}">
                <a16:creationId xmlns:a16="http://schemas.microsoft.com/office/drawing/2014/main" id="{54096491-F275-0A41-69CA-C73CB202B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948" y="1393742"/>
            <a:ext cx="4992692" cy="3845083"/>
          </a:xfrm>
          <a:prstGeom prst="rect">
            <a:avLst/>
          </a:prstGeom>
        </p:spPr>
      </p:pic>
      <p:pic>
        <p:nvPicPr>
          <p:cNvPr id="9" name="Picture 8" descr="A graph of a function&#10;&#10;Description automatically generated">
            <a:extLst>
              <a:ext uri="{FF2B5EF4-FFF2-40B4-BE49-F238E27FC236}">
                <a16:creationId xmlns:a16="http://schemas.microsoft.com/office/drawing/2014/main" id="{55805AD2-6E1E-1270-5064-9FE815EA1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4" y="1448607"/>
            <a:ext cx="5120895" cy="3753778"/>
          </a:xfrm>
          <a:prstGeom prst="rect">
            <a:avLst/>
          </a:prstGeom>
        </p:spPr>
      </p:pic>
      <p:sp>
        <p:nvSpPr>
          <p:cNvPr id="2" name="Text Placeholder 1">
            <a:extLst>
              <a:ext uri="{FF2B5EF4-FFF2-40B4-BE49-F238E27FC236}">
                <a16:creationId xmlns:a16="http://schemas.microsoft.com/office/drawing/2014/main" id="{1977F4BD-21C8-566B-3A4A-A00A5F7EC196}"/>
              </a:ext>
            </a:extLst>
          </p:cNvPr>
          <p:cNvSpPr>
            <a:spLocks noGrp="1"/>
          </p:cNvSpPr>
          <p:nvPr>
            <p:ph type="body" sz="quarter" idx="10"/>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25" name="TextBox 12">
            <a:extLst>
              <a:ext uri="{FF2B5EF4-FFF2-40B4-BE49-F238E27FC236}">
                <a16:creationId xmlns:a16="http://schemas.microsoft.com/office/drawing/2014/main" id="{2A3D3C7B-88EC-24D0-8E85-DD0D0CE3B418}"/>
              </a:ext>
            </a:extLst>
          </p:cNvPr>
          <p:cNvSpPr txBox="1"/>
          <p:nvPr/>
        </p:nvSpPr>
        <p:spPr>
          <a:xfrm>
            <a:off x="749747" y="5151772"/>
            <a:ext cx="4262400" cy="584775"/>
          </a:xfrm>
          <a:prstGeom prst="rect">
            <a:avLst/>
          </a:prstGeom>
          <a:noFill/>
        </p:spPr>
        <p:txBody>
          <a:bodyPr wrap="square">
            <a:spAutoFit/>
          </a:bodyPr>
          <a:lstStyle/>
          <a:p>
            <a:pPr algn="ctr"/>
            <a:r>
              <a:rPr lang="en-US" sz="1600" i="1" dirty="0">
                <a:latin typeface="Times New Roman Regular" panose="02020603050405020304" charset="0"/>
              </a:rPr>
              <a:t>Apply </a:t>
            </a:r>
            <a:r>
              <a:rPr lang="en-US" altLang="zh-CN" sz="1600" i="1" dirty="0">
                <a:latin typeface="Times New Roman Regular" panose="02020603050405020304" charset="0"/>
              </a:rPr>
              <a:t>strain</a:t>
            </a:r>
            <a:r>
              <a:rPr lang="en-US" sz="1600" i="1" dirty="0">
                <a:latin typeface="Times New Roman Regular" panose="02020603050405020304" charset="0"/>
              </a:rPr>
              <a:t> that var</a:t>
            </a:r>
            <a:r>
              <a:rPr lang="en-US" altLang="zh-CN" sz="1600" i="1" dirty="0">
                <a:latin typeface="Times New Roman Regular" panose="02020603050405020304" charset="0"/>
              </a:rPr>
              <a:t>ies</a:t>
            </a:r>
            <a:r>
              <a:rPr lang="en-US" sz="1600" i="1" dirty="0">
                <a:latin typeface="Times New Roman Regular" panose="02020603050405020304" charset="0"/>
              </a:rPr>
              <a:t> nonlinearly </a:t>
            </a:r>
          </a:p>
          <a:p>
            <a:pPr algn="ctr"/>
            <a:r>
              <a:rPr lang="en-US" sz="1600" i="1" dirty="0">
                <a:latin typeface="Times New Roman Regular" panose="02020603050405020304" charset="0"/>
              </a:rPr>
              <a:t>with respect to time</a:t>
            </a:r>
          </a:p>
        </p:txBody>
      </p:sp>
      <p:sp>
        <p:nvSpPr>
          <p:cNvPr id="26" name="TextBox 12">
            <a:extLst>
              <a:ext uri="{FF2B5EF4-FFF2-40B4-BE49-F238E27FC236}">
                <a16:creationId xmlns:a16="http://schemas.microsoft.com/office/drawing/2014/main" id="{B597EE1C-E27B-0EA5-5412-E500D2D726FD}"/>
              </a:ext>
            </a:extLst>
          </p:cNvPr>
          <p:cNvSpPr txBox="1"/>
          <p:nvPr/>
        </p:nvSpPr>
        <p:spPr>
          <a:xfrm>
            <a:off x="7327392" y="5197647"/>
            <a:ext cx="4864608" cy="584775"/>
          </a:xfrm>
          <a:prstGeom prst="rect">
            <a:avLst/>
          </a:prstGeom>
          <a:noFill/>
        </p:spPr>
        <p:txBody>
          <a:bodyPr wrap="square">
            <a:spAutoFit/>
          </a:bodyPr>
          <a:lstStyle/>
          <a:p>
            <a:pPr algn="ctr"/>
            <a:r>
              <a:rPr lang="en-US" altLang="zh-CN" sz="1600" i="1" dirty="0">
                <a:latin typeface="Times New Roman Regular" panose="02020603050405020304" charset="0"/>
              </a:rPr>
              <a:t>Targeted</a:t>
            </a:r>
            <a:r>
              <a:rPr lang="zh-CN" altLang="en-US" sz="1600" i="1" dirty="0">
                <a:latin typeface="Times New Roman Regular" panose="02020603050405020304" charset="0"/>
              </a:rPr>
              <a:t> </a:t>
            </a:r>
            <a:r>
              <a:rPr lang="en-US" altLang="zh-CN" sz="1600" i="1" dirty="0">
                <a:latin typeface="Times New Roman Regular" panose="02020603050405020304" charset="0"/>
              </a:rPr>
              <a:t>mechanical</a:t>
            </a:r>
            <a:r>
              <a:rPr lang="zh-CN" altLang="en-US" sz="1600" i="1" dirty="0">
                <a:latin typeface="Times New Roman Regular" panose="02020603050405020304" charset="0"/>
              </a:rPr>
              <a:t> </a:t>
            </a:r>
            <a:r>
              <a:rPr lang="en-US" altLang="zh-CN" sz="1600" i="1" dirty="0">
                <a:latin typeface="Times New Roman Regular" panose="02020603050405020304" charset="0"/>
              </a:rPr>
              <a:t>properties</a:t>
            </a:r>
            <a:r>
              <a:rPr lang="zh-CN" altLang="en-US" sz="1600" i="1" dirty="0">
                <a:latin typeface="Times New Roman Regular" panose="02020603050405020304" charset="0"/>
              </a:rPr>
              <a:t> </a:t>
            </a:r>
            <a:r>
              <a:rPr lang="en-US" altLang="zh-CN" sz="1600" i="1" dirty="0">
                <a:latin typeface="Times New Roman Regular" panose="02020603050405020304" charset="0"/>
              </a:rPr>
              <a:t>vs.</a:t>
            </a:r>
            <a:r>
              <a:rPr lang="zh-CN" altLang="en-US" sz="1600" i="1" dirty="0">
                <a:latin typeface="Times New Roman Regular" panose="02020603050405020304" charset="0"/>
              </a:rPr>
              <a:t> </a:t>
            </a:r>
            <a:r>
              <a:rPr lang="en-US" altLang="zh-CN" sz="1600" i="1" dirty="0">
                <a:latin typeface="Times New Roman Regular" panose="02020603050405020304" charset="0"/>
              </a:rPr>
              <a:t>applied</a:t>
            </a:r>
            <a:r>
              <a:rPr lang="zh-CN" altLang="en-US" sz="1600" i="1" dirty="0">
                <a:latin typeface="Times New Roman Regular" panose="02020603050405020304" charset="0"/>
              </a:rPr>
              <a:t> </a:t>
            </a:r>
            <a:r>
              <a:rPr lang="en-US" altLang="zh-CN" sz="1600" i="1" dirty="0">
                <a:latin typeface="Times New Roman Regular" panose="02020603050405020304" charset="0"/>
              </a:rPr>
              <a:t>strain</a:t>
            </a:r>
          </a:p>
          <a:p>
            <a:pPr algn="ctr"/>
            <a:r>
              <a:rPr lang="en-US" altLang="zh-CN" sz="1600" i="1" dirty="0">
                <a:latin typeface="Times New Roman Regular" panose="02020603050405020304" charset="0"/>
              </a:rPr>
              <a:t>along</a:t>
            </a:r>
            <a:r>
              <a:rPr lang="zh-CN" altLang="en-US" sz="1600" i="1" dirty="0">
                <a:latin typeface="Times New Roman Regular" panose="02020603050405020304" charset="0"/>
              </a:rPr>
              <a:t> </a:t>
            </a:r>
            <a:r>
              <a:rPr lang="en-US" altLang="zh-CN" sz="1600" i="1" dirty="0">
                <a:latin typeface="Times New Roman Regular" panose="02020603050405020304" charset="0"/>
              </a:rPr>
              <a:t>x-axis</a:t>
            </a:r>
            <a:endParaRPr lang="en-US" sz="1600" i="1" dirty="0">
              <a:latin typeface="Times New Roman Regular" panose="02020603050405020304" charset="0"/>
            </a:endParaRPr>
          </a:p>
        </p:txBody>
      </p:sp>
      <p:sp>
        <p:nvSpPr>
          <p:cNvPr id="28" name="Right Arrow 27">
            <a:extLst>
              <a:ext uri="{FF2B5EF4-FFF2-40B4-BE49-F238E27FC236}">
                <a16:creationId xmlns:a16="http://schemas.microsoft.com/office/drawing/2014/main" id="{CAF66A82-04DD-137A-A2CC-A526A0A1BD81}"/>
              </a:ext>
            </a:extLst>
          </p:cNvPr>
          <p:cNvSpPr/>
          <p:nvPr/>
        </p:nvSpPr>
        <p:spPr>
          <a:xfrm>
            <a:off x="5445367" y="3380070"/>
            <a:ext cx="1425711" cy="390991"/>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B43B805B-54B7-2761-82AA-3377DF64B657}"/>
              </a:ext>
            </a:extLst>
          </p:cNvPr>
          <p:cNvSpPr/>
          <p:nvPr/>
        </p:nvSpPr>
        <p:spPr>
          <a:xfrm rot="10800000">
            <a:off x="5418859" y="3878558"/>
            <a:ext cx="1425711" cy="39099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25">
            <a:extLst>
              <a:ext uri="{FF2B5EF4-FFF2-40B4-BE49-F238E27FC236}">
                <a16:creationId xmlns:a16="http://schemas.microsoft.com/office/drawing/2014/main" id="{2FEBC584-53FB-869A-EA84-A7D7FD47B614}"/>
              </a:ext>
            </a:extLst>
          </p:cNvPr>
          <p:cNvSpPr txBox="1"/>
          <p:nvPr/>
        </p:nvSpPr>
        <p:spPr>
          <a:xfrm>
            <a:off x="3553735" y="3029518"/>
            <a:ext cx="5233371" cy="338554"/>
          </a:xfrm>
          <a:prstGeom prst="rect">
            <a:avLst/>
          </a:prstGeom>
          <a:noFill/>
        </p:spPr>
        <p:txBody>
          <a:bodyPr wrap="square">
            <a:spAutoFit/>
          </a:bodyPr>
          <a:lstStyle/>
          <a:p>
            <a:pPr algn="ctr" defTabSz="914400"/>
            <a:r>
              <a:rPr lang="en-US" altLang="zh-CN" sz="1600" i="1">
                <a:solidFill>
                  <a:srgbClr val="C00000"/>
                </a:solidFill>
                <a:ea typeface="等线" panose="02010600030101010101" pitchFamily="2" charset="-122"/>
                <a:cs typeface="Arial" panose="020B0604020202020204" pitchFamily="34" charset="0"/>
              </a:rPr>
              <a:t>Forward Mode</a:t>
            </a:r>
          </a:p>
        </p:txBody>
      </p:sp>
      <p:sp>
        <p:nvSpPr>
          <p:cNvPr id="32" name="TextBox 25">
            <a:extLst>
              <a:ext uri="{FF2B5EF4-FFF2-40B4-BE49-F238E27FC236}">
                <a16:creationId xmlns:a16="http://schemas.microsoft.com/office/drawing/2014/main" id="{4C9A4634-5585-8E7E-4834-AD41ACD737C4}"/>
              </a:ext>
            </a:extLst>
          </p:cNvPr>
          <p:cNvSpPr txBox="1"/>
          <p:nvPr/>
        </p:nvSpPr>
        <p:spPr>
          <a:xfrm>
            <a:off x="4677674" y="4266320"/>
            <a:ext cx="3125206" cy="959045"/>
          </a:xfrm>
          <a:prstGeom prst="rect">
            <a:avLst/>
          </a:prstGeom>
          <a:noFill/>
        </p:spPr>
        <p:txBody>
          <a:bodyPr wrap="square">
            <a:spAutoFit/>
          </a:bodyPr>
          <a:lstStyle/>
          <a:p>
            <a:pPr algn="ctr" defTabSz="914400">
              <a:lnSpc>
                <a:spcPct val="120000"/>
              </a:lnSpc>
            </a:pPr>
            <a:r>
              <a:rPr lang="en-US" altLang="zh-CN" sz="1600" i="1">
                <a:solidFill>
                  <a:srgbClr val="7030A0"/>
                </a:solidFill>
                <a:ea typeface="等线" panose="02010600030101010101" pitchFamily="2" charset="-122"/>
                <a:cs typeface="Arial" panose="020B0604020202020204" pitchFamily="34" charset="0"/>
              </a:rPr>
              <a:t>“Back</a:t>
            </a:r>
            <a:r>
              <a:rPr lang="zh-CN" altLang="en-US" sz="1600" i="1">
                <a:solidFill>
                  <a:srgbClr val="7030A0"/>
                </a:solidFill>
                <a:ea typeface="等线" panose="02010600030101010101" pitchFamily="2" charset="-122"/>
                <a:cs typeface="Arial" panose="020B0604020202020204" pitchFamily="34" charset="0"/>
              </a:rPr>
              <a:t> </a:t>
            </a:r>
            <a:r>
              <a:rPr lang="en-US" altLang="zh-CN" sz="1600" i="1">
                <a:solidFill>
                  <a:srgbClr val="7030A0"/>
                </a:solidFill>
                <a:ea typeface="等线" panose="02010600030101010101" pitchFamily="2" charset="-122"/>
                <a:cs typeface="Arial" panose="020B0604020202020204" pitchFamily="34" charset="0"/>
              </a:rPr>
              <a:t>propagation”</a:t>
            </a:r>
            <a:r>
              <a:rPr lang="en-US" altLang="zh-CN" sz="1600" i="1">
                <a:solidFill>
                  <a:srgbClr val="7030A0"/>
                </a:solidFill>
                <a:ea typeface="MS PGothic" charset="0"/>
                <a:cs typeface="Arial" panose="020B0604020202020204" pitchFamily="34" charset="0"/>
              </a:rPr>
              <a:t> </a:t>
            </a:r>
          </a:p>
          <a:p>
            <a:pPr algn="ctr" defTabSz="914400">
              <a:lnSpc>
                <a:spcPct val="120000"/>
              </a:lnSpc>
            </a:pPr>
            <a:r>
              <a:rPr lang="en-US" altLang="zh-CN" sz="1600" i="1">
                <a:solidFill>
                  <a:srgbClr val="7030A0"/>
                </a:solidFill>
                <a:ea typeface="等线" panose="02010600030101010101" pitchFamily="2" charset="-122"/>
                <a:cs typeface="Arial" panose="020B0604020202020204" pitchFamily="34" charset="0"/>
              </a:rPr>
              <a:t>for</a:t>
            </a:r>
            <a:r>
              <a:rPr lang="zh-CN" altLang="en-US" sz="1600" i="1">
                <a:solidFill>
                  <a:srgbClr val="7030A0"/>
                </a:solidFill>
                <a:ea typeface="等线" panose="02010600030101010101" pitchFamily="2" charset="-122"/>
                <a:cs typeface="Arial" panose="020B0604020202020204" pitchFamily="34" charset="0"/>
              </a:rPr>
              <a:t> </a:t>
            </a:r>
            <a:r>
              <a:rPr lang="en-US" altLang="zh-CN" sz="1600" i="1">
                <a:solidFill>
                  <a:srgbClr val="4E2A84"/>
                </a:solidFill>
                <a:ea typeface="等线" panose="02010600030101010101" pitchFamily="2" charset="-122"/>
                <a:cs typeface="Arial" panose="020B0604020202020204" pitchFamily="34" charset="0"/>
              </a:rPr>
              <a:t>inverse</a:t>
            </a:r>
            <a:r>
              <a:rPr lang="zh-CN" altLang="en-US" sz="1600" i="1">
                <a:solidFill>
                  <a:srgbClr val="4E2A84"/>
                </a:solidFill>
                <a:ea typeface="等线" panose="02010600030101010101" pitchFamily="2" charset="-122"/>
                <a:cs typeface="Arial" panose="020B0604020202020204" pitchFamily="34" charset="0"/>
              </a:rPr>
              <a:t> </a:t>
            </a:r>
            <a:r>
              <a:rPr lang="en-US" altLang="zh-CN" sz="1600" i="1">
                <a:solidFill>
                  <a:srgbClr val="4E2A84"/>
                </a:solidFill>
                <a:ea typeface="等线" panose="02010600030101010101" pitchFamily="2" charset="-122"/>
                <a:cs typeface="Arial" panose="020B0604020202020204" pitchFamily="34" charset="0"/>
              </a:rPr>
              <a:t>design?</a:t>
            </a:r>
          </a:p>
          <a:p>
            <a:pPr algn="ctr">
              <a:lnSpc>
                <a:spcPct val="120000"/>
              </a:lnSpc>
            </a:pPr>
            <a:r>
              <a:rPr lang="en-US" altLang="zh-CN" sz="1600" i="1" err="1">
                <a:solidFill>
                  <a:srgbClr val="4E2A84"/>
                </a:solidFill>
                <a:cs typeface="Times New Roman" panose="02020603050405020304" pitchFamily="18" charset="0"/>
              </a:rPr>
              <a:t>u</a:t>
            </a:r>
            <a:r>
              <a:rPr lang="en-US" altLang="zh-CN" sz="1600" i="1" baseline="-25000" err="1">
                <a:solidFill>
                  <a:srgbClr val="4E2A84"/>
                </a:solidFill>
                <a:cs typeface="Times New Roman" panose="02020603050405020304" pitchFamily="18" charset="0"/>
              </a:rPr>
              <a:t>x</a:t>
            </a:r>
            <a:r>
              <a:rPr lang="en-US" altLang="zh-CN" sz="1600">
                <a:solidFill>
                  <a:srgbClr val="4E2A84"/>
                </a:solidFill>
                <a:cs typeface="Times New Roman" panose="02020603050405020304" pitchFamily="18" charset="0"/>
              </a:rPr>
              <a:t> (</a:t>
            </a:r>
            <a:r>
              <a:rPr lang="en-US" altLang="zh-CN" sz="1600" i="1">
                <a:solidFill>
                  <a:srgbClr val="4E2A84"/>
                </a:solidFill>
                <a:cs typeface="Times New Roman" panose="02020603050405020304" pitchFamily="18" charset="0"/>
              </a:rPr>
              <a:t>t</a:t>
            </a:r>
            <a:r>
              <a:rPr lang="en-US" altLang="zh-CN" sz="1600">
                <a:solidFill>
                  <a:srgbClr val="4E2A84"/>
                </a:solidFill>
                <a:cs typeface="Times New Roman" panose="02020603050405020304" pitchFamily="18" charset="0"/>
              </a:rPr>
              <a:t>)</a:t>
            </a:r>
            <a:r>
              <a:rPr lang="zh-CN" altLang="en-US" sz="1600">
                <a:solidFill>
                  <a:srgbClr val="4E2A84"/>
                </a:solidFill>
                <a:cs typeface="Times New Roman" panose="02020603050405020304" pitchFamily="18" charset="0"/>
              </a:rPr>
              <a:t> </a:t>
            </a:r>
            <a:r>
              <a:rPr lang="en-US" altLang="zh-CN" sz="1600" i="1" err="1">
                <a:solidFill>
                  <a:srgbClr val="4E2A84"/>
                </a:solidFill>
                <a:cs typeface="Times New Roman" panose="02020603050405020304" pitchFamily="18" charset="0"/>
              </a:rPr>
              <a:t>u</a:t>
            </a:r>
            <a:r>
              <a:rPr lang="en-US" altLang="zh-CN" sz="1600" i="1" baseline="-25000" err="1">
                <a:solidFill>
                  <a:srgbClr val="4E2A84"/>
                </a:solidFill>
                <a:cs typeface="Times New Roman" panose="02020603050405020304" pitchFamily="18" charset="0"/>
              </a:rPr>
              <a:t>y</a:t>
            </a:r>
            <a:r>
              <a:rPr lang="en-US" altLang="zh-CN" sz="1600">
                <a:solidFill>
                  <a:srgbClr val="4E2A84"/>
                </a:solidFill>
                <a:cs typeface="Times New Roman" panose="02020603050405020304" pitchFamily="18" charset="0"/>
              </a:rPr>
              <a:t> (</a:t>
            </a:r>
            <a:r>
              <a:rPr lang="en-US" altLang="zh-CN" sz="1600" i="1">
                <a:solidFill>
                  <a:srgbClr val="4E2A84"/>
                </a:solidFill>
                <a:cs typeface="Times New Roman" panose="02020603050405020304" pitchFamily="18" charset="0"/>
              </a:rPr>
              <a:t>t</a:t>
            </a:r>
            <a:r>
              <a:rPr lang="en-US" altLang="zh-CN" sz="1600">
                <a:solidFill>
                  <a:srgbClr val="4E2A84"/>
                </a:solidFill>
                <a:cs typeface="Times New Roman" panose="02020603050405020304" pitchFamily="18" charset="0"/>
              </a:rPr>
              <a:t>)</a:t>
            </a:r>
            <a:endParaRPr lang="en-US" altLang="zh-CN" sz="1600" i="1">
              <a:solidFill>
                <a:srgbClr val="4E2A84"/>
              </a:solidFill>
              <a:ea typeface="等线" panose="02010600030101010101" pitchFamily="2" charset="-122"/>
              <a:cs typeface="Arial" panose="020B0604020202020204" pitchFamily="34" charset="0"/>
            </a:endParaRPr>
          </a:p>
        </p:txBody>
      </p:sp>
      <p:sp>
        <p:nvSpPr>
          <p:cNvPr id="33" name="TextBox 32">
            <a:extLst>
              <a:ext uri="{FF2B5EF4-FFF2-40B4-BE49-F238E27FC236}">
                <a16:creationId xmlns:a16="http://schemas.microsoft.com/office/drawing/2014/main" id="{E5617BF4-553A-FC11-67E1-7885BA1C73EA}"/>
              </a:ext>
            </a:extLst>
          </p:cNvPr>
          <p:cNvSpPr txBox="1"/>
          <p:nvPr/>
        </p:nvSpPr>
        <p:spPr>
          <a:xfrm>
            <a:off x="983380" y="876777"/>
            <a:ext cx="10296665" cy="400110"/>
          </a:xfrm>
          <a:prstGeom prst="rect">
            <a:avLst/>
          </a:prstGeom>
          <a:noFill/>
        </p:spPr>
        <p:txBody>
          <a:bodyPr wrap="square">
            <a:spAutoFit/>
          </a:bodyPr>
          <a:lstStyle/>
          <a:p>
            <a:pPr algn="ctr"/>
            <a:r>
              <a:rPr lang="en-US" altLang="zh-CN" sz="2000" dirty="0">
                <a:latin typeface="Times New Roman" panose="02020603050405020304" pitchFamily="18" charset="0"/>
                <a:cs typeface="Times New Roman" panose="02020603050405020304" pitchFamily="18" charset="0"/>
              </a:rPr>
              <a:t>Biaxial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tensile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deformation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0.02</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FCC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polycrystal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304</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steel</a:t>
            </a: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B2B991A-E030-6B72-EE2D-27F455132FA2}"/>
              </a:ext>
            </a:extLst>
          </p:cNvPr>
          <p:cNvPicPr>
            <a:picLocks noChangeAspect="1"/>
          </p:cNvPicPr>
          <p:nvPr/>
        </p:nvPicPr>
        <p:blipFill>
          <a:blip r:embed="rId5"/>
          <a:srcRect l="30392" t="43906" r="40890" b="5916"/>
          <a:stretch/>
        </p:blipFill>
        <p:spPr>
          <a:xfrm>
            <a:off x="5300749" y="1489346"/>
            <a:ext cx="1661929" cy="1525422"/>
          </a:xfrm>
          <a:prstGeom prst="rect">
            <a:avLst/>
          </a:prstGeom>
        </p:spPr>
      </p:pic>
      <p:sp>
        <p:nvSpPr>
          <p:cNvPr id="5" name="TextBox 4">
            <a:extLst>
              <a:ext uri="{FF2B5EF4-FFF2-40B4-BE49-F238E27FC236}">
                <a16:creationId xmlns:a16="http://schemas.microsoft.com/office/drawing/2014/main" id="{C4E2FFB6-8241-00EF-3F5A-CE7065088F7D}"/>
              </a:ext>
            </a:extLst>
          </p:cNvPr>
          <p:cNvSpPr txBox="1"/>
          <p:nvPr/>
        </p:nvSpPr>
        <p:spPr>
          <a:xfrm>
            <a:off x="1200275" y="2706352"/>
            <a:ext cx="877824" cy="646331"/>
          </a:xfrm>
          <a:prstGeom prst="rect">
            <a:avLst/>
          </a:prstGeom>
          <a:noFill/>
        </p:spPr>
        <p:txBody>
          <a:bodyPr wrap="square" rtlCol="0">
            <a:spAutoFit/>
          </a:bodyPr>
          <a:lstStyle/>
          <a:p>
            <a:pPr algn="ctr"/>
            <a:r>
              <a:rPr lang="en-US" altLang="zh-CN">
                <a:latin typeface="Times New Roman" panose="02020603050405020304" pitchFamily="18" charset="0"/>
                <a:cs typeface="Times New Roman" panose="02020603050405020304" pitchFamily="18" charset="0"/>
              </a:rPr>
              <a:t>Design</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Space</a:t>
            </a:r>
            <a:endParaRPr lang="en-US">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658C0E9C-398D-31A8-D192-78F75EDC4ADD}"/>
              </a:ext>
            </a:extLst>
          </p:cNvPr>
          <p:cNvCxnSpPr>
            <a:cxnSpLocks/>
            <a:stCxn id="5" idx="3"/>
          </p:cNvCxnSpPr>
          <p:nvPr/>
        </p:nvCxnSpPr>
        <p:spPr>
          <a:xfrm>
            <a:off x="2078099" y="3029518"/>
            <a:ext cx="979922" cy="323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A cube with different colored squares&#10;&#10;Description automatically generated">
            <a:extLst>
              <a:ext uri="{FF2B5EF4-FFF2-40B4-BE49-F238E27FC236}">
                <a16:creationId xmlns:a16="http://schemas.microsoft.com/office/drawing/2014/main" id="{64848D81-C205-88C5-F191-D3CAC68451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9352" y="3336654"/>
            <a:ext cx="979465" cy="1053468"/>
          </a:xfrm>
          <a:prstGeom prst="rect">
            <a:avLst/>
          </a:prstGeom>
        </p:spPr>
      </p:pic>
      <p:pic>
        <p:nvPicPr>
          <p:cNvPr id="15" name="Picture 14" descr="A cube with a pixelated face&#10;&#10;Description automatically generated">
            <a:extLst>
              <a:ext uri="{FF2B5EF4-FFF2-40B4-BE49-F238E27FC236}">
                <a16:creationId xmlns:a16="http://schemas.microsoft.com/office/drawing/2014/main" id="{B3363B81-A699-EAE6-F512-DE545ADBFA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7617" y="3335736"/>
            <a:ext cx="971667" cy="1051560"/>
          </a:xfrm>
          <a:prstGeom prst="rect">
            <a:avLst/>
          </a:prstGeom>
        </p:spPr>
      </p:pic>
      <p:pic>
        <p:nvPicPr>
          <p:cNvPr id="17" name="Picture 16" descr="A diagram of a graph&#10;&#10;Description automatically generated with medium confidence">
            <a:extLst>
              <a:ext uri="{FF2B5EF4-FFF2-40B4-BE49-F238E27FC236}">
                <a16:creationId xmlns:a16="http://schemas.microsoft.com/office/drawing/2014/main" id="{A7B6FD4E-3CEF-1B7C-6A45-1E35E81C05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31166" y="3771061"/>
            <a:ext cx="546100" cy="546100"/>
          </a:xfrm>
          <a:prstGeom prst="rect">
            <a:avLst/>
          </a:prstGeom>
        </p:spPr>
      </p:pic>
      <p:grpSp>
        <p:nvGrpSpPr>
          <p:cNvPr id="10" name="组合 5">
            <a:extLst>
              <a:ext uri="{FF2B5EF4-FFF2-40B4-BE49-F238E27FC236}">
                <a16:creationId xmlns:a16="http://schemas.microsoft.com/office/drawing/2014/main" id="{79F4D014-94D8-A786-0B94-CA5E2AD8AAB0}"/>
              </a:ext>
            </a:extLst>
          </p:cNvPr>
          <p:cNvGrpSpPr/>
          <p:nvPr/>
        </p:nvGrpSpPr>
        <p:grpSpPr>
          <a:xfrm>
            <a:off x="0" y="143897"/>
            <a:ext cx="328891" cy="466672"/>
            <a:chOff x="199304" y="53446"/>
            <a:chExt cx="328891" cy="466672"/>
          </a:xfrm>
        </p:grpSpPr>
        <p:sp>
          <p:nvSpPr>
            <p:cNvPr id="13" name="Freeform 5">
              <a:extLst>
                <a:ext uri="{FF2B5EF4-FFF2-40B4-BE49-F238E27FC236}">
                  <a16:creationId xmlns:a16="http://schemas.microsoft.com/office/drawing/2014/main" id="{F1035FB8-99E0-ED8E-A14E-E90ED7E0AC05}"/>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4" name="Freeform 6">
              <a:extLst>
                <a:ext uri="{FF2B5EF4-FFF2-40B4-BE49-F238E27FC236}">
                  <a16:creationId xmlns:a16="http://schemas.microsoft.com/office/drawing/2014/main" id="{DB2C0D3D-02E4-D5E4-7DB1-C2618934B33A}"/>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6" name="Freeform 7">
              <a:extLst>
                <a:ext uri="{FF2B5EF4-FFF2-40B4-BE49-F238E27FC236}">
                  <a16:creationId xmlns:a16="http://schemas.microsoft.com/office/drawing/2014/main" id="{ABAE86D4-97FD-55D6-8B98-DBB54B9ACEE8}"/>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8" name="矩形 3">
            <a:extLst>
              <a:ext uri="{FF2B5EF4-FFF2-40B4-BE49-F238E27FC236}">
                <a16:creationId xmlns:a16="http://schemas.microsoft.com/office/drawing/2014/main" id="{531B8F17-7152-0324-ADC1-AE96E2195CE7}"/>
              </a:ext>
            </a:extLst>
          </p:cNvPr>
          <p:cNvSpPr>
            <a:spLocks noChangeArrowheads="1"/>
          </p:cNvSpPr>
          <p:nvPr/>
        </p:nvSpPr>
        <p:spPr bwMode="auto">
          <a:xfrm>
            <a:off x="391160" y="54538"/>
            <a:ext cx="11140440" cy="55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50000"/>
              </a:lnSpc>
              <a:spcBef>
                <a:spcPts val="20"/>
              </a:spcBef>
              <a:buNone/>
            </a:pP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Property</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-targeted process</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design</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p>
        </p:txBody>
      </p:sp>
    </p:spTree>
    <p:extLst>
      <p:ext uri="{BB962C8B-B14F-4D97-AF65-F5344CB8AC3E}">
        <p14:creationId xmlns:p14="http://schemas.microsoft.com/office/powerpoint/2010/main" val="2606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18A8D-E7CD-3241-82B4-2E40AC6C4B34}"/>
            </a:ext>
          </a:extLst>
        </p:cNvPr>
        <p:cNvGrpSpPr/>
        <p:nvPr/>
      </p:nvGrpSpPr>
      <p:grpSpPr>
        <a:xfrm>
          <a:off x="0" y="0"/>
          <a:ext cx="0" cy="0"/>
          <a:chOff x="0" y="0"/>
          <a:chExt cx="0" cy="0"/>
        </a:xfrm>
      </p:grpSpPr>
      <p:pic>
        <p:nvPicPr>
          <p:cNvPr id="6" name="Picture 5" descr="A graph of numbers and a line&#10;&#10;Description automatically generated">
            <a:extLst>
              <a:ext uri="{FF2B5EF4-FFF2-40B4-BE49-F238E27FC236}">
                <a16:creationId xmlns:a16="http://schemas.microsoft.com/office/drawing/2014/main" id="{70DCE5D2-446E-463A-32DA-F6BB6ADD4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783" y="1516210"/>
            <a:ext cx="5286198" cy="3886200"/>
          </a:xfrm>
          <a:prstGeom prst="rect">
            <a:avLst/>
          </a:prstGeom>
        </p:spPr>
      </p:pic>
      <p:sp>
        <p:nvSpPr>
          <p:cNvPr id="2" name="Text Placeholder 1">
            <a:extLst>
              <a:ext uri="{FF2B5EF4-FFF2-40B4-BE49-F238E27FC236}">
                <a16:creationId xmlns:a16="http://schemas.microsoft.com/office/drawing/2014/main" id="{D102FE6E-F6C7-11D0-F205-15C60BF6BD57}"/>
              </a:ext>
            </a:extLst>
          </p:cNvPr>
          <p:cNvSpPr>
            <a:spLocks noGrp="1"/>
          </p:cNvSpPr>
          <p:nvPr>
            <p:ph type="body" sz="quarter" idx="10"/>
          </p:nvPr>
        </p:nvSpPr>
        <p:spPr/>
        <p:txBody>
          <a:bodyPr/>
          <a:lstStyle/>
          <a:p>
            <a:r>
              <a:rPr lang="en-US" altLang="zh-CN">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Unpublished</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results</a:t>
            </a:r>
            <a:endParaRPr lang="en-US">
              <a:latin typeface="Times New Roman" panose="02020603050405020304" pitchFamily="18" charset="0"/>
              <a:cs typeface="Times New Roman" panose="02020603050405020304" pitchFamily="18" charset="0"/>
            </a:endParaRPr>
          </a:p>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BE460C-5BE1-EBA1-E914-40C0CDD1CB6C}"/>
                  </a:ext>
                </a:extLst>
              </p:cNvPr>
              <p:cNvSpPr txBox="1"/>
              <p:nvPr/>
            </p:nvSpPr>
            <p:spPr>
              <a:xfrm>
                <a:off x="422920" y="549077"/>
                <a:ext cx="4156129" cy="920188"/>
              </a:xfrm>
              <a:prstGeom prst="rect">
                <a:avLst/>
              </a:prstGeom>
              <a:noFill/>
            </p:spPr>
            <p:txBody>
              <a:bodyPr wrap="square">
                <a:spAutoFit/>
              </a:bodyPr>
              <a:lstStyle/>
              <a:p>
                <a:pPr marL="0" marR="0">
                  <a:lnSpc>
                    <a:spcPct val="150000"/>
                  </a:lnSpc>
                  <a:spcBef>
                    <a:spcPts val="0"/>
                  </a:spcBef>
                  <a:spcAft>
                    <a:spcPts val="0"/>
                  </a:spcAft>
                </a:pPr>
                <a14:m>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rPr>
                        </m:ctrlPr>
                      </m:sSubPr>
                      <m:e>
                        <m:r>
                          <m:rPr>
                            <m:sty m:val="p"/>
                          </m:rPr>
                          <a:rPr lang="en-US" sz="1800">
                            <a:effectLst/>
                            <a:latin typeface="Cambria Math" panose="02040503050406030204" pitchFamily="18" charset="0"/>
                            <a:ea typeface="Times New Roman" panose="02020603050405020304" pitchFamily="18" charset="0"/>
                          </a:rPr>
                          <m:t>min</m:t>
                        </m:r>
                      </m:e>
                      <m:sub>
                        <m:r>
                          <a:rPr lang="en-US" sz="1800" b="1" i="1">
                            <a:effectLst/>
                            <a:latin typeface="Cambria Math" panose="02040503050406030204" pitchFamily="18" charset="0"/>
                            <a:ea typeface="Times New Roman" panose="02020603050405020304" pitchFamily="18" charset="0"/>
                          </a:rPr>
                          <m:t>𝜽</m:t>
                        </m:r>
                        <m:r>
                          <a:rPr lang="en-US" sz="1800" b="1" i="1">
                            <a:effectLst/>
                            <a:latin typeface="Cambria Math" panose="02040503050406030204" pitchFamily="18" charset="0"/>
                            <a:ea typeface="Times New Roman" panose="02020603050405020304" pitchFamily="18" charset="0"/>
                          </a:rPr>
                          <m:t>∈</m:t>
                        </m:r>
                        <m:sSup>
                          <m:sSupPr>
                            <m:ctrlPr>
                              <a:rPr lang="en-US" sz="1800" b="1" i="1">
                                <a:effectLst/>
                                <a:latin typeface="Cambria Math" panose="02040503050406030204" pitchFamily="18" charset="0"/>
                                <a:ea typeface="Times New Roman" panose="02020603050405020304" pitchFamily="18" charset="0"/>
                              </a:rPr>
                            </m:ctrlPr>
                          </m:sSupPr>
                          <m:e>
                            <m:r>
                              <a:rPr lang="en-US" sz="1800" b="1" i="1">
                                <a:effectLst/>
                                <a:latin typeface="Cambria Math" panose="02040503050406030204" pitchFamily="18" charset="0"/>
                                <a:ea typeface="Times New Roman" panose="02020603050405020304" pitchFamily="18" charset="0"/>
                              </a:rPr>
                              <m:t>ℝ</m:t>
                            </m:r>
                          </m:e>
                          <m:sup>
                            <m:r>
                              <a:rPr lang="en-US" sz="1800" i="1">
                                <a:effectLst/>
                                <a:latin typeface="Cambria Math" panose="02040503050406030204" pitchFamily="18" charset="0"/>
                                <a:ea typeface="Times New Roman" panose="02020603050405020304" pitchFamily="18" charset="0"/>
                              </a:rPr>
                              <m:t>𝑀</m:t>
                            </m:r>
                          </m:sup>
                        </m:sSup>
                      </m:sub>
                    </m:sSub>
                    <m:r>
                      <a:rPr lang="en-US" sz="1800" i="1">
                        <a:effectLst/>
                        <a:latin typeface="Cambria Math" panose="02040503050406030204" pitchFamily="18" charset="0"/>
                        <a:ea typeface="Times New Roman" panose="02020603050405020304" pitchFamily="18" charset="0"/>
                      </a:rPr>
                      <m:t> </m:t>
                    </m:r>
                    <m:acc>
                      <m:accPr>
                        <m:chr m:val="̂"/>
                        <m:ctrlPr>
                          <a:rPr lang="en-US" sz="1800" i="1">
                            <a:effectLst/>
                            <a:latin typeface="Cambria Math" panose="02040503050406030204" pitchFamily="18" charset="0"/>
                            <a:ea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rPr>
                          <m:t>𝑂</m:t>
                        </m:r>
                      </m:e>
                    </m:acc>
                    <m:d>
                      <m:dPr>
                        <m:ctrlPr>
                          <a:rPr lang="en-US" sz="1800" i="1">
                            <a:effectLst/>
                            <a:latin typeface="Cambria Math" panose="02040503050406030204" pitchFamily="18" charset="0"/>
                            <a:ea typeface="Times New Roman" panose="02020603050405020304" pitchFamily="18" charset="0"/>
                          </a:rPr>
                        </m:ctrlPr>
                      </m:dPr>
                      <m:e>
                        <m:r>
                          <a:rPr lang="en-US" sz="1800" b="1" i="1">
                            <a:effectLst/>
                            <a:latin typeface="Cambria Math" panose="02040503050406030204" pitchFamily="18" charset="0"/>
                            <a:ea typeface="Times New Roman" panose="02020603050405020304" pitchFamily="18" charset="0"/>
                          </a:rPr>
                          <m:t>𝜽</m:t>
                        </m:r>
                      </m:e>
                    </m:d>
                    <m:r>
                      <a:rPr lang="en-US" altLang="zh-CN" sz="1800" b="0" i="0" smtClean="0">
                        <a:effectLst/>
                        <a:latin typeface="Cambria Math" panose="02040503050406030204" pitchFamily="18" charset="0"/>
                        <a:ea typeface="Times New Roman" panose="02020603050405020304" pitchFamily="18" charset="0"/>
                      </a:rPr>
                      <m:t>,</m:t>
                    </m:r>
                    <m:r>
                      <a:rPr lang="zh-CN" altLang="en-US" sz="1800" b="0" i="0" smtClean="0">
                        <a:effectLst/>
                        <a:latin typeface="Cambria Math" panose="02040503050406030204" pitchFamily="18" charset="0"/>
                        <a:ea typeface="Times New Roman" panose="02020603050405020304" pitchFamily="18" charset="0"/>
                      </a:rPr>
                      <m:t>  </m:t>
                    </m:r>
                    <m:r>
                      <m:rPr>
                        <m:sty m:val="p"/>
                      </m:rPr>
                      <a:rPr lang="en-US" sz="1800">
                        <a:effectLst/>
                        <a:latin typeface="Cambria Math" panose="02040503050406030204" pitchFamily="18" charset="0"/>
                        <a:ea typeface="Times New Roman" panose="02020603050405020304" pitchFamily="18" charset="0"/>
                      </a:rPr>
                      <m:t>s</m:t>
                    </m:r>
                    <m:r>
                      <a:rPr lang="en-US" sz="1800">
                        <a:effectLst/>
                        <a:latin typeface="Cambria Math" panose="02040503050406030204" pitchFamily="18" charset="0"/>
                        <a:ea typeface="Times New Roman" panose="02020603050405020304" pitchFamily="18" charset="0"/>
                      </a:rPr>
                      <m:t>.</m:t>
                    </m:r>
                    <m:r>
                      <m:rPr>
                        <m:sty m:val="p"/>
                      </m:rPr>
                      <a:rPr lang="en-US" sz="1800">
                        <a:effectLst/>
                        <a:latin typeface="Cambria Math" panose="02040503050406030204" pitchFamily="18" charset="0"/>
                        <a:ea typeface="Times New Roman" panose="02020603050405020304" pitchFamily="18" charset="0"/>
                      </a:rPr>
                      <m:t>t</m:t>
                    </m:r>
                    <m:r>
                      <a:rPr lang="en-US" sz="1800">
                        <a:effectLst/>
                        <a:latin typeface="Cambria Math" panose="02040503050406030204" pitchFamily="18" charset="0"/>
                        <a:ea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rPr>
                      <m:t>   </m:t>
                    </m:r>
                    <m:r>
                      <a:rPr lang="en-US" sz="1800" b="1" i="1">
                        <a:effectLst/>
                        <a:latin typeface="Cambria Math" panose="02040503050406030204" pitchFamily="18" charset="0"/>
                        <a:ea typeface="Times New Roman" panose="02020603050405020304" pitchFamily="18" charset="0"/>
                      </a:rPr>
                      <m:t>𝑹</m:t>
                    </m:r>
                    <m:d>
                      <m:dPr>
                        <m:ctrlPr>
                          <a:rPr lang="en-US" sz="1800" i="1">
                            <a:effectLst/>
                            <a:latin typeface="Cambria Math" panose="02040503050406030204" pitchFamily="18" charset="0"/>
                            <a:ea typeface="Times New Roman" panose="02020603050405020304" pitchFamily="18" charset="0"/>
                          </a:rPr>
                        </m:ctrlPr>
                      </m:dPr>
                      <m:e>
                        <m:r>
                          <a:rPr lang="en-US" sz="1800" b="1" i="1">
                            <a:effectLst/>
                            <a:latin typeface="Cambria Math" panose="02040503050406030204" pitchFamily="18" charset="0"/>
                            <a:ea typeface="Times New Roman" panose="02020603050405020304" pitchFamily="18" charset="0"/>
                          </a:rPr>
                          <m:t>𝑼</m:t>
                        </m:r>
                        <m:r>
                          <a:rPr lang="en-US" sz="1800" i="1">
                            <a:effectLst/>
                            <a:latin typeface="Cambria Math" panose="02040503050406030204" pitchFamily="18" charset="0"/>
                            <a:ea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rPr>
                          <m:t>𝜽</m:t>
                        </m:r>
                      </m:e>
                    </m:d>
                    <m:r>
                      <a:rPr lang="en-US" sz="1800" i="1">
                        <a:effectLst/>
                        <a:latin typeface="Cambria Math" panose="02040503050406030204" pitchFamily="18" charset="0"/>
                        <a:ea typeface="Times New Roman" panose="02020603050405020304" pitchFamily="18" charset="0"/>
                      </a:rPr>
                      <m:t>=0</m:t>
                    </m:r>
                  </m:oMath>
                </a14:m>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altLang="zh-CN" dirty="0">
                    <a:latin typeface="Times New Roman" panose="02020603050405020304" pitchFamily="18" charset="0"/>
                    <a:cs typeface="Times New Roman" panose="02020603050405020304" pitchFamily="18" charset="0"/>
                  </a:rPr>
                  <a:t>L-BFGS-B</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gradient-based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optimization</a:t>
                </a:r>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42BE460C-5BE1-EBA1-E914-40C0CDD1CB6C}"/>
                  </a:ext>
                </a:extLst>
              </p:cNvPr>
              <p:cNvSpPr txBox="1">
                <a:spLocks noRot="1" noChangeAspect="1" noMove="1" noResize="1" noEditPoints="1" noAdjustHandles="1" noChangeArrowheads="1" noChangeShapeType="1" noTextEdit="1"/>
              </p:cNvSpPr>
              <p:nvPr/>
            </p:nvSpPr>
            <p:spPr>
              <a:xfrm>
                <a:off x="422920" y="549077"/>
                <a:ext cx="4156129" cy="920188"/>
              </a:xfrm>
              <a:prstGeom prst="rect">
                <a:avLst/>
              </a:prstGeom>
              <a:blipFill>
                <a:blip r:embed="rId6"/>
                <a:stretch>
                  <a:fillRect l="-1220" b="-821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72071B1-E5D7-3637-C9A8-9ED42B547FA8}"/>
              </a:ext>
            </a:extLst>
          </p:cNvPr>
          <p:cNvSpPr txBox="1"/>
          <p:nvPr/>
        </p:nvSpPr>
        <p:spPr>
          <a:xfrm>
            <a:off x="2807684" y="1603709"/>
            <a:ext cx="2562781" cy="1503617"/>
          </a:xfrm>
          <a:prstGeom prst="rect">
            <a:avLst/>
          </a:prstGeom>
          <a:noFill/>
        </p:spPr>
        <p:txBody>
          <a:bodyPr wrap="square" rtlCol="0">
            <a:spAutoFit/>
          </a:bodyPr>
          <a:lstStyle/>
          <a:p>
            <a:pPr>
              <a:lnSpc>
                <a:spcPct val="130000"/>
              </a:lnSpc>
            </a:pPr>
            <a:r>
              <a:rPr lang="en-US" altLang="zh-CN">
                <a:solidFill>
                  <a:srgbClr val="C00000"/>
                </a:solidFill>
                <a:cs typeface="Times New Roman" panose="02020603050405020304" pitchFamily="18" charset="0"/>
              </a:rPr>
              <a:t>234</a:t>
            </a:r>
            <a:r>
              <a:rPr lang="zh-CN" altLang="en-US">
                <a:cs typeface="Times New Roman" panose="02020603050405020304" pitchFamily="18" charset="0"/>
              </a:rPr>
              <a:t> </a:t>
            </a:r>
            <a:r>
              <a:rPr lang="en-US" altLang="zh-CN">
                <a:cs typeface="Times New Roman" panose="02020603050405020304" pitchFamily="18" charset="0"/>
              </a:rPr>
              <a:t>iterations</a:t>
            </a:r>
          </a:p>
          <a:p>
            <a:pPr>
              <a:lnSpc>
                <a:spcPct val="130000"/>
              </a:lnSpc>
            </a:pPr>
            <a:r>
              <a:rPr lang="en-US" altLang="zh-CN">
                <a:solidFill>
                  <a:srgbClr val="C00000"/>
                </a:solidFill>
                <a:cs typeface="Times New Roman" panose="02020603050405020304" pitchFamily="18" charset="0"/>
              </a:rPr>
              <a:t>62.6h</a:t>
            </a:r>
            <a:r>
              <a:rPr lang="zh-CN" altLang="en-US">
                <a:cs typeface="Times New Roman" panose="02020603050405020304" pitchFamily="18" charset="0"/>
              </a:rPr>
              <a:t> </a:t>
            </a:r>
            <a:r>
              <a:rPr lang="en-US" altLang="zh-CN">
                <a:cs typeface="Times New Roman" panose="02020603050405020304" pitchFamily="18" charset="0"/>
              </a:rPr>
              <a:t>(GPU)</a:t>
            </a:r>
          </a:p>
          <a:p>
            <a:pPr>
              <a:lnSpc>
                <a:spcPct val="130000"/>
              </a:lnSpc>
            </a:pPr>
            <a:r>
              <a:rPr lang="en-US" altLang="zh-CN">
                <a:cs typeface="Times New Roman" panose="02020603050405020304" pitchFamily="18" charset="0"/>
              </a:rPr>
              <a:t>3,993</a:t>
            </a:r>
            <a:r>
              <a:rPr lang="zh-CN" altLang="en-US">
                <a:cs typeface="Times New Roman" panose="02020603050405020304" pitchFamily="18" charset="0"/>
              </a:rPr>
              <a:t> </a:t>
            </a:r>
            <a:r>
              <a:rPr lang="en-US" altLang="zh-CN" err="1">
                <a:cs typeface="Times New Roman" panose="02020603050405020304" pitchFamily="18" charset="0"/>
              </a:rPr>
              <a:t>DoFs</a:t>
            </a:r>
            <a:endParaRPr lang="en-US" altLang="zh-CN">
              <a:cs typeface="Times New Roman" panose="02020603050405020304" pitchFamily="18" charset="0"/>
            </a:endParaRPr>
          </a:p>
          <a:p>
            <a:pPr>
              <a:lnSpc>
                <a:spcPct val="130000"/>
              </a:lnSpc>
            </a:pPr>
            <a:r>
              <a:rPr lang="en-US" altLang="zh-CN">
                <a:solidFill>
                  <a:srgbClr val="C00000"/>
                </a:solidFill>
                <a:cs typeface="Times New Roman" panose="02020603050405020304" pitchFamily="18" charset="0"/>
              </a:rPr>
              <a:t>102</a:t>
            </a:r>
            <a:r>
              <a:rPr lang="zh-CN" altLang="en-US">
                <a:cs typeface="Times New Roman" panose="02020603050405020304" pitchFamily="18" charset="0"/>
              </a:rPr>
              <a:t> </a:t>
            </a:r>
            <a:r>
              <a:rPr lang="en-US" altLang="zh-CN">
                <a:cs typeface="Times New Roman" panose="02020603050405020304" pitchFamily="18" charset="0"/>
              </a:rPr>
              <a:t>Designed</a:t>
            </a:r>
            <a:r>
              <a:rPr lang="zh-CN" altLang="en-US">
                <a:cs typeface="Times New Roman" panose="02020603050405020304" pitchFamily="18" charset="0"/>
              </a:rPr>
              <a:t> </a:t>
            </a:r>
            <a:r>
              <a:rPr lang="en-US" altLang="zh-CN">
                <a:cs typeface="Times New Roman" panose="02020603050405020304" pitchFamily="18" charset="0"/>
              </a:rPr>
              <a:t>Variables</a:t>
            </a:r>
            <a:endParaRPr lang="en-US">
              <a:cs typeface="Times New Roman" panose="02020603050405020304" pitchFamily="18" charset="0"/>
            </a:endParaRPr>
          </a:p>
        </p:txBody>
      </p:sp>
      <p:sp>
        <p:nvSpPr>
          <p:cNvPr id="8" name="TextBox 7">
            <a:extLst>
              <a:ext uri="{FF2B5EF4-FFF2-40B4-BE49-F238E27FC236}">
                <a16:creationId xmlns:a16="http://schemas.microsoft.com/office/drawing/2014/main" id="{1D28FFCB-F015-068E-64D2-7BAFAC8FDA9C}"/>
              </a:ext>
            </a:extLst>
          </p:cNvPr>
          <p:cNvSpPr txBox="1"/>
          <p:nvPr/>
        </p:nvSpPr>
        <p:spPr>
          <a:xfrm>
            <a:off x="773878" y="5449355"/>
            <a:ext cx="4283751" cy="338554"/>
          </a:xfrm>
          <a:prstGeom prst="rect">
            <a:avLst/>
          </a:prstGeom>
          <a:noFill/>
        </p:spPr>
        <p:txBody>
          <a:bodyPr wrap="square">
            <a:spAutoFit/>
          </a:bodyPr>
          <a:lstStyle/>
          <a:p>
            <a:pPr algn="ctr"/>
            <a:r>
              <a:rPr lang="en-US" altLang="zh-CN" sz="1600" i="1" dirty="0">
                <a:latin typeface="Times New Roman" panose="02020603050405020304" pitchFamily="18" charset="0"/>
                <a:cs typeface="Times New Roman" panose="02020603050405020304" pitchFamily="18" charset="0"/>
              </a:rPr>
              <a:t>Objective</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values</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vs.</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No.</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of</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calls</a:t>
            </a:r>
            <a:endParaRPr lang="en-US" sz="1600"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2F4C761-14DA-BD0F-135D-77DB3E75FB79}"/>
              </a:ext>
            </a:extLst>
          </p:cNvPr>
          <p:cNvSpPr txBox="1"/>
          <p:nvPr/>
        </p:nvSpPr>
        <p:spPr>
          <a:xfrm>
            <a:off x="6841919" y="5426710"/>
            <a:ext cx="4901281" cy="338554"/>
          </a:xfrm>
          <a:prstGeom prst="rect">
            <a:avLst/>
          </a:prstGeom>
          <a:noFill/>
        </p:spPr>
        <p:txBody>
          <a:bodyPr wrap="square">
            <a:spAutoFit/>
          </a:bodyPr>
          <a:lstStyle/>
          <a:p>
            <a:pPr algn="ctr"/>
            <a:r>
              <a:rPr lang="en-US" altLang="zh-CN" sz="1600" i="1" dirty="0">
                <a:latin typeface="Times New Roman" panose="02020603050405020304" pitchFamily="18" charset="0"/>
                <a:cs typeface="Times New Roman" panose="02020603050405020304" pitchFamily="18" charset="0"/>
              </a:rPr>
              <a:t>Reference</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vs.</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Designed</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variables</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during</a:t>
            </a:r>
            <a:r>
              <a:rPr lang="zh-CN" altLang="en-US" sz="1600" i="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iterations</a:t>
            </a:r>
            <a:endParaRPr lang="en-US" sz="1600" i="1" dirty="0">
              <a:latin typeface="Times New Roman" panose="02020603050405020304" pitchFamily="18" charset="0"/>
              <a:cs typeface="Times New Roman" panose="02020603050405020304" pitchFamily="18" charset="0"/>
            </a:endParaRPr>
          </a:p>
        </p:txBody>
      </p:sp>
      <p:sp>
        <p:nvSpPr>
          <p:cNvPr id="14" name="左箭头 34">
            <a:extLst>
              <a:ext uri="{FF2B5EF4-FFF2-40B4-BE49-F238E27FC236}">
                <a16:creationId xmlns:a16="http://schemas.microsoft.com/office/drawing/2014/main" id="{D05BE9E2-8E40-3A01-95F8-D291D2B0D258}"/>
              </a:ext>
            </a:extLst>
          </p:cNvPr>
          <p:cNvSpPr/>
          <p:nvPr/>
        </p:nvSpPr>
        <p:spPr>
          <a:xfrm rot="10800000">
            <a:off x="5619972" y="3082114"/>
            <a:ext cx="793896" cy="397826"/>
          </a:xfrm>
          <a:prstGeom prst="leftArrow">
            <a:avLst/>
          </a:prstGeom>
          <a:solidFill>
            <a:srgbClr val="7030A0"/>
          </a:solidFill>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0" name="polyCrystal_304steel_scenario1_video">
            <a:hlinkClick r:id="" action="ppaction://media"/>
            <a:extLst>
              <a:ext uri="{FF2B5EF4-FFF2-40B4-BE49-F238E27FC236}">
                <a16:creationId xmlns:a16="http://schemas.microsoft.com/office/drawing/2014/main" id="{B7D21EBF-4EC4-5BF1-9427-4587D4123DC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480718" y="1156648"/>
            <a:ext cx="5490624" cy="4117969"/>
          </a:xfrm>
          <a:prstGeom prst="rect">
            <a:avLst/>
          </a:prstGeom>
        </p:spPr>
      </p:pic>
      <p:grpSp>
        <p:nvGrpSpPr>
          <p:cNvPr id="11" name="组合 5">
            <a:extLst>
              <a:ext uri="{FF2B5EF4-FFF2-40B4-BE49-F238E27FC236}">
                <a16:creationId xmlns:a16="http://schemas.microsoft.com/office/drawing/2014/main" id="{55986E73-603E-F635-804A-11CE70D37E73}"/>
              </a:ext>
            </a:extLst>
          </p:cNvPr>
          <p:cNvGrpSpPr/>
          <p:nvPr/>
        </p:nvGrpSpPr>
        <p:grpSpPr>
          <a:xfrm>
            <a:off x="0" y="143897"/>
            <a:ext cx="328891" cy="466672"/>
            <a:chOff x="199304" y="53446"/>
            <a:chExt cx="328891" cy="466672"/>
          </a:xfrm>
        </p:grpSpPr>
        <p:sp>
          <p:nvSpPr>
            <p:cNvPr id="13" name="Freeform 5">
              <a:extLst>
                <a:ext uri="{FF2B5EF4-FFF2-40B4-BE49-F238E27FC236}">
                  <a16:creationId xmlns:a16="http://schemas.microsoft.com/office/drawing/2014/main" id="{14B7330A-B69D-7E13-6826-C4B13731A9DE}"/>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5" name="Freeform 6">
              <a:extLst>
                <a:ext uri="{FF2B5EF4-FFF2-40B4-BE49-F238E27FC236}">
                  <a16:creationId xmlns:a16="http://schemas.microsoft.com/office/drawing/2014/main" id="{96CA0EDA-6E87-F49B-E4A7-C771F8248EB6}"/>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6" name="Freeform 7">
              <a:extLst>
                <a:ext uri="{FF2B5EF4-FFF2-40B4-BE49-F238E27FC236}">
                  <a16:creationId xmlns:a16="http://schemas.microsoft.com/office/drawing/2014/main" id="{951F8A21-7B94-9226-E4BA-3B8F9E3AEC41}"/>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7" name="矩形 3">
            <a:extLst>
              <a:ext uri="{FF2B5EF4-FFF2-40B4-BE49-F238E27FC236}">
                <a16:creationId xmlns:a16="http://schemas.microsoft.com/office/drawing/2014/main" id="{D7E5DD34-9291-4472-B571-44BE49B1AD29}"/>
              </a:ext>
            </a:extLst>
          </p:cNvPr>
          <p:cNvSpPr>
            <a:spLocks noChangeArrowheads="1"/>
          </p:cNvSpPr>
          <p:nvPr/>
        </p:nvSpPr>
        <p:spPr bwMode="auto">
          <a:xfrm>
            <a:off x="391160" y="54538"/>
            <a:ext cx="11140440" cy="55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50000"/>
              </a:lnSpc>
              <a:spcBef>
                <a:spcPts val="20"/>
              </a:spcBef>
              <a:buNone/>
            </a:pP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Property</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-targeted process</a:t>
            </a:r>
            <a:r>
              <a:rPr lang="zh-CN" altLang="en-US" sz="24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rPr>
              <a:t>design</a:t>
            </a:r>
            <a:r>
              <a:rPr lang="en-US" altLang="zh-CN" sz="24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p>
        </p:txBody>
      </p:sp>
    </p:spTree>
    <p:extLst>
      <p:ext uri="{BB962C8B-B14F-4D97-AF65-F5344CB8AC3E}">
        <p14:creationId xmlns:p14="http://schemas.microsoft.com/office/powerpoint/2010/main" val="245752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02CF6-264E-8F81-0165-C575BC6A65AB}"/>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54AA32A6-2EBB-6CF9-EB09-4F48B5D9E00F}"/>
              </a:ext>
            </a:extLst>
          </p:cNvPr>
          <p:cNvSpPr>
            <a:spLocks noGrp="1"/>
          </p:cNvSpPr>
          <p:nvPr>
            <p:ph type="body" sz="quarter" idx="10"/>
          </p:nvPr>
        </p:nvSpPr>
        <p:spPr/>
        <p:txBody>
          <a:bodyPr/>
          <a:lstStyle/>
          <a:p>
            <a:endParaRPr lang="en-US"/>
          </a:p>
        </p:txBody>
      </p:sp>
      <p:grpSp>
        <p:nvGrpSpPr>
          <p:cNvPr id="10" name="组合 30">
            <a:extLst>
              <a:ext uri="{FF2B5EF4-FFF2-40B4-BE49-F238E27FC236}">
                <a16:creationId xmlns:a16="http://schemas.microsoft.com/office/drawing/2014/main" id="{1ED06763-D317-DD64-F4F1-5617EB51F9C6}"/>
              </a:ext>
            </a:extLst>
          </p:cNvPr>
          <p:cNvGrpSpPr/>
          <p:nvPr/>
        </p:nvGrpSpPr>
        <p:grpSpPr>
          <a:xfrm>
            <a:off x="83415" y="252070"/>
            <a:ext cx="328891" cy="466672"/>
            <a:chOff x="199304" y="53446"/>
            <a:chExt cx="328891" cy="466672"/>
          </a:xfrm>
        </p:grpSpPr>
        <p:sp>
          <p:nvSpPr>
            <p:cNvPr id="11" name="Freeform 5">
              <a:extLst>
                <a:ext uri="{FF2B5EF4-FFF2-40B4-BE49-F238E27FC236}">
                  <a16:creationId xmlns:a16="http://schemas.microsoft.com/office/drawing/2014/main" id="{E2640BCB-968D-FAB8-AFF8-1BF36D73F09B}"/>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7" name="Freeform 6">
              <a:extLst>
                <a:ext uri="{FF2B5EF4-FFF2-40B4-BE49-F238E27FC236}">
                  <a16:creationId xmlns:a16="http://schemas.microsoft.com/office/drawing/2014/main" id="{AAE7D22B-B280-D9F6-FE37-ED4F02E6C59B}"/>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8" name="Freeform 7">
              <a:extLst>
                <a:ext uri="{FF2B5EF4-FFF2-40B4-BE49-F238E27FC236}">
                  <a16:creationId xmlns:a16="http://schemas.microsoft.com/office/drawing/2014/main" id="{EAAA4811-0BA2-2734-DB2B-9980C70315B0}"/>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9" name="矩形 3">
            <a:extLst>
              <a:ext uri="{FF2B5EF4-FFF2-40B4-BE49-F238E27FC236}">
                <a16:creationId xmlns:a16="http://schemas.microsoft.com/office/drawing/2014/main" id="{C623F48E-D2E7-6BDB-C969-15297BBF9545}"/>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spcAft>
                <a:spcPts val="0"/>
              </a:spcAft>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Outline</a:t>
            </a:r>
          </a:p>
        </p:txBody>
      </p:sp>
      <p:grpSp>
        <p:nvGrpSpPr>
          <p:cNvPr id="20" name="Group 19">
            <a:extLst>
              <a:ext uri="{FF2B5EF4-FFF2-40B4-BE49-F238E27FC236}">
                <a16:creationId xmlns:a16="http://schemas.microsoft.com/office/drawing/2014/main" id="{2C8438E4-99BF-F71B-7F02-50AA99914F29}"/>
              </a:ext>
            </a:extLst>
          </p:cNvPr>
          <p:cNvGrpSpPr>
            <a:grpSpLocks noChangeAspect="1"/>
          </p:cNvGrpSpPr>
          <p:nvPr/>
        </p:nvGrpSpPr>
        <p:grpSpPr>
          <a:xfrm>
            <a:off x="6074971" y="112432"/>
            <a:ext cx="5758600" cy="5758600"/>
            <a:chOff x="2908716" y="325052"/>
            <a:chExt cx="6434338" cy="6434338"/>
          </a:xfrm>
        </p:grpSpPr>
        <p:grpSp>
          <p:nvGrpSpPr>
            <p:cNvPr id="21" name="Group 20">
              <a:extLst>
                <a:ext uri="{FF2B5EF4-FFF2-40B4-BE49-F238E27FC236}">
                  <a16:creationId xmlns:a16="http://schemas.microsoft.com/office/drawing/2014/main" id="{6CA6716B-6D15-7521-0D45-BC6FF5B78A66}"/>
                </a:ext>
              </a:extLst>
            </p:cNvPr>
            <p:cNvGrpSpPr>
              <a:grpSpLocks noChangeAspect="1"/>
            </p:cNvGrpSpPr>
            <p:nvPr/>
          </p:nvGrpSpPr>
          <p:grpSpPr>
            <a:xfrm>
              <a:off x="3480417" y="3646474"/>
              <a:ext cx="2018123" cy="2030047"/>
              <a:chOff x="7988887" y="2811295"/>
              <a:chExt cx="2018123" cy="2030047"/>
            </a:xfrm>
          </p:grpSpPr>
          <p:sp>
            <p:nvSpPr>
              <p:cNvPr id="3085" name="Donut 3084">
                <a:extLst>
                  <a:ext uri="{FF2B5EF4-FFF2-40B4-BE49-F238E27FC236}">
                    <a16:creationId xmlns:a16="http://schemas.microsoft.com/office/drawing/2014/main" id="{2716BB6B-DD18-57DF-3EFF-65C885234BC1}"/>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86" name="Trapezoid 3085">
                <a:extLst>
                  <a:ext uri="{FF2B5EF4-FFF2-40B4-BE49-F238E27FC236}">
                    <a16:creationId xmlns:a16="http://schemas.microsoft.com/office/drawing/2014/main" id="{EDD31EEF-545B-889A-E6E4-188012C6146D}"/>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Trapezoid 3086">
                <a:extLst>
                  <a:ext uri="{FF2B5EF4-FFF2-40B4-BE49-F238E27FC236}">
                    <a16:creationId xmlns:a16="http://schemas.microsoft.com/office/drawing/2014/main" id="{46A4A085-DC9F-FF65-3E73-86A762045BC6}"/>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Trapezoid 3087">
                <a:extLst>
                  <a:ext uri="{FF2B5EF4-FFF2-40B4-BE49-F238E27FC236}">
                    <a16:creationId xmlns:a16="http://schemas.microsoft.com/office/drawing/2014/main" id="{42BC915E-E6E4-2254-DC04-0CA20C9B1236}"/>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Trapezoid 3088">
                <a:extLst>
                  <a:ext uri="{FF2B5EF4-FFF2-40B4-BE49-F238E27FC236}">
                    <a16:creationId xmlns:a16="http://schemas.microsoft.com/office/drawing/2014/main" id="{8183C65E-4630-FBE9-A3E9-0EE3B41C94F2}"/>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Trapezoid 3089">
                <a:extLst>
                  <a:ext uri="{FF2B5EF4-FFF2-40B4-BE49-F238E27FC236}">
                    <a16:creationId xmlns:a16="http://schemas.microsoft.com/office/drawing/2014/main" id="{0133AEDD-5AFC-E718-CA1F-BAB8C766F242}"/>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Trapezoid 3090">
                <a:extLst>
                  <a:ext uri="{FF2B5EF4-FFF2-40B4-BE49-F238E27FC236}">
                    <a16:creationId xmlns:a16="http://schemas.microsoft.com/office/drawing/2014/main" id="{58C68939-B0A2-8430-211E-14E4445E0B4B}"/>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Trapezoid 3091">
                <a:extLst>
                  <a:ext uri="{FF2B5EF4-FFF2-40B4-BE49-F238E27FC236}">
                    <a16:creationId xmlns:a16="http://schemas.microsoft.com/office/drawing/2014/main" id="{5D9D0D04-9AD6-3FF3-7CE7-558BB34A9DC7}"/>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Trapezoid 3092">
                <a:extLst>
                  <a:ext uri="{FF2B5EF4-FFF2-40B4-BE49-F238E27FC236}">
                    <a16:creationId xmlns:a16="http://schemas.microsoft.com/office/drawing/2014/main" id="{179B28E2-F6C1-68CB-2000-A4C9ABF693D1}"/>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Trapezoid 3093">
                <a:extLst>
                  <a:ext uri="{FF2B5EF4-FFF2-40B4-BE49-F238E27FC236}">
                    <a16:creationId xmlns:a16="http://schemas.microsoft.com/office/drawing/2014/main" id="{77CFF5CE-B9D0-B00A-2462-F07876B755C2}"/>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Trapezoid 3094">
                <a:extLst>
                  <a:ext uri="{FF2B5EF4-FFF2-40B4-BE49-F238E27FC236}">
                    <a16:creationId xmlns:a16="http://schemas.microsoft.com/office/drawing/2014/main" id="{649B1DA0-EC9E-0759-320F-3415AA6DDA81}"/>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6" name="Trapezoid 3095">
                <a:extLst>
                  <a:ext uri="{FF2B5EF4-FFF2-40B4-BE49-F238E27FC236}">
                    <a16:creationId xmlns:a16="http://schemas.microsoft.com/office/drawing/2014/main" id="{2682E5C2-A0E9-DCE2-FD9C-329C0B0A87EF}"/>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Trapezoid 3096">
                <a:extLst>
                  <a:ext uri="{FF2B5EF4-FFF2-40B4-BE49-F238E27FC236}">
                    <a16:creationId xmlns:a16="http://schemas.microsoft.com/office/drawing/2014/main" id="{AF654D2F-B5FE-786B-C799-F0F14B13FB49}"/>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EE932AC-86D0-E6B1-DDB5-232460385AD1}"/>
                </a:ext>
              </a:extLst>
            </p:cNvPr>
            <p:cNvGrpSpPr/>
            <p:nvPr/>
          </p:nvGrpSpPr>
          <p:grpSpPr>
            <a:xfrm>
              <a:off x="5085166" y="2495180"/>
              <a:ext cx="2018122" cy="2030047"/>
              <a:chOff x="5067236" y="2486215"/>
              <a:chExt cx="2018122" cy="2030047"/>
            </a:xfrm>
          </p:grpSpPr>
          <p:sp>
            <p:nvSpPr>
              <p:cNvPr id="62" name="Trapezoid 61">
                <a:extLst>
                  <a:ext uri="{FF2B5EF4-FFF2-40B4-BE49-F238E27FC236}">
                    <a16:creationId xmlns:a16="http://schemas.microsoft.com/office/drawing/2014/main" id="{9AB2B186-F26F-9B9E-E687-55689F533F62}"/>
                  </a:ext>
                </a:extLst>
              </p:cNvPr>
              <p:cNvSpPr/>
              <p:nvPr/>
            </p:nvSpPr>
            <p:spPr>
              <a:xfrm>
                <a:off x="5969320" y="2486215"/>
                <a:ext cx="253360" cy="275716"/>
              </a:xfrm>
              <a:prstGeom prst="trapezoid">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apezoid 62">
                <a:extLst>
                  <a:ext uri="{FF2B5EF4-FFF2-40B4-BE49-F238E27FC236}">
                    <a16:creationId xmlns:a16="http://schemas.microsoft.com/office/drawing/2014/main" id="{C4FC254C-EAD9-2C87-595F-22B7D06EACF6}"/>
                  </a:ext>
                </a:extLst>
              </p:cNvPr>
              <p:cNvSpPr/>
              <p:nvPr/>
            </p:nvSpPr>
            <p:spPr>
              <a:xfrm>
                <a:off x="5525035" y="2600174"/>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Trapezoid 3071">
                <a:extLst>
                  <a:ext uri="{FF2B5EF4-FFF2-40B4-BE49-F238E27FC236}">
                    <a16:creationId xmlns:a16="http://schemas.microsoft.com/office/drawing/2014/main" id="{FF54851B-237C-423A-470F-7C160CC71B3E}"/>
                  </a:ext>
                </a:extLst>
              </p:cNvPr>
              <p:cNvSpPr/>
              <p:nvPr/>
            </p:nvSpPr>
            <p:spPr>
              <a:xfrm>
                <a:off x="5067236" y="3312418"/>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Trapezoid 3072">
                <a:extLst>
                  <a:ext uri="{FF2B5EF4-FFF2-40B4-BE49-F238E27FC236}">
                    <a16:creationId xmlns:a16="http://schemas.microsoft.com/office/drawing/2014/main" id="{37958D1C-B2E1-4597-D9D4-590DBA20588B}"/>
                  </a:ext>
                </a:extLst>
              </p:cNvPr>
              <p:cNvSpPr/>
              <p:nvPr/>
            </p:nvSpPr>
            <p:spPr>
              <a:xfrm>
                <a:off x="5203043" y="2875890"/>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Trapezoid 3074">
                <a:extLst>
                  <a:ext uri="{FF2B5EF4-FFF2-40B4-BE49-F238E27FC236}">
                    <a16:creationId xmlns:a16="http://schemas.microsoft.com/office/drawing/2014/main" id="{F38E99CF-1530-4FE9-FA07-AC8E495AA832}"/>
                  </a:ext>
                </a:extLst>
              </p:cNvPr>
              <p:cNvSpPr/>
              <p:nvPr/>
            </p:nvSpPr>
            <p:spPr>
              <a:xfrm>
                <a:off x="5171795" y="3757470"/>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rapezoid 3075">
                <a:extLst>
                  <a:ext uri="{FF2B5EF4-FFF2-40B4-BE49-F238E27FC236}">
                    <a16:creationId xmlns:a16="http://schemas.microsoft.com/office/drawing/2014/main" id="{A387AF1A-076F-4B16-D114-55E35556FD93}"/>
                  </a:ext>
                </a:extLst>
              </p:cNvPr>
              <p:cNvSpPr/>
              <p:nvPr/>
            </p:nvSpPr>
            <p:spPr>
              <a:xfrm>
                <a:off x="5948408" y="4240546"/>
                <a:ext cx="253360" cy="275716"/>
              </a:xfrm>
              <a:prstGeom prst="trapezoid">
                <a:avLst/>
              </a:prstGeom>
              <a:solidFill>
                <a:srgbClr val="FF0000">
                  <a:alpha val="29804"/>
                </a:srgb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Trapezoid 3076">
                <a:extLst>
                  <a:ext uri="{FF2B5EF4-FFF2-40B4-BE49-F238E27FC236}">
                    <a16:creationId xmlns:a16="http://schemas.microsoft.com/office/drawing/2014/main" id="{A0362871-EB99-A638-E880-8E268B6C54DE}"/>
                  </a:ext>
                </a:extLst>
              </p:cNvPr>
              <p:cNvSpPr/>
              <p:nvPr/>
            </p:nvSpPr>
            <p:spPr>
              <a:xfrm>
                <a:off x="5492177" y="4102688"/>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rapezoid 3077">
                <a:extLst>
                  <a:ext uri="{FF2B5EF4-FFF2-40B4-BE49-F238E27FC236}">
                    <a16:creationId xmlns:a16="http://schemas.microsoft.com/office/drawing/2014/main" id="{2F573B71-1428-30B2-5799-85A141FD6D22}"/>
                  </a:ext>
                </a:extLst>
              </p:cNvPr>
              <p:cNvSpPr/>
              <p:nvPr/>
            </p:nvSpPr>
            <p:spPr>
              <a:xfrm flipV="1">
                <a:off x="6417667" y="4126115"/>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Trapezoid 3078">
                <a:extLst>
                  <a:ext uri="{FF2B5EF4-FFF2-40B4-BE49-F238E27FC236}">
                    <a16:creationId xmlns:a16="http://schemas.microsoft.com/office/drawing/2014/main" id="{6D631FD6-B1B8-D37D-E43D-C7D87B4B98D9}"/>
                  </a:ext>
                </a:extLst>
              </p:cNvPr>
              <p:cNvSpPr/>
              <p:nvPr/>
            </p:nvSpPr>
            <p:spPr>
              <a:xfrm flipV="1">
                <a:off x="6831998" y="3363381"/>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Trapezoid 3079">
                <a:extLst>
                  <a:ext uri="{FF2B5EF4-FFF2-40B4-BE49-F238E27FC236}">
                    <a16:creationId xmlns:a16="http://schemas.microsoft.com/office/drawing/2014/main" id="{B20C6180-F381-0164-BC77-E0447DF9640A}"/>
                  </a:ext>
                </a:extLst>
              </p:cNvPr>
              <p:cNvSpPr/>
              <p:nvPr/>
            </p:nvSpPr>
            <p:spPr>
              <a:xfrm flipV="1">
                <a:off x="6745930" y="3797728"/>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Trapezoid 3080">
                <a:extLst>
                  <a:ext uri="{FF2B5EF4-FFF2-40B4-BE49-F238E27FC236}">
                    <a16:creationId xmlns:a16="http://schemas.microsoft.com/office/drawing/2014/main" id="{E7867F1B-D426-5659-6C3A-1882499E364D}"/>
                  </a:ext>
                </a:extLst>
              </p:cNvPr>
              <p:cNvSpPr/>
              <p:nvPr/>
            </p:nvSpPr>
            <p:spPr>
              <a:xfrm flipV="1">
                <a:off x="6725625" y="2929033"/>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Trapezoid 3081">
                <a:extLst>
                  <a:ext uri="{FF2B5EF4-FFF2-40B4-BE49-F238E27FC236}">
                    <a16:creationId xmlns:a16="http://schemas.microsoft.com/office/drawing/2014/main" id="{4B0BAE81-9D41-6FD7-C1A9-59628DF453D5}"/>
                  </a:ext>
                </a:extLst>
              </p:cNvPr>
              <p:cNvSpPr/>
              <p:nvPr/>
            </p:nvSpPr>
            <p:spPr>
              <a:xfrm flipV="1">
                <a:off x="6404641" y="2600646"/>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Donut 3082">
                <a:extLst>
                  <a:ext uri="{FF2B5EF4-FFF2-40B4-BE49-F238E27FC236}">
                    <a16:creationId xmlns:a16="http://schemas.microsoft.com/office/drawing/2014/main" id="{77137134-1479-77BA-6D70-14B8901B5249}"/>
                  </a:ext>
                </a:extLst>
              </p:cNvPr>
              <p:cNvSpPr/>
              <p:nvPr/>
            </p:nvSpPr>
            <p:spPr>
              <a:xfrm>
                <a:off x="5300289" y="2715078"/>
                <a:ext cx="1572322" cy="1572322"/>
              </a:xfrm>
              <a:prstGeom prst="donut">
                <a:avLst>
                  <a:gd name="adj" fmla="val 6973"/>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84" name="TextBox 3083">
                <a:extLst>
                  <a:ext uri="{FF2B5EF4-FFF2-40B4-BE49-F238E27FC236}">
                    <a16:creationId xmlns:a16="http://schemas.microsoft.com/office/drawing/2014/main" id="{051021FC-FB9C-2EC5-7C33-CFDF699CC4A6}"/>
                  </a:ext>
                </a:extLst>
              </p:cNvPr>
              <p:cNvSpPr txBox="1"/>
              <p:nvPr/>
            </p:nvSpPr>
            <p:spPr>
              <a:xfrm>
                <a:off x="5688260" y="3487270"/>
                <a:ext cx="184731" cy="369332"/>
              </a:xfrm>
              <a:prstGeom prst="rect">
                <a:avLst/>
              </a:prstGeom>
              <a:noFill/>
            </p:spPr>
            <p:txBody>
              <a:bodyPr wrap="none" rtlCol="0">
                <a:spAutoFit/>
              </a:bodyPr>
              <a:lstStyle/>
              <a:p>
                <a:endParaRPr lang="en-US" dirty="0"/>
              </a:p>
            </p:txBody>
          </p:sp>
        </p:grpSp>
        <p:grpSp>
          <p:nvGrpSpPr>
            <p:cNvPr id="23" name="Group 22">
              <a:extLst>
                <a:ext uri="{FF2B5EF4-FFF2-40B4-BE49-F238E27FC236}">
                  <a16:creationId xmlns:a16="http://schemas.microsoft.com/office/drawing/2014/main" id="{A88DF966-11A3-67D6-FEF6-485972371C9C}"/>
                </a:ext>
              </a:extLst>
            </p:cNvPr>
            <p:cNvGrpSpPr>
              <a:grpSpLocks noChangeAspect="1"/>
            </p:cNvGrpSpPr>
            <p:nvPr/>
          </p:nvGrpSpPr>
          <p:grpSpPr>
            <a:xfrm>
              <a:off x="6667232" y="3750222"/>
              <a:ext cx="2018123" cy="2030047"/>
              <a:chOff x="7988887" y="2811295"/>
              <a:chExt cx="2018123" cy="2030047"/>
            </a:xfrm>
          </p:grpSpPr>
          <p:sp>
            <p:nvSpPr>
              <p:cNvPr id="39" name="Trapezoid 38">
                <a:extLst>
                  <a:ext uri="{FF2B5EF4-FFF2-40B4-BE49-F238E27FC236}">
                    <a16:creationId xmlns:a16="http://schemas.microsoft.com/office/drawing/2014/main" id="{205530DB-27FD-1825-B5A3-2C9E7FDCB017}"/>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apezoid 39">
                <a:extLst>
                  <a:ext uri="{FF2B5EF4-FFF2-40B4-BE49-F238E27FC236}">
                    <a16:creationId xmlns:a16="http://schemas.microsoft.com/office/drawing/2014/main" id="{FF1D2673-0BDE-7FDD-2DB5-7F2D936D3A67}"/>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apezoid 41">
                <a:extLst>
                  <a:ext uri="{FF2B5EF4-FFF2-40B4-BE49-F238E27FC236}">
                    <a16:creationId xmlns:a16="http://schemas.microsoft.com/office/drawing/2014/main" id="{17579FE9-C984-C9B3-2043-CAF8FEF8C05A}"/>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FD40521D-6E6F-375C-EAE8-915DD98F4F90}"/>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4093CC93-2000-2E9D-F2FA-2127FA9A5D4D}"/>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D51F1219-2826-7B09-FBDE-9DE5FE7DB7B7}"/>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a:extLst>
                  <a:ext uri="{FF2B5EF4-FFF2-40B4-BE49-F238E27FC236}">
                    <a16:creationId xmlns:a16="http://schemas.microsoft.com/office/drawing/2014/main" id="{92937809-6DB8-BF98-A977-48150040FF7C}"/>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a:extLst>
                  <a:ext uri="{FF2B5EF4-FFF2-40B4-BE49-F238E27FC236}">
                    <a16:creationId xmlns:a16="http://schemas.microsoft.com/office/drawing/2014/main" id="{4D1C26E3-05C3-1D99-4374-5E4B6C038216}"/>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a:extLst>
                  <a:ext uri="{FF2B5EF4-FFF2-40B4-BE49-F238E27FC236}">
                    <a16:creationId xmlns:a16="http://schemas.microsoft.com/office/drawing/2014/main" id="{25A22CC6-D3C4-A3A3-8858-E9A85201A8BA}"/>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apezoid 57">
                <a:extLst>
                  <a:ext uri="{FF2B5EF4-FFF2-40B4-BE49-F238E27FC236}">
                    <a16:creationId xmlns:a16="http://schemas.microsoft.com/office/drawing/2014/main" id="{B463E268-32C3-D2B2-DF2E-8996DBCF84CF}"/>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apezoid 58">
                <a:extLst>
                  <a:ext uri="{FF2B5EF4-FFF2-40B4-BE49-F238E27FC236}">
                    <a16:creationId xmlns:a16="http://schemas.microsoft.com/office/drawing/2014/main" id="{78EE9DB2-C35C-AB38-D67C-16767DC90BC8}"/>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apezoid 59">
                <a:extLst>
                  <a:ext uri="{FF2B5EF4-FFF2-40B4-BE49-F238E27FC236}">
                    <a16:creationId xmlns:a16="http://schemas.microsoft.com/office/drawing/2014/main" id="{B0F17AF9-4D01-5547-3D46-AACED32D08BE}"/>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onut 60">
                <a:extLst>
                  <a:ext uri="{FF2B5EF4-FFF2-40B4-BE49-F238E27FC236}">
                    <a16:creationId xmlns:a16="http://schemas.microsoft.com/office/drawing/2014/main" id="{B977D0B4-A701-FD51-5704-AA824045E521}"/>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4" name="Donut 23">
              <a:extLst>
                <a:ext uri="{FF2B5EF4-FFF2-40B4-BE49-F238E27FC236}">
                  <a16:creationId xmlns:a16="http://schemas.microsoft.com/office/drawing/2014/main" id="{A87BFDDB-635F-1165-DE1F-8CF3E93FB6B2}"/>
                </a:ext>
              </a:extLst>
            </p:cNvPr>
            <p:cNvSpPr>
              <a:spLocks noChangeAspect="1"/>
            </p:cNvSpPr>
            <p:nvPr/>
          </p:nvSpPr>
          <p:spPr>
            <a:xfrm>
              <a:off x="2908716" y="325052"/>
              <a:ext cx="6434338" cy="6434338"/>
            </a:xfrm>
            <a:prstGeom prst="donut">
              <a:avLst>
                <a:gd name="adj" fmla="val 15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a:extLst>
                <a:ext uri="{FF2B5EF4-FFF2-40B4-BE49-F238E27FC236}">
                  <a16:creationId xmlns:a16="http://schemas.microsoft.com/office/drawing/2014/main" id="{9085DF6D-C242-4328-B6E2-F1BB3EF0385D}"/>
                </a:ext>
              </a:extLst>
            </p:cNvPr>
            <p:cNvGrpSpPr>
              <a:grpSpLocks noChangeAspect="1"/>
            </p:cNvGrpSpPr>
            <p:nvPr/>
          </p:nvGrpSpPr>
          <p:grpSpPr>
            <a:xfrm rot="20712073">
              <a:off x="5128779" y="502145"/>
              <a:ext cx="2018123" cy="2030047"/>
              <a:chOff x="7988887" y="2811295"/>
              <a:chExt cx="2018123" cy="2030047"/>
            </a:xfrm>
          </p:grpSpPr>
          <p:sp>
            <p:nvSpPr>
              <p:cNvPr id="26" name="Trapezoid 25">
                <a:extLst>
                  <a:ext uri="{FF2B5EF4-FFF2-40B4-BE49-F238E27FC236}">
                    <a16:creationId xmlns:a16="http://schemas.microsoft.com/office/drawing/2014/main" id="{7C1256C5-71DC-8E99-6032-E84CAE62CCD2}"/>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apezoid 26">
                <a:extLst>
                  <a:ext uri="{FF2B5EF4-FFF2-40B4-BE49-F238E27FC236}">
                    <a16:creationId xmlns:a16="http://schemas.microsoft.com/office/drawing/2014/main" id="{15ED447D-B4A3-BD09-6CC6-55547C344EC9}"/>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97683130-B8F9-97DE-C467-87626EFA3BFB}"/>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2BBD9CA6-E93F-968C-406C-CD12EB2AF7D5}"/>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7CB3FA78-66A8-C286-467A-D6D5A5CA38AC}"/>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79A5EAA2-6306-A9D8-7E96-354CA5AF92F7}"/>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apezoid 31">
                <a:extLst>
                  <a:ext uri="{FF2B5EF4-FFF2-40B4-BE49-F238E27FC236}">
                    <a16:creationId xmlns:a16="http://schemas.microsoft.com/office/drawing/2014/main" id="{30381756-5C0E-7C14-A814-DD117BC12E59}"/>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CEFA42A5-7BAB-9AFE-C00C-3BBA85719C91}"/>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apezoid 33">
                <a:extLst>
                  <a:ext uri="{FF2B5EF4-FFF2-40B4-BE49-F238E27FC236}">
                    <a16:creationId xmlns:a16="http://schemas.microsoft.com/office/drawing/2014/main" id="{7D07AD1C-EFDE-053D-EB13-5ADE454DEB80}"/>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a16="http://schemas.microsoft.com/office/drawing/2014/main" id="{5C017197-9035-90BF-4D16-316FE09E0B50}"/>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76EE019A-70BC-1ADA-210C-B9C30EAA47DC}"/>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apezoid 36">
                <a:extLst>
                  <a:ext uri="{FF2B5EF4-FFF2-40B4-BE49-F238E27FC236}">
                    <a16:creationId xmlns:a16="http://schemas.microsoft.com/office/drawing/2014/main" id="{CD8A4B32-9AD6-B0F0-53FB-0FDCCC6C5FB0}"/>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nut 37">
                <a:extLst>
                  <a:ext uri="{FF2B5EF4-FFF2-40B4-BE49-F238E27FC236}">
                    <a16:creationId xmlns:a16="http://schemas.microsoft.com/office/drawing/2014/main" id="{B72A94C3-F746-183D-DC30-FA7683442BEA}"/>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3098" name="TextBox 3097">
            <a:extLst>
              <a:ext uri="{FF2B5EF4-FFF2-40B4-BE49-F238E27FC236}">
                <a16:creationId xmlns:a16="http://schemas.microsoft.com/office/drawing/2014/main" id="{89A189FF-4ACA-6B9A-F7DF-0A709B07D7CB}"/>
              </a:ext>
            </a:extLst>
          </p:cNvPr>
          <p:cNvSpPr txBox="1"/>
          <p:nvPr/>
        </p:nvSpPr>
        <p:spPr>
          <a:xfrm>
            <a:off x="8158177" y="2742737"/>
            <a:ext cx="1570789" cy="553998"/>
          </a:xfrm>
          <a:prstGeom prst="rect">
            <a:avLst/>
          </a:prstGeom>
          <a:noFill/>
        </p:spPr>
        <p:txBody>
          <a:bodyPr wrap="square">
            <a:spAutoFit/>
          </a:bodyPr>
          <a:lstStyle/>
          <a:p>
            <a:pPr algn="ctr"/>
            <a:r>
              <a:rPr lang="en-US" altLang="zh-CN" sz="1500" b="1" dirty="0">
                <a:latin typeface="Helvetica" pitchFamily="2" charset="0"/>
              </a:rPr>
              <a:t>Differentiable</a:t>
            </a:r>
          </a:p>
          <a:p>
            <a:pPr algn="ctr"/>
            <a:r>
              <a:rPr lang="en-US" altLang="zh-CN" sz="1500" b="1" dirty="0">
                <a:latin typeface="Helvetica" pitchFamily="2" charset="0"/>
              </a:rPr>
              <a:t>Tool</a:t>
            </a:r>
            <a:endParaRPr lang="en-US" sz="1500" b="1" dirty="0">
              <a:latin typeface="Helvetica" pitchFamily="2" charset="0"/>
            </a:endParaRPr>
          </a:p>
        </p:txBody>
      </p:sp>
      <p:sp>
        <p:nvSpPr>
          <p:cNvPr id="3101" name="TextBox 3100">
            <a:extLst>
              <a:ext uri="{FF2B5EF4-FFF2-40B4-BE49-F238E27FC236}">
                <a16:creationId xmlns:a16="http://schemas.microsoft.com/office/drawing/2014/main" id="{A9FFE950-D4A8-87DC-A068-C1194E5E0C44}"/>
              </a:ext>
            </a:extLst>
          </p:cNvPr>
          <p:cNvSpPr txBox="1"/>
          <p:nvPr/>
        </p:nvSpPr>
        <p:spPr>
          <a:xfrm>
            <a:off x="9537421" y="3761005"/>
            <a:ext cx="1644136" cy="646331"/>
          </a:xfrm>
          <a:prstGeom prst="rect">
            <a:avLst/>
          </a:prstGeom>
          <a:noFill/>
        </p:spPr>
        <p:txBody>
          <a:bodyPr wrap="square">
            <a:spAutoFit/>
          </a:bodyPr>
          <a:lstStyle/>
          <a:p>
            <a:pPr algn="ctr"/>
            <a:r>
              <a:rPr lang="en-US" altLang="zh-CN" dirty="0">
                <a:latin typeface="Helvetica" pitchFamily="2" charset="0"/>
              </a:rPr>
              <a:t>Process </a:t>
            </a:r>
          </a:p>
          <a:p>
            <a:pPr algn="ctr"/>
            <a:r>
              <a:rPr lang="en-US" dirty="0">
                <a:latin typeface="Helvetica" pitchFamily="2" charset="0"/>
              </a:rPr>
              <a:t>Design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56AA31-EA08-176E-7229-F17BFB5E8F75}"/>
                  </a:ext>
                </a:extLst>
              </p:cNvPr>
              <p:cNvSpPr txBox="1"/>
              <p:nvPr/>
            </p:nvSpPr>
            <p:spPr>
              <a:xfrm>
                <a:off x="67390" y="904474"/>
                <a:ext cx="6125808" cy="4651786"/>
              </a:xfrm>
              <a:prstGeom prst="rect">
                <a:avLst/>
              </a:prstGeom>
              <a:noFill/>
            </p:spPr>
            <p:txBody>
              <a:bodyPr wrap="square">
                <a:spAutoFit/>
              </a:bodyPr>
              <a:lstStyle/>
              <a:p>
                <a:pPr marL="342900" marR="0" lvl="0" indent="-342900" algn="just">
                  <a:lnSpc>
                    <a:spcPct val="110000"/>
                  </a:lnSpc>
                  <a:spcBef>
                    <a:spcPts val="0"/>
                  </a:spcBef>
                  <a:spcAft>
                    <a:spcPts val="0"/>
                  </a:spcAft>
                  <a:buFont typeface="Wingdings" pitchFamily="2" charset="2"/>
                  <a:buChar char="§"/>
                </a:pPr>
                <a:r>
                  <a:rPr lang="en-US" altLang="zh-CN" b="1" dirty="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Background</a:t>
                </a:r>
                <a:endParaRPr lang="en-US" b="1" dirty="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lgn="just">
                  <a:lnSpc>
                    <a:spcPct val="110000"/>
                  </a:lnSpc>
                  <a:buFont typeface="Courier New" panose="02070309020205020404" pitchFamily="49" charset="0"/>
                  <a:buChar char="o"/>
                </a:pPr>
                <a:r>
                  <a:rPr lang="en-US" dirty="0">
                    <a:effectLst/>
                    <a:latin typeface="Times New Roman" panose="02020603050405020304" pitchFamily="18" charset="0"/>
                    <a:ea typeface="DengXian" panose="02010600030101010101" pitchFamily="2" charset="-122"/>
                    <a:cs typeface="Times New Roman" panose="02020603050405020304" pitchFamily="18" charset="0"/>
                  </a:rPr>
                  <a:t>Introduction of crystal plasticity</a:t>
                </a:r>
                <a:r>
                  <a:rPr lang="zh-CN" altLang="en-US"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DengXian" panose="02010600030101010101" pitchFamily="2" charset="-122"/>
                    <a:cs typeface="Times New Roman" panose="02020603050405020304" pitchFamily="18" charset="0"/>
                  </a:rPr>
                  <a:t>(CP)</a:t>
                </a:r>
                <a:endParaRPr lang="en-US" dirty="0">
                  <a:effectLst/>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lgn="just">
                  <a:lnSpc>
                    <a:spcPct val="110000"/>
                  </a:lnSpc>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Development of JAX-CPFEM</a:t>
                </a:r>
              </a:p>
              <a:p>
                <a:pPr lvl="1" algn="just">
                  <a:lnSpc>
                    <a:spcPct val="110000"/>
                  </a:lnSpc>
                </a:pPr>
                <a:endParaRPr lang="en-US"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nSpc>
                    <a:spcPct val="110000"/>
                  </a:lnSpc>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Easy-to-use</a:t>
                </a:r>
                <a:r>
                  <a:rPr lang="zh-CN" altLang="en-US" dirty="0">
                    <a:solidFill>
                      <a:srgbClr val="4E2A85"/>
                    </a:solidFill>
                    <a:latin typeface="Times New Roman" panose="02020603050405020304" pitchFamily="18" charset="0"/>
                    <a:cs typeface="Times New Roman" panose="02020603050405020304" pitchFamily="18" charset="0"/>
                  </a:rPr>
                  <a:t> </a:t>
                </a:r>
                <a:r>
                  <a:rPr lang="en-US" altLang="zh-CN" dirty="0">
                    <a:solidFill>
                      <a:srgbClr val="4E2A85"/>
                    </a:solidFill>
                    <a:latin typeface="Times New Roman" panose="02020603050405020304" pitchFamily="18" charset="0"/>
                    <a:cs typeface="Times New Roman" panose="02020603050405020304" pitchFamily="18" charset="0"/>
                  </a:rPr>
                  <a:t>Tool</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alibration of </a:t>
                </a:r>
                <a:r>
                  <a:rPr lang="en-US" altLang="zh-CN" dirty="0">
                    <a:latin typeface="Times New Roman" panose="02020603050405020304" pitchFamily="18" charset="0"/>
                    <a:cs typeface="Times New Roman" panose="02020603050405020304" pitchFamily="18" charset="0"/>
                  </a:rPr>
                  <a:t>CPFEM</a:t>
                </a:r>
                <a:r>
                  <a:rPr 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material</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parameters</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Material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properties</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Mechanical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properties</a:t>
                </a:r>
              </a:p>
              <a:p>
                <a:pPr lvl="1" algn="just">
                  <a:lnSpc>
                    <a:spcPct val="110000"/>
                  </a:lnSpc>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lnSpc>
                    <a:spcPct val="114000"/>
                  </a:lnSpc>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Material</a:t>
                </a:r>
                <a:r>
                  <a:rPr lang="zh-CN" altLang="en-US" dirty="0">
                    <a:solidFill>
                      <a:srgbClr val="4E2A85"/>
                    </a:solidFill>
                    <a:latin typeface="Times New Roman" panose="02020603050405020304" pitchFamily="18" charset="0"/>
                    <a:cs typeface="Times New Roman" panose="02020603050405020304" pitchFamily="18" charset="0"/>
                  </a:rPr>
                  <a:t> </a:t>
                </a:r>
                <a:r>
                  <a:rPr lang="en-US" altLang="zh-CN" dirty="0">
                    <a:solidFill>
                      <a:srgbClr val="4E2A85"/>
                    </a:solidFill>
                    <a:latin typeface="Times New Roman" panose="02020603050405020304" pitchFamily="18" charset="0"/>
                    <a:cs typeface="Times New Roman" panose="02020603050405020304" pitchFamily="18" charset="0"/>
                  </a:rPr>
                  <a:t>design </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Property-targeted design</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High-dimensional and gradient-based optimization</a:t>
                </a:r>
                <a:r>
                  <a:rPr lang="en-US" dirty="0">
                    <a:latin typeface="Times New Roman" panose="02020603050405020304" pitchFamily="18" charset="0"/>
                    <a:cs typeface="Times New Roman" panose="02020603050405020304" pitchFamily="18" charset="0"/>
                  </a:rPr>
                  <a:t> </a:t>
                </a:r>
              </a:p>
              <a:p>
                <a:pPr lvl="1" algn="just">
                  <a:lnSpc>
                    <a:spcPct val="110000"/>
                  </a:lnSpc>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gn="just">
                  <a:lnSpc>
                    <a:spcPct val="110000"/>
                  </a:lnSpc>
                  <a:spcBef>
                    <a:spcPts val="0"/>
                  </a:spcBef>
                  <a:spcAft>
                    <a:spcPts val="0"/>
                  </a:spcAft>
                  <a:buFont typeface="Wingdings" pitchFamily="2" charset="2"/>
                  <a:buChar char="§"/>
                </a:pPr>
                <a:r>
                  <a:rPr lang="en-US" altLang="zh-CN" dirty="0">
                    <a:solidFill>
                      <a:srgbClr val="4E2A85"/>
                    </a:solidFill>
                    <a:latin typeface="Times New Roman" panose="02020603050405020304" pitchFamily="18" charset="0"/>
                    <a:cs typeface="Times New Roman" panose="02020603050405020304" pitchFamily="18" charset="0"/>
                  </a:rPr>
                  <a:t>Process</a:t>
                </a:r>
                <a:r>
                  <a:rPr lang="zh-CN" altLang="en-US" dirty="0">
                    <a:solidFill>
                      <a:srgbClr val="4E2A85"/>
                    </a:solidFill>
                    <a:latin typeface="Times New Roman" panose="02020603050405020304" pitchFamily="18" charset="0"/>
                    <a:cs typeface="Times New Roman" panose="02020603050405020304" pitchFamily="18" charset="0"/>
                  </a:rPr>
                  <a:t> </a:t>
                </a:r>
                <a:r>
                  <a:rPr lang="en-US" altLang="zh-CN" dirty="0">
                    <a:solidFill>
                      <a:srgbClr val="4E2A85"/>
                    </a:solidFill>
                    <a:latin typeface="Times New Roman" panose="02020603050405020304" pitchFamily="18" charset="0"/>
                    <a:cs typeface="Times New Roman" panose="02020603050405020304" pitchFamily="18" charset="0"/>
                  </a:rPr>
                  <a:t>design </a:t>
                </a:r>
              </a:p>
              <a:p>
                <a:pPr marL="742950" lvl="1" indent="-285750">
                  <a:lnSpc>
                    <a:spcPct val="110000"/>
                  </a:lnSpc>
                  <a:buFont typeface="Courier New" panose="02070309020205020404" pitchFamily="49" charset="0"/>
                  <a:buChar char="o"/>
                </a:pPr>
                <a:r>
                  <a:rPr lang="en-US" altLang="zh-CN" dirty="0">
                    <a:latin typeface="Times New Roman" panose="02020603050405020304" pitchFamily="18" charset="0"/>
                    <a:cs typeface="Times New Roman" panose="02020603050405020304" pitchFamily="18" charset="0"/>
                  </a:rPr>
                  <a:t>Property-targeted design</a:t>
                </a:r>
              </a:p>
              <a:p>
                <a:pPr marL="742950" lvl="1" indent="-285750">
                  <a:lnSpc>
                    <a:spcPct val="11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Multi-scale simulation: PF-CP</a:t>
                </a:r>
              </a:p>
            </p:txBody>
          </p:sp>
        </mc:Choice>
        <mc:Fallback xmlns="">
          <p:sp>
            <p:nvSpPr>
              <p:cNvPr id="3" name="TextBox 2">
                <a:extLst>
                  <a:ext uri="{FF2B5EF4-FFF2-40B4-BE49-F238E27FC236}">
                    <a16:creationId xmlns:a16="http://schemas.microsoft.com/office/drawing/2014/main" id="{B556AA31-EA08-176E-7229-F17BFB5E8F75}"/>
                  </a:ext>
                </a:extLst>
              </p:cNvPr>
              <p:cNvSpPr txBox="1">
                <a:spLocks noRot="1" noChangeAspect="1" noMove="1" noResize="1" noEditPoints="1" noAdjustHandles="1" noChangeArrowheads="1" noChangeShapeType="1" noTextEdit="1"/>
              </p:cNvSpPr>
              <p:nvPr/>
            </p:nvSpPr>
            <p:spPr>
              <a:xfrm>
                <a:off x="67390" y="904474"/>
                <a:ext cx="6125808" cy="4651786"/>
              </a:xfrm>
              <a:prstGeom prst="rect">
                <a:avLst/>
              </a:prstGeom>
              <a:blipFill>
                <a:blip r:embed="rId3"/>
                <a:stretch>
                  <a:fillRect l="-621" t="-272" b="-109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FDB2794-EC0F-ABC2-91BA-630CDE4983FE}"/>
              </a:ext>
            </a:extLst>
          </p:cNvPr>
          <p:cNvSpPr txBox="1"/>
          <p:nvPr/>
        </p:nvSpPr>
        <p:spPr>
          <a:xfrm>
            <a:off x="8160376" y="947187"/>
            <a:ext cx="1644136" cy="369332"/>
          </a:xfrm>
          <a:prstGeom prst="rect">
            <a:avLst/>
          </a:prstGeom>
          <a:noFill/>
        </p:spPr>
        <p:txBody>
          <a:bodyPr wrap="square">
            <a:spAutoFit/>
          </a:bodyPr>
          <a:lstStyle/>
          <a:p>
            <a:pPr algn="ctr"/>
            <a:r>
              <a:rPr lang="en-US" altLang="zh-CN" dirty="0">
                <a:latin typeface="Helvetica" pitchFamily="2" charset="0"/>
              </a:rPr>
              <a:t>Calibration</a:t>
            </a:r>
            <a:endParaRPr lang="en-US" dirty="0">
              <a:latin typeface="Helvetica" pitchFamily="2" charset="0"/>
            </a:endParaRPr>
          </a:p>
        </p:txBody>
      </p:sp>
      <p:sp>
        <p:nvSpPr>
          <p:cNvPr id="8" name="TextBox 7">
            <a:extLst>
              <a:ext uri="{FF2B5EF4-FFF2-40B4-BE49-F238E27FC236}">
                <a16:creationId xmlns:a16="http://schemas.microsoft.com/office/drawing/2014/main" id="{6F8CE506-9569-76F2-6A1B-CE3F62EA8C36}"/>
              </a:ext>
            </a:extLst>
          </p:cNvPr>
          <p:cNvSpPr txBox="1"/>
          <p:nvPr/>
        </p:nvSpPr>
        <p:spPr>
          <a:xfrm>
            <a:off x="6676484" y="3717846"/>
            <a:ext cx="1644136" cy="646331"/>
          </a:xfrm>
          <a:prstGeom prst="rect">
            <a:avLst/>
          </a:prstGeom>
          <a:noFill/>
        </p:spPr>
        <p:txBody>
          <a:bodyPr wrap="square">
            <a:spAutoFit/>
          </a:bodyPr>
          <a:lstStyle/>
          <a:p>
            <a:pPr algn="ctr"/>
            <a:r>
              <a:rPr lang="en-US" altLang="zh-CN" dirty="0">
                <a:latin typeface="Helvetica" pitchFamily="2" charset="0"/>
              </a:rPr>
              <a:t>Material </a:t>
            </a:r>
          </a:p>
          <a:p>
            <a:pPr algn="ctr"/>
            <a:r>
              <a:rPr lang="en-US" dirty="0">
                <a:latin typeface="Helvetica" pitchFamily="2" charset="0"/>
              </a:rPr>
              <a:t>Design</a:t>
            </a:r>
          </a:p>
        </p:txBody>
      </p:sp>
      <p:sp>
        <p:nvSpPr>
          <p:cNvPr id="2" name="Rectangle 1">
            <a:extLst>
              <a:ext uri="{FF2B5EF4-FFF2-40B4-BE49-F238E27FC236}">
                <a16:creationId xmlns:a16="http://schemas.microsoft.com/office/drawing/2014/main" id="{8A54A6C6-E941-66CC-C99B-2401DDF90666}"/>
              </a:ext>
            </a:extLst>
          </p:cNvPr>
          <p:cNvSpPr/>
          <p:nvPr/>
        </p:nvSpPr>
        <p:spPr>
          <a:xfrm>
            <a:off x="83415" y="904474"/>
            <a:ext cx="4517978" cy="104687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26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4C118-00CD-AFAB-1F74-F849217145A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9412212-BFB0-3B60-6790-B26AE283E911}"/>
              </a:ext>
            </a:extLst>
          </p:cNvPr>
          <p:cNvSpPr>
            <a:spLocks noGrp="1"/>
          </p:cNvSpPr>
          <p:nvPr>
            <p:ph type="body" sz="quarter" idx="10"/>
          </p:nvPr>
        </p:nvSpPr>
        <p:spPr/>
        <p:txBody>
          <a:bodyPr/>
          <a:lstStyle/>
          <a:p>
            <a:endParaRPr lang="en-US"/>
          </a:p>
        </p:txBody>
      </p:sp>
      <p:sp>
        <p:nvSpPr>
          <p:cNvPr id="75" name="TextBox 74">
            <a:extLst>
              <a:ext uri="{FF2B5EF4-FFF2-40B4-BE49-F238E27FC236}">
                <a16:creationId xmlns:a16="http://schemas.microsoft.com/office/drawing/2014/main" id="{B8A14EB8-C1AA-D332-C919-DFFC863A09B3}"/>
              </a:ext>
            </a:extLst>
          </p:cNvPr>
          <p:cNvSpPr txBox="1"/>
          <p:nvPr/>
        </p:nvSpPr>
        <p:spPr>
          <a:xfrm>
            <a:off x="326929" y="1012258"/>
            <a:ext cx="5393838" cy="4622676"/>
          </a:xfrm>
          <a:prstGeom prst="rect">
            <a:avLst/>
          </a:prstGeom>
          <a:noFill/>
        </p:spPr>
        <p:txBody>
          <a:bodyPr wrap="square" rtlCol="0">
            <a:spAutoFit/>
          </a:bodyPr>
          <a:lstStyle/>
          <a:p>
            <a:pPr marL="285750" indent="-285750">
              <a:lnSpc>
                <a:spcPct val="150000"/>
              </a:lnSpc>
              <a:buFont typeface="Wingdings" pitchFamily="2" charset="2"/>
              <a:buChar char="§"/>
            </a:pP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central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goal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facilitate</a:t>
            </a:r>
            <a:r>
              <a:rPr lang="zh-CN" altLang="en-US"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inverse</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design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manufacturing.</a:t>
            </a:r>
          </a:p>
          <a:p>
            <a:pPr marL="285750" indent="-285750">
              <a:lnSpc>
                <a:spcPct val="150000"/>
              </a:lnSpc>
              <a:buFont typeface="Wingdings" pitchFamily="2" charset="2"/>
              <a:buChar char="§"/>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itchFamily="2" charset="2"/>
              <a:buChar char="§"/>
            </a:pPr>
            <a:r>
              <a:rPr lang="en-US" altLang="zh-CN" dirty="0">
                <a:solidFill>
                  <a:srgbClr val="C00000"/>
                </a:solidFill>
                <a:latin typeface="Times New Roman" panose="02020603050405020304" pitchFamily="18" charset="0"/>
                <a:cs typeface="Times New Roman" panose="02020603050405020304" pitchFamily="18" charset="0"/>
              </a:rPr>
              <a:t>Multi-GPU/CPU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version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large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size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problem</a:t>
            </a:r>
          </a:p>
          <a:p>
            <a:pPr>
              <a:lnSpc>
                <a:spcPct val="150000"/>
              </a:lnSpc>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million</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single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GPU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p>
          <a:p>
            <a:pPr>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itchFamily="2" charset="2"/>
              <a:buChar char="§"/>
            </a:pPr>
            <a:r>
              <a:rPr lang="en-US" altLang="zh-CN" dirty="0">
                <a:latin typeface="Times New Roman" panose="02020603050405020304" pitchFamily="18" charset="0"/>
                <a:cs typeface="Times New Roman" panose="02020603050405020304" pitchFamily="18" charset="0"/>
              </a:rPr>
              <a:t>We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building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platform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do</a:t>
            </a:r>
            <a:r>
              <a:rPr lang="zh-CN" altLang="en-US"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multi-physics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multi-scale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simulation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(computational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material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science).</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grpSp>
        <p:nvGrpSpPr>
          <p:cNvPr id="3" name="组合 30">
            <a:extLst>
              <a:ext uri="{FF2B5EF4-FFF2-40B4-BE49-F238E27FC236}">
                <a16:creationId xmlns:a16="http://schemas.microsoft.com/office/drawing/2014/main" id="{F7063D41-AB60-313C-6ABD-280472C92428}"/>
              </a:ext>
            </a:extLst>
          </p:cNvPr>
          <p:cNvGrpSpPr/>
          <p:nvPr/>
        </p:nvGrpSpPr>
        <p:grpSpPr>
          <a:xfrm>
            <a:off x="86600" y="184591"/>
            <a:ext cx="328891" cy="466672"/>
            <a:chOff x="199304" y="53446"/>
            <a:chExt cx="328891" cy="466672"/>
          </a:xfrm>
        </p:grpSpPr>
        <p:sp>
          <p:nvSpPr>
            <p:cNvPr id="6" name="Freeform 5">
              <a:extLst>
                <a:ext uri="{FF2B5EF4-FFF2-40B4-BE49-F238E27FC236}">
                  <a16:creationId xmlns:a16="http://schemas.microsoft.com/office/drawing/2014/main" id="{99BB5C80-9AA1-1039-FAD4-403388D076F9}"/>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7" name="Freeform 6">
              <a:extLst>
                <a:ext uri="{FF2B5EF4-FFF2-40B4-BE49-F238E27FC236}">
                  <a16:creationId xmlns:a16="http://schemas.microsoft.com/office/drawing/2014/main" id="{7083C45A-7848-1549-8341-92B471CCA2A7}"/>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52" name="Freeform 51">
              <a:extLst>
                <a:ext uri="{FF2B5EF4-FFF2-40B4-BE49-F238E27FC236}">
                  <a16:creationId xmlns:a16="http://schemas.microsoft.com/office/drawing/2014/main" id="{E1D1048A-D958-8CC4-3E64-EBD541A5039D}"/>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68" name="矩形 3">
            <a:extLst>
              <a:ext uri="{FF2B5EF4-FFF2-40B4-BE49-F238E27FC236}">
                <a16:creationId xmlns:a16="http://schemas.microsoft.com/office/drawing/2014/main" id="{1F2273D3-DCE3-5FB2-42A2-026ADA616B19}"/>
              </a:ext>
            </a:extLst>
          </p:cNvPr>
          <p:cNvSpPr>
            <a:spLocks noChangeArrowheads="1"/>
          </p:cNvSpPr>
          <p:nvPr/>
        </p:nvSpPr>
        <p:spPr bwMode="auto">
          <a:xfrm>
            <a:off x="491466" y="21176"/>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Theme</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of</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Our</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Work</a:t>
            </a:r>
          </a:p>
        </p:txBody>
      </p:sp>
      <p:grpSp>
        <p:nvGrpSpPr>
          <p:cNvPr id="5" name="Group 4">
            <a:extLst>
              <a:ext uri="{FF2B5EF4-FFF2-40B4-BE49-F238E27FC236}">
                <a16:creationId xmlns:a16="http://schemas.microsoft.com/office/drawing/2014/main" id="{9A248367-8600-AB83-F2EE-2634FDC8F626}"/>
              </a:ext>
            </a:extLst>
          </p:cNvPr>
          <p:cNvGrpSpPr>
            <a:grpSpLocks noChangeAspect="1"/>
          </p:cNvGrpSpPr>
          <p:nvPr/>
        </p:nvGrpSpPr>
        <p:grpSpPr>
          <a:xfrm>
            <a:off x="6074971" y="112432"/>
            <a:ext cx="5758600" cy="5758600"/>
            <a:chOff x="2908716" y="325052"/>
            <a:chExt cx="6434338" cy="6434338"/>
          </a:xfrm>
        </p:grpSpPr>
        <p:grpSp>
          <p:nvGrpSpPr>
            <p:cNvPr id="69" name="Group 68">
              <a:extLst>
                <a:ext uri="{FF2B5EF4-FFF2-40B4-BE49-F238E27FC236}">
                  <a16:creationId xmlns:a16="http://schemas.microsoft.com/office/drawing/2014/main" id="{F61E4958-A4D3-4589-BA1C-B546BAD61704}"/>
                </a:ext>
              </a:extLst>
            </p:cNvPr>
            <p:cNvGrpSpPr>
              <a:grpSpLocks noChangeAspect="1"/>
            </p:cNvGrpSpPr>
            <p:nvPr/>
          </p:nvGrpSpPr>
          <p:grpSpPr>
            <a:xfrm>
              <a:off x="3480417" y="3646474"/>
              <a:ext cx="2018123" cy="2030047"/>
              <a:chOff x="7988887" y="2811295"/>
              <a:chExt cx="2018123" cy="2030047"/>
            </a:xfrm>
          </p:grpSpPr>
          <p:sp>
            <p:nvSpPr>
              <p:cNvPr id="119" name="Donut 118">
                <a:extLst>
                  <a:ext uri="{FF2B5EF4-FFF2-40B4-BE49-F238E27FC236}">
                    <a16:creationId xmlns:a16="http://schemas.microsoft.com/office/drawing/2014/main" id="{B4A586FF-1BDC-735E-5CA7-ADEABDF23C7B}"/>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Trapezoid 119">
                <a:extLst>
                  <a:ext uri="{FF2B5EF4-FFF2-40B4-BE49-F238E27FC236}">
                    <a16:creationId xmlns:a16="http://schemas.microsoft.com/office/drawing/2014/main" id="{734DB78D-6A31-BFC6-B296-41E4280D6E68}"/>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rapezoid 120">
                <a:extLst>
                  <a:ext uri="{FF2B5EF4-FFF2-40B4-BE49-F238E27FC236}">
                    <a16:creationId xmlns:a16="http://schemas.microsoft.com/office/drawing/2014/main" id="{85A1DEA5-FE9E-8B5D-6AD7-F997288FCF57}"/>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rapezoid 121">
                <a:extLst>
                  <a:ext uri="{FF2B5EF4-FFF2-40B4-BE49-F238E27FC236}">
                    <a16:creationId xmlns:a16="http://schemas.microsoft.com/office/drawing/2014/main" id="{278398EF-047E-C1E4-5CCE-BACDA0014E8F}"/>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rapezoid 122">
                <a:extLst>
                  <a:ext uri="{FF2B5EF4-FFF2-40B4-BE49-F238E27FC236}">
                    <a16:creationId xmlns:a16="http://schemas.microsoft.com/office/drawing/2014/main" id="{79973B01-1CFC-0EAE-7DDB-FD3835E61770}"/>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rapezoid 123">
                <a:extLst>
                  <a:ext uri="{FF2B5EF4-FFF2-40B4-BE49-F238E27FC236}">
                    <a16:creationId xmlns:a16="http://schemas.microsoft.com/office/drawing/2014/main" id="{D7C66AB1-6F1D-ACFB-BA59-ABF9CE578010}"/>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rapezoid 124">
                <a:extLst>
                  <a:ext uri="{FF2B5EF4-FFF2-40B4-BE49-F238E27FC236}">
                    <a16:creationId xmlns:a16="http://schemas.microsoft.com/office/drawing/2014/main" id="{07205B42-48EE-F539-1F23-97C6DF30AC77}"/>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a:extLst>
                  <a:ext uri="{FF2B5EF4-FFF2-40B4-BE49-F238E27FC236}">
                    <a16:creationId xmlns:a16="http://schemas.microsoft.com/office/drawing/2014/main" id="{5E944F38-4921-ECFF-6907-E2EF01BE4CB7}"/>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rapezoid 126">
                <a:extLst>
                  <a:ext uri="{FF2B5EF4-FFF2-40B4-BE49-F238E27FC236}">
                    <a16:creationId xmlns:a16="http://schemas.microsoft.com/office/drawing/2014/main" id="{649C356F-5902-0A52-389E-9061C1948EE7}"/>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rapezoid 127">
                <a:extLst>
                  <a:ext uri="{FF2B5EF4-FFF2-40B4-BE49-F238E27FC236}">
                    <a16:creationId xmlns:a16="http://schemas.microsoft.com/office/drawing/2014/main" id="{DAC468D2-958B-7AB8-A783-4666B88C9C65}"/>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rapezoid 128">
                <a:extLst>
                  <a:ext uri="{FF2B5EF4-FFF2-40B4-BE49-F238E27FC236}">
                    <a16:creationId xmlns:a16="http://schemas.microsoft.com/office/drawing/2014/main" id="{B0ED4189-107B-F29D-AA8D-30D0C5A5D346}"/>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rapezoid 129">
                <a:extLst>
                  <a:ext uri="{FF2B5EF4-FFF2-40B4-BE49-F238E27FC236}">
                    <a16:creationId xmlns:a16="http://schemas.microsoft.com/office/drawing/2014/main" id="{46CF2A7F-CF64-4F5D-3152-C3C4ADBFD952}"/>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rapezoid 130">
                <a:extLst>
                  <a:ext uri="{FF2B5EF4-FFF2-40B4-BE49-F238E27FC236}">
                    <a16:creationId xmlns:a16="http://schemas.microsoft.com/office/drawing/2014/main" id="{D3BE8242-9BE8-CC6D-2571-360990F65E5F}"/>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7B3EE094-1855-2D58-659D-A285EDAF677F}"/>
                </a:ext>
              </a:extLst>
            </p:cNvPr>
            <p:cNvGrpSpPr/>
            <p:nvPr/>
          </p:nvGrpSpPr>
          <p:grpSpPr>
            <a:xfrm>
              <a:off x="5085166" y="2495180"/>
              <a:ext cx="2018122" cy="2030047"/>
              <a:chOff x="5067236" y="2486215"/>
              <a:chExt cx="2018122" cy="2030047"/>
            </a:xfrm>
          </p:grpSpPr>
          <p:sp>
            <p:nvSpPr>
              <p:cNvPr id="105" name="Trapezoid 104">
                <a:extLst>
                  <a:ext uri="{FF2B5EF4-FFF2-40B4-BE49-F238E27FC236}">
                    <a16:creationId xmlns:a16="http://schemas.microsoft.com/office/drawing/2014/main" id="{11F6D354-8E3E-DDB7-8E4B-7DF6179B16AC}"/>
                  </a:ext>
                </a:extLst>
              </p:cNvPr>
              <p:cNvSpPr/>
              <p:nvPr/>
            </p:nvSpPr>
            <p:spPr>
              <a:xfrm>
                <a:off x="5969320" y="2486215"/>
                <a:ext cx="253360" cy="275716"/>
              </a:xfrm>
              <a:prstGeom prst="trapezoid">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apezoid 105">
                <a:extLst>
                  <a:ext uri="{FF2B5EF4-FFF2-40B4-BE49-F238E27FC236}">
                    <a16:creationId xmlns:a16="http://schemas.microsoft.com/office/drawing/2014/main" id="{9326F5F4-EEF5-F3CF-F671-744E020ADFD2}"/>
                  </a:ext>
                </a:extLst>
              </p:cNvPr>
              <p:cNvSpPr/>
              <p:nvPr/>
            </p:nvSpPr>
            <p:spPr>
              <a:xfrm>
                <a:off x="5525035" y="2600174"/>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rapezoid 106">
                <a:extLst>
                  <a:ext uri="{FF2B5EF4-FFF2-40B4-BE49-F238E27FC236}">
                    <a16:creationId xmlns:a16="http://schemas.microsoft.com/office/drawing/2014/main" id="{23898FCE-CC21-2DAC-66A8-9793D796F9EB}"/>
                  </a:ext>
                </a:extLst>
              </p:cNvPr>
              <p:cNvSpPr/>
              <p:nvPr/>
            </p:nvSpPr>
            <p:spPr>
              <a:xfrm>
                <a:off x="5067236" y="3312418"/>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rapezoid 107">
                <a:extLst>
                  <a:ext uri="{FF2B5EF4-FFF2-40B4-BE49-F238E27FC236}">
                    <a16:creationId xmlns:a16="http://schemas.microsoft.com/office/drawing/2014/main" id="{81AA997E-53F8-BF39-8964-14C7243092A6}"/>
                  </a:ext>
                </a:extLst>
              </p:cNvPr>
              <p:cNvSpPr/>
              <p:nvPr/>
            </p:nvSpPr>
            <p:spPr>
              <a:xfrm>
                <a:off x="5203043" y="2875890"/>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rapezoid 108">
                <a:extLst>
                  <a:ext uri="{FF2B5EF4-FFF2-40B4-BE49-F238E27FC236}">
                    <a16:creationId xmlns:a16="http://schemas.microsoft.com/office/drawing/2014/main" id="{575C1982-C9D3-0AC1-F41C-EE07C76CA731}"/>
                  </a:ext>
                </a:extLst>
              </p:cNvPr>
              <p:cNvSpPr/>
              <p:nvPr/>
            </p:nvSpPr>
            <p:spPr>
              <a:xfrm>
                <a:off x="5171795" y="3757470"/>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rapezoid 109">
                <a:extLst>
                  <a:ext uri="{FF2B5EF4-FFF2-40B4-BE49-F238E27FC236}">
                    <a16:creationId xmlns:a16="http://schemas.microsoft.com/office/drawing/2014/main" id="{645934BA-1543-FC6B-C7D7-848BC1018C0C}"/>
                  </a:ext>
                </a:extLst>
              </p:cNvPr>
              <p:cNvSpPr/>
              <p:nvPr/>
            </p:nvSpPr>
            <p:spPr>
              <a:xfrm>
                <a:off x="5948408" y="4240546"/>
                <a:ext cx="253360" cy="275716"/>
              </a:xfrm>
              <a:prstGeom prst="trapezoid">
                <a:avLst/>
              </a:prstGeom>
              <a:solidFill>
                <a:srgbClr val="FF0000">
                  <a:alpha val="29804"/>
                </a:srgb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rapezoid 110">
                <a:extLst>
                  <a:ext uri="{FF2B5EF4-FFF2-40B4-BE49-F238E27FC236}">
                    <a16:creationId xmlns:a16="http://schemas.microsoft.com/office/drawing/2014/main" id="{51BAD5E6-2CE1-0A44-9A16-0E53466B2774}"/>
                  </a:ext>
                </a:extLst>
              </p:cNvPr>
              <p:cNvSpPr/>
              <p:nvPr/>
            </p:nvSpPr>
            <p:spPr>
              <a:xfrm>
                <a:off x="5492177" y="4102688"/>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rapezoid 111">
                <a:extLst>
                  <a:ext uri="{FF2B5EF4-FFF2-40B4-BE49-F238E27FC236}">
                    <a16:creationId xmlns:a16="http://schemas.microsoft.com/office/drawing/2014/main" id="{784C7C23-209B-C5E5-3EC3-E0EBE83B1971}"/>
                  </a:ext>
                </a:extLst>
              </p:cNvPr>
              <p:cNvSpPr/>
              <p:nvPr/>
            </p:nvSpPr>
            <p:spPr>
              <a:xfrm flipV="1">
                <a:off x="6417667" y="4126115"/>
                <a:ext cx="253360" cy="275716"/>
              </a:xfrm>
              <a:prstGeom prst="trapezoid">
                <a:avLst/>
              </a:prstGeom>
              <a:solidFill>
                <a:srgbClr val="FF0000">
                  <a:alpha val="29804"/>
                </a:srgb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rapezoid 112">
                <a:extLst>
                  <a:ext uri="{FF2B5EF4-FFF2-40B4-BE49-F238E27FC236}">
                    <a16:creationId xmlns:a16="http://schemas.microsoft.com/office/drawing/2014/main" id="{AE1C9FC4-908F-7B27-2F04-B70ECD2CD67D}"/>
                  </a:ext>
                </a:extLst>
              </p:cNvPr>
              <p:cNvSpPr/>
              <p:nvPr/>
            </p:nvSpPr>
            <p:spPr>
              <a:xfrm flipV="1">
                <a:off x="6831998" y="3363381"/>
                <a:ext cx="253360" cy="275716"/>
              </a:xfrm>
              <a:prstGeom prst="trapezoid">
                <a:avLst/>
              </a:prstGeom>
              <a:solidFill>
                <a:srgbClr val="FF0000">
                  <a:alpha val="29804"/>
                </a:srgb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rapezoid 113">
                <a:extLst>
                  <a:ext uri="{FF2B5EF4-FFF2-40B4-BE49-F238E27FC236}">
                    <a16:creationId xmlns:a16="http://schemas.microsoft.com/office/drawing/2014/main" id="{F8968838-9B39-589E-9C19-D4F8ABE87252}"/>
                  </a:ext>
                </a:extLst>
              </p:cNvPr>
              <p:cNvSpPr/>
              <p:nvPr/>
            </p:nvSpPr>
            <p:spPr>
              <a:xfrm flipV="1">
                <a:off x="6745930" y="3797728"/>
                <a:ext cx="253360" cy="275716"/>
              </a:xfrm>
              <a:prstGeom prst="trapezoid">
                <a:avLst/>
              </a:prstGeom>
              <a:solidFill>
                <a:srgbClr val="FF0000">
                  <a:alpha val="29804"/>
                </a:srgb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rapezoid 114">
                <a:extLst>
                  <a:ext uri="{FF2B5EF4-FFF2-40B4-BE49-F238E27FC236}">
                    <a16:creationId xmlns:a16="http://schemas.microsoft.com/office/drawing/2014/main" id="{A9678D58-7CF8-CF72-91D2-CC184D9AE992}"/>
                  </a:ext>
                </a:extLst>
              </p:cNvPr>
              <p:cNvSpPr/>
              <p:nvPr/>
            </p:nvSpPr>
            <p:spPr>
              <a:xfrm flipV="1">
                <a:off x="6725625" y="2929033"/>
                <a:ext cx="253360" cy="275716"/>
              </a:xfrm>
              <a:prstGeom prst="trapezoid">
                <a:avLst/>
              </a:prstGeom>
              <a:solidFill>
                <a:srgbClr val="FF0000">
                  <a:alpha val="29804"/>
                </a:srgb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rapezoid 115">
                <a:extLst>
                  <a:ext uri="{FF2B5EF4-FFF2-40B4-BE49-F238E27FC236}">
                    <a16:creationId xmlns:a16="http://schemas.microsoft.com/office/drawing/2014/main" id="{2B3D494B-174D-EF1F-0CE3-3F416E8698CC}"/>
                  </a:ext>
                </a:extLst>
              </p:cNvPr>
              <p:cNvSpPr/>
              <p:nvPr/>
            </p:nvSpPr>
            <p:spPr>
              <a:xfrm flipV="1">
                <a:off x="6404641" y="2600646"/>
                <a:ext cx="253360" cy="275716"/>
              </a:xfrm>
              <a:prstGeom prst="trapezoid">
                <a:avLst/>
              </a:prstGeom>
              <a:solidFill>
                <a:srgbClr val="FF0000">
                  <a:alpha val="29804"/>
                </a:srgb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Donut 116">
                <a:extLst>
                  <a:ext uri="{FF2B5EF4-FFF2-40B4-BE49-F238E27FC236}">
                    <a16:creationId xmlns:a16="http://schemas.microsoft.com/office/drawing/2014/main" id="{4B5FEB68-5DA5-30D1-E90D-2038E4630AC0}"/>
                  </a:ext>
                </a:extLst>
              </p:cNvPr>
              <p:cNvSpPr/>
              <p:nvPr/>
            </p:nvSpPr>
            <p:spPr>
              <a:xfrm>
                <a:off x="5300289" y="2715078"/>
                <a:ext cx="1572322" cy="1572322"/>
              </a:xfrm>
              <a:prstGeom prst="donut">
                <a:avLst>
                  <a:gd name="adj" fmla="val 6973"/>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TextBox 117">
                <a:extLst>
                  <a:ext uri="{FF2B5EF4-FFF2-40B4-BE49-F238E27FC236}">
                    <a16:creationId xmlns:a16="http://schemas.microsoft.com/office/drawing/2014/main" id="{251F8F7F-D32A-F8D3-9871-FC01EFF0A9E9}"/>
                  </a:ext>
                </a:extLst>
              </p:cNvPr>
              <p:cNvSpPr txBox="1"/>
              <p:nvPr/>
            </p:nvSpPr>
            <p:spPr>
              <a:xfrm>
                <a:off x="5688260" y="3487270"/>
                <a:ext cx="184731" cy="369332"/>
              </a:xfrm>
              <a:prstGeom prst="rect">
                <a:avLst/>
              </a:prstGeom>
              <a:noFill/>
            </p:spPr>
            <p:txBody>
              <a:bodyPr wrap="none" rtlCol="0">
                <a:spAutoFit/>
              </a:bodyPr>
              <a:lstStyle/>
              <a:p>
                <a:endParaRPr lang="en-US" dirty="0"/>
              </a:p>
            </p:txBody>
          </p:sp>
        </p:grpSp>
        <p:grpSp>
          <p:nvGrpSpPr>
            <p:cNvPr id="76" name="Group 75">
              <a:extLst>
                <a:ext uri="{FF2B5EF4-FFF2-40B4-BE49-F238E27FC236}">
                  <a16:creationId xmlns:a16="http://schemas.microsoft.com/office/drawing/2014/main" id="{F5F23823-3C34-7625-BCE9-CB7E41410822}"/>
                </a:ext>
              </a:extLst>
            </p:cNvPr>
            <p:cNvGrpSpPr>
              <a:grpSpLocks noChangeAspect="1"/>
            </p:cNvGrpSpPr>
            <p:nvPr/>
          </p:nvGrpSpPr>
          <p:grpSpPr>
            <a:xfrm>
              <a:off x="6667232" y="3750222"/>
              <a:ext cx="2018123" cy="2030047"/>
              <a:chOff x="7988887" y="2811295"/>
              <a:chExt cx="2018123" cy="2030047"/>
            </a:xfrm>
          </p:grpSpPr>
          <p:sp>
            <p:nvSpPr>
              <p:cNvPr id="92" name="Trapezoid 91">
                <a:extLst>
                  <a:ext uri="{FF2B5EF4-FFF2-40B4-BE49-F238E27FC236}">
                    <a16:creationId xmlns:a16="http://schemas.microsoft.com/office/drawing/2014/main" id="{43A49336-210B-86B2-3A06-F1AB252EAA59}"/>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apezoid 92">
                <a:extLst>
                  <a:ext uri="{FF2B5EF4-FFF2-40B4-BE49-F238E27FC236}">
                    <a16:creationId xmlns:a16="http://schemas.microsoft.com/office/drawing/2014/main" id="{00EC6465-E346-B15F-BA13-D1F13A3F52FB}"/>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DB6525A9-AE55-8635-E061-BF6089DC402E}"/>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apezoid 94">
                <a:extLst>
                  <a:ext uri="{FF2B5EF4-FFF2-40B4-BE49-F238E27FC236}">
                    <a16:creationId xmlns:a16="http://schemas.microsoft.com/office/drawing/2014/main" id="{B99FF3DD-316D-2B9E-C915-C0E58E6B3DEB}"/>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rapezoid 95">
                <a:extLst>
                  <a:ext uri="{FF2B5EF4-FFF2-40B4-BE49-F238E27FC236}">
                    <a16:creationId xmlns:a16="http://schemas.microsoft.com/office/drawing/2014/main" id="{BDEBFD7D-B678-99C2-39A2-A7FC5790ECA5}"/>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apezoid 96">
                <a:extLst>
                  <a:ext uri="{FF2B5EF4-FFF2-40B4-BE49-F238E27FC236}">
                    <a16:creationId xmlns:a16="http://schemas.microsoft.com/office/drawing/2014/main" id="{41664F68-7DF1-2E2C-5F36-8FA8959D8BCA}"/>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apezoid 97">
                <a:extLst>
                  <a:ext uri="{FF2B5EF4-FFF2-40B4-BE49-F238E27FC236}">
                    <a16:creationId xmlns:a16="http://schemas.microsoft.com/office/drawing/2014/main" id="{21A1FE68-9D71-D0A1-BAC8-15D12C944A33}"/>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98">
                <a:extLst>
                  <a:ext uri="{FF2B5EF4-FFF2-40B4-BE49-F238E27FC236}">
                    <a16:creationId xmlns:a16="http://schemas.microsoft.com/office/drawing/2014/main" id="{346EC3B8-9F50-CB8D-EC3A-02A628018E5F}"/>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19935181-C400-2A94-C4FE-79AD56899DEE}"/>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apezoid 100">
                <a:extLst>
                  <a:ext uri="{FF2B5EF4-FFF2-40B4-BE49-F238E27FC236}">
                    <a16:creationId xmlns:a16="http://schemas.microsoft.com/office/drawing/2014/main" id="{B4FD910E-5BA2-B59C-A2C1-85E6D0A0B272}"/>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rapezoid 101">
                <a:extLst>
                  <a:ext uri="{FF2B5EF4-FFF2-40B4-BE49-F238E27FC236}">
                    <a16:creationId xmlns:a16="http://schemas.microsoft.com/office/drawing/2014/main" id="{6F3C9A57-6CA7-057F-4814-7D4A2F53197F}"/>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apezoid 102">
                <a:extLst>
                  <a:ext uri="{FF2B5EF4-FFF2-40B4-BE49-F238E27FC236}">
                    <a16:creationId xmlns:a16="http://schemas.microsoft.com/office/drawing/2014/main" id="{670D2F7D-F349-566E-063D-1742B2F267BF}"/>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Donut 103">
                <a:extLst>
                  <a:ext uri="{FF2B5EF4-FFF2-40B4-BE49-F238E27FC236}">
                    <a16:creationId xmlns:a16="http://schemas.microsoft.com/office/drawing/2014/main" id="{DA5FD03A-4310-E979-FAA6-1096C9CE36C1}"/>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7" name="Donut 76">
              <a:extLst>
                <a:ext uri="{FF2B5EF4-FFF2-40B4-BE49-F238E27FC236}">
                  <a16:creationId xmlns:a16="http://schemas.microsoft.com/office/drawing/2014/main" id="{385FFAD2-85D5-FD46-444B-FBEB89842284}"/>
                </a:ext>
              </a:extLst>
            </p:cNvPr>
            <p:cNvSpPr>
              <a:spLocks noChangeAspect="1"/>
            </p:cNvSpPr>
            <p:nvPr/>
          </p:nvSpPr>
          <p:spPr>
            <a:xfrm>
              <a:off x="2908716" y="325052"/>
              <a:ext cx="6434338" cy="6434338"/>
            </a:xfrm>
            <a:prstGeom prst="donut">
              <a:avLst>
                <a:gd name="adj" fmla="val 15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78" name="Group 77">
              <a:extLst>
                <a:ext uri="{FF2B5EF4-FFF2-40B4-BE49-F238E27FC236}">
                  <a16:creationId xmlns:a16="http://schemas.microsoft.com/office/drawing/2014/main" id="{5F0D3BDD-5788-EE36-FCDC-B815854D32A5}"/>
                </a:ext>
              </a:extLst>
            </p:cNvPr>
            <p:cNvGrpSpPr>
              <a:grpSpLocks noChangeAspect="1"/>
            </p:cNvGrpSpPr>
            <p:nvPr/>
          </p:nvGrpSpPr>
          <p:grpSpPr>
            <a:xfrm rot="20712073">
              <a:off x="5128779" y="502145"/>
              <a:ext cx="2018123" cy="2030047"/>
              <a:chOff x="7988887" y="2811295"/>
              <a:chExt cx="2018123" cy="2030047"/>
            </a:xfrm>
          </p:grpSpPr>
          <p:sp>
            <p:nvSpPr>
              <p:cNvPr id="79" name="Trapezoid 78">
                <a:extLst>
                  <a:ext uri="{FF2B5EF4-FFF2-40B4-BE49-F238E27FC236}">
                    <a16:creationId xmlns:a16="http://schemas.microsoft.com/office/drawing/2014/main" id="{C99D1C4B-23D1-5954-2E9F-7495104233BC}"/>
                  </a:ext>
                </a:extLst>
              </p:cNvPr>
              <p:cNvSpPr/>
              <p:nvPr/>
            </p:nvSpPr>
            <p:spPr>
              <a:xfrm>
                <a:off x="8890972" y="2811295"/>
                <a:ext cx="253360" cy="275716"/>
              </a:xfrm>
              <a:prstGeom prst="trapezoi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rapezoid 79">
                <a:extLst>
                  <a:ext uri="{FF2B5EF4-FFF2-40B4-BE49-F238E27FC236}">
                    <a16:creationId xmlns:a16="http://schemas.microsoft.com/office/drawing/2014/main" id="{98C3E9FD-85C5-A8E9-7CC4-5E2B1875D7F4}"/>
                  </a:ext>
                </a:extLst>
              </p:cNvPr>
              <p:cNvSpPr/>
              <p:nvPr/>
            </p:nvSpPr>
            <p:spPr>
              <a:xfrm>
                <a:off x="8446687" y="2925254"/>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rapezoid 80">
                <a:extLst>
                  <a:ext uri="{FF2B5EF4-FFF2-40B4-BE49-F238E27FC236}">
                    <a16:creationId xmlns:a16="http://schemas.microsoft.com/office/drawing/2014/main" id="{74412B77-C101-9D66-FBDB-F4DA06FE9E91}"/>
                  </a:ext>
                </a:extLst>
              </p:cNvPr>
              <p:cNvSpPr/>
              <p:nvPr/>
            </p:nvSpPr>
            <p:spPr>
              <a:xfrm>
                <a:off x="7988887" y="3637498"/>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rapezoid 81">
                <a:extLst>
                  <a:ext uri="{FF2B5EF4-FFF2-40B4-BE49-F238E27FC236}">
                    <a16:creationId xmlns:a16="http://schemas.microsoft.com/office/drawing/2014/main" id="{72F765D5-2C9F-6AA3-A35D-851944F9B6D7}"/>
                  </a:ext>
                </a:extLst>
              </p:cNvPr>
              <p:cNvSpPr/>
              <p:nvPr/>
            </p:nvSpPr>
            <p:spPr>
              <a:xfrm>
                <a:off x="8124696" y="3200970"/>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rapezoid 82">
                <a:extLst>
                  <a:ext uri="{FF2B5EF4-FFF2-40B4-BE49-F238E27FC236}">
                    <a16:creationId xmlns:a16="http://schemas.microsoft.com/office/drawing/2014/main" id="{82083EE4-D41B-77CC-6DE7-A4A8E863CE46}"/>
                  </a:ext>
                </a:extLst>
              </p:cNvPr>
              <p:cNvSpPr/>
              <p:nvPr/>
            </p:nvSpPr>
            <p:spPr>
              <a:xfrm>
                <a:off x="8093448" y="4082550"/>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rapezoid 83">
                <a:extLst>
                  <a:ext uri="{FF2B5EF4-FFF2-40B4-BE49-F238E27FC236}">
                    <a16:creationId xmlns:a16="http://schemas.microsoft.com/office/drawing/2014/main" id="{FAA0DFDB-4D7E-57B8-646F-57C546191BDE}"/>
                  </a:ext>
                </a:extLst>
              </p:cNvPr>
              <p:cNvSpPr/>
              <p:nvPr/>
            </p:nvSpPr>
            <p:spPr>
              <a:xfrm>
                <a:off x="8870060" y="4565626"/>
                <a:ext cx="253360" cy="275716"/>
              </a:xfrm>
              <a:prstGeom prst="trapezoid">
                <a:avLst/>
              </a:prstGeom>
              <a:solidFill>
                <a:schemeClr val="accent6">
                  <a:lumMod val="75000"/>
                </a:schemeClr>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rapezoid 84">
                <a:extLst>
                  <a:ext uri="{FF2B5EF4-FFF2-40B4-BE49-F238E27FC236}">
                    <a16:creationId xmlns:a16="http://schemas.microsoft.com/office/drawing/2014/main" id="{A38404A1-3938-0F48-14F7-25D32DF1372C}"/>
                  </a:ext>
                </a:extLst>
              </p:cNvPr>
              <p:cNvSpPr/>
              <p:nvPr/>
            </p:nvSpPr>
            <p:spPr>
              <a:xfrm>
                <a:off x="8413829" y="4427768"/>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apezoid 85">
                <a:extLst>
                  <a:ext uri="{FF2B5EF4-FFF2-40B4-BE49-F238E27FC236}">
                    <a16:creationId xmlns:a16="http://schemas.microsoft.com/office/drawing/2014/main" id="{4A5657EB-D928-F01F-948E-1B1A4247C300}"/>
                  </a:ext>
                </a:extLst>
              </p:cNvPr>
              <p:cNvSpPr/>
              <p:nvPr/>
            </p:nvSpPr>
            <p:spPr>
              <a:xfrm flipV="1">
                <a:off x="9339319" y="4451195"/>
                <a:ext cx="253360" cy="275716"/>
              </a:xfrm>
              <a:prstGeom prst="trapezoid">
                <a:avLst/>
              </a:prstGeom>
              <a:solidFill>
                <a:schemeClr val="accent6">
                  <a:lumMod val="75000"/>
                </a:schemeClr>
              </a:solidFill>
              <a:ln>
                <a:no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rapezoid 86">
                <a:extLst>
                  <a:ext uri="{FF2B5EF4-FFF2-40B4-BE49-F238E27FC236}">
                    <a16:creationId xmlns:a16="http://schemas.microsoft.com/office/drawing/2014/main" id="{3BFB01B2-19C5-97B4-FF42-B08DC91EBA50}"/>
                  </a:ext>
                </a:extLst>
              </p:cNvPr>
              <p:cNvSpPr/>
              <p:nvPr/>
            </p:nvSpPr>
            <p:spPr>
              <a:xfrm flipV="1">
                <a:off x="9753650" y="3688461"/>
                <a:ext cx="253360" cy="275716"/>
              </a:xfrm>
              <a:prstGeom prst="trapezoid">
                <a:avLst/>
              </a:prstGeom>
              <a:solidFill>
                <a:schemeClr val="accent6">
                  <a:lumMod val="75000"/>
                </a:schemeClr>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rapezoid 87">
                <a:extLst>
                  <a:ext uri="{FF2B5EF4-FFF2-40B4-BE49-F238E27FC236}">
                    <a16:creationId xmlns:a16="http://schemas.microsoft.com/office/drawing/2014/main" id="{3A0F44F6-3C36-A2DE-92F5-589250D41BFC}"/>
                  </a:ext>
                </a:extLst>
              </p:cNvPr>
              <p:cNvSpPr/>
              <p:nvPr/>
            </p:nvSpPr>
            <p:spPr>
              <a:xfrm flipV="1">
                <a:off x="9667582" y="4122808"/>
                <a:ext cx="253360" cy="275716"/>
              </a:xfrm>
              <a:prstGeom prst="trapezoid">
                <a:avLst/>
              </a:prstGeom>
              <a:solidFill>
                <a:schemeClr val="accent6">
                  <a:lumMod val="75000"/>
                </a:schemeClr>
              </a:solidFill>
              <a:ln>
                <a:noFill/>
              </a:ln>
              <a:scene3d>
                <a:camera prst="orthographicFront">
                  <a:rot lat="0" lon="0" rev="3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8AD251D3-7DDD-FC48-5F9F-20C968A02966}"/>
                  </a:ext>
                </a:extLst>
              </p:cNvPr>
              <p:cNvSpPr/>
              <p:nvPr/>
            </p:nvSpPr>
            <p:spPr>
              <a:xfrm flipV="1">
                <a:off x="9647276" y="3254113"/>
                <a:ext cx="253360" cy="275716"/>
              </a:xfrm>
              <a:prstGeom prst="trapezoid">
                <a:avLst/>
              </a:prstGeom>
              <a:solidFill>
                <a:schemeClr val="accent6">
                  <a:lumMod val="75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rapezoid 89">
                <a:extLst>
                  <a:ext uri="{FF2B5EF4-FFF2-40B4-BE49-F238E27FC236}">
                    <a16:creationId xmlns:a16="http://schemas.microsoft.com/office/drawing/2014/main" id="{F56AD892-D5B0-8B5D-CD0B-2617C83DFE03}"/>
                  </a:ext>
                </a:extLst>
              </p:cNvPr>
              <p:cNvSpPr/>
              <p:nvPr/>
            </p:nvSpPr>
            <p:spPr>
              <a:xfrm flipV="1">
                <a:off x="9326293" y="2925726"/>
                <a:ext cx="253360" cy="275716"/>
              </a:xfrm>
              <a:prstGeom prst="trapezoid">
                <a:avLst/>
              </a:prstGeom>
              <a:solidFill>
                <a:schemeClr val="accent6">
                  <a:lumMod val="75000"/>
                </a:schemeClr>
              </a:solidFill>
              <a:ln>
                <a:noFill/>
              </a:ln>
              <a:scene3d>
                <a:camera prst="orthographicFront">
                  <a:rot lat="0" lon="0" rev="9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Donut 90">
                <a:extLst>
                  <a:ext uri="{FF2B5EF4-FFF2-40B4-BE49-F238E27FC236}">
                    <a16:creationId xmlns:a16="http://schemas.microsoft.com/office/drawing/2014/main" id="{6662F04C-F212-D363-3C4C-0663277E406A}"/>
                  </a:ext>
                </a:extLst>
              </p:cNvPr>
              <p:cNvSpPr/>
              <p:nvPr/>
            </p:nvSpPr>
            <p:spPr>
              <a:xfrm>
                <a:off x="8221941" y="3040158"/>
                <a:ext cx="1572322" cy="1572322"/>
              </a:xfrm>
              <a:prstGeom prst="donut">
                <a:avLst>
                  <a:gd name="adj" fmla="val 69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32" name="TextBox 131">
            <a:extLst>
              <a:ext uri="{FF2B5EF4-FFF2-40B4-BE49-F238E27FC236}">
                <a16:creationId xmlns:a16="http://schemas.microsoft.com/office/drawing/2014/main" id="{0603AE7B-2BFE-5582-A1E9-69DC2845E8FC}"/>
              </a:ext>
            </a:extLst>
          </p:cNvPr>
          <p:cNvSpPr txBox="1"/>
          <p:nvPr/>
        </p:nvSpPr>
        <p:spPr>
          <a:xfrm>
            <a:off x="8158177" y="2742737"/>
            <a:ext cx="1570789" cy="553998"/>
          </a:xfrm>
          <a:prstGeom prst="rect">
            <a:avLst/>
          </a:prstGeom>
          <a:noFill/>
        </p:spPr>
        <p:txBody>
          <a:bodyPr wrap="square">
            <a:spAutoFit/>
          </a:bodyPr>
          <a:lstStyle/>
          <a:p>
            <a:pPr algn="ctr"/>
            <a:r>
              <a:rPr lang="en-US" altLang="zh-CN" sz="1500" b="1" dirty="0">
                <a:latin typeface="Helvetica" pitchFamily="2" charset="0"/>
              </a:rPr>
              <a:t>Differentiable</a:t>
            </a:r>
          </a:p>
          <a:p>
            <a:pPr algn="ctr"/>
            <a:r>
              <a:rPr lang="en-US" altLang="zh-CN" sz="1500" b="1" dirty="0">
                <a:latin typeface="Helvetica" pitchFamily="2" charset="0"/>
              </a:rPr>
              <a:t>Tool</a:t>
            </a:r>
            <a:endParaRPr lang="en-US" sz="1500" b="1" dirty="0">
              <a:latin typeface="Helvetica" pitchFamily="2" charset="0"/>
            </a:endParaRPr>
          </a:p>
        </p:txBody>
      </p:sp>
      <p:sp>
        <p:nvSpPr>
          <p:cNvPr id="133" name="TextBox 132">
            <a:extLst>
              <a:ext uri="{FF2B5EF4-FFF2-40B4-BE49-F238E27FC236}">
                <a16:creationId xmlns:a16="http://schemas.microsoft.com/office/drawing/2014/main" id="{2F3A1D9B-FE54-DD0D-57E2-8C14F9708BDC}"/>
              </a:ext>
            </a:extLst>
          </p:cNvPr>
          <p:cNvSpPr txBox="1"/>
          <p:nvPr/>
        </p:nvSpPr>
        <p:spPr>
          <a:xfrm>
            <a:off x="9537421" y="3761005"/>
            <a:ext cx="1644136" cy="646331"/>
          </a:xfrm>
          <a:prstGeom prst="rect">
            <a:avLst/>
          </a:prstGeom>
          <a:noFill/>
        </p:spPr>
        <p:txBody>
          <a:bodyPr wrap="square">
            <a:spAutoFit/>
          </a:bodyPr>
          <a:lstStyle/>
          <a:p>
            <a:pPr algn="ctr"/>
            <a:r>
              <a:rPr lang="en-US" altLang="zh-CN" dirty="0">
                <a:latin typeface="Helvetica" pitchFamily="2" charset="0"/>
              </a:rPr>
              <a:t>Process </a:t>
            </a:r>
          </a:p>
          <a:p>
            <a:pPr algn="ctr"/>
            <a:r>
              <a:rPr lang="en-US" dirty="0">
                <a:latin typeface="Helvetica" pitchFamily="2" charset="0"/>
              </a:rPr>
              <a:t>Design</a:t>
            </a:r>
          </a:p>
        </p:txBody>
      </p:sp>
      <p:sp>
        <p:nvSpPr>
          <p:cNvPr id="134" name="TextBox 133">
            <a:extLst>
              <a:ext uri="{FF2B5EF4-FFF2-40B4-BE49-F238E27FC236}">
                <a16:creationId xmlns:a16="http://schemas.microsoft.com/office/drawing/2014/main" id="{A99D037E-DDEB-0049-A90E-825C5F5799FC}"/>
              </a:ext>
            </a:extLst>
          </p:cNvPr>
          <p:cNvSpPr txBox="1"/>
          <p:nvPr/>
        </p:nvSpPr>
        <p:spPr>
          <a:xfrm>
            <a:off x="8160376" y="947187"/>
            <a:ext cx="1644136" cy="369332"/>
          </a:xfrm>
          <a:prstGeom prst="rect">
            <a:avLst/>
          </a:prstGeom>
          <a:noFill/>
        </p:spPr>
        <p:txBody>
          <a:bodyPr wrap="square">
            <a:spAutoFit/>
          </a:bodyPr>
          <a:lstStyle/>
          <a:p>
            <a:pPr algn="ctr"/>
            <a:r>
              <a:rPr lang="en-US" altLang="zh-CN" dirty="0">
                <a:latin typeface="Helvetica" pitchFamily="2" charset="0"/>
              </a:rPr>
              <a:t>Calibration</a:t>
            </a:r>
            <a:endParaRPr lang="en-US" dirty="0">
              <a:latin typeface="Helvetica" pitchFamily="2" charset="0"/>
            </a:endParaRPr>
          </a:p>
        </p:txBody>
      </p:sp>
      <p:sp>
        <p:nvSpPr>
          <p:cNvPr id="135" name="TextBox 134">
            <a:extLst>
              <a:ext uri="{FF2B5EF4-FFF2-40B4-BE49-F238E27FC236}">
                <a16:creationId xmlns:a16="http://schemas.microsoft.com/office/drawing/2014/main" id="{2FB0A4EE-F1D1-FD8C-D0E8-66BCE7C4C2B6}"/>
              </a:ext>
            </a:extLst>
          </p:cNvPr>
          <p:cNvSpPr txBox="1"/>
          <p:nvPr/>
        </p:nvSpPr>
        <p:spPr>
          <a:xfrm>
            <a:off x="6676484" y="3717846"/>
            <a:ext cx="1644136" cy="646331"/>
          </a:xfrm>
          <a:prstGeom prst="rect">
            <a:avLst/>
          </a:prstGeom>
          <a:noFill/>
        </p:spPr>
        <p:txBody>
          <a:bodyPr wrap="square">
            <a:spAutoFit/>
          </a:bodyPr>
          <a:lstStyle/>
          <a:p>
            <a:pPr algn="ctr"/>
            <a:r>
              <a:rPr lang="en-US" altLang="zh-CN" dirty="0">
                <a:latin typeface="Helvetica" pitchFamily="2" charset="0"/>
              </a:rPr>
              <a:t>Material </a:t>
            </a:r>
          </a:p>
          <a:p>
            <a:pPr algn="ctr"/>
            <a:r>
              <a:rPr lang="en-US" dirty="0">
                <a:latin typeface="Helvetica" pitchFamily="2" charset="0"/>
              </a:rPr>
              <a:t>Design</a:t>
            </a:r>
          </a:p>
        </p:txBody>
      </p:sp>
      <p:pic>
        <p:nvPicPr>
          <p:cNvPr id="136" name="Picture 135">
            <a:extLst>
              <a:ext uri="{FF2B5EF4-FFF2-40B4-BE49-F238E27FC236}">
                <a16:creationId xmlns:a16="http://schemas.microsoft.com/office/drawing/2014/main" id="{E5C72924-FE7A-528A-0E99-11AF419BB144}"/>
              </a:ext>
            </a:extLst>
          </p:cNvPr>
          <p:cNvPicPr>
            <a:picLocks noChangeAspect="1"/>
          </p:cNvPicPr>
          <p:nvPr/>
        </p:nvPicPr>
        <p:blipFill>
          <a:blip r:embed="rId3"/>
          <a:stretch>
            <a:fillRect/>
          </a:stretch>
        </p:blipFill>
        <p:spPr>
          <a:xfrm>
            <a:off x="5331455" y="4624599"/>
            <a:ext cx="952690" cy="933248"/>
          </a:xfrm>
          <a:prstGeom prst="rect">
            <a:avLst/>
          </a:prstGeom>
        </p:spPr>
      </p:pic>
      <p:sp>
        <p:nvSpPr>
          <p:cNvPr id="137" name="TextBox 136">
            <a:extLst>
              <a:ext uri="{FF2B5EF4-FFF2-40B4-BE49-F238E27FC236}">
                <a16:creationId xmlns:a16="http://schemas.microsoft.com/office/drawing/2014/main" id="{098FEB22-2101-4FFA-E444-CAEA6EF5AFAE}"/>
              </a:ext>
            </a:extLst>
          </p:cNvPr>
          <p:cNvSpPr txBox="1"/>
          <p:nvPr/>
        </p:nvSpPr>
        <p:spPr>
          <a:xfrm>
            <a:off x="4997300" y="5533215"/>
            <a:ext cx="1613262" cy="307777"/>
          </a:xfrm>
          <a:prstGeom prst="rect">
            <a:avLst/>
          </a:prstGeom>
          <a:noFill/>
        </p:spPr>
        <p:txBody>
          <a:bodyPr wrap="square" rtlCol="0">
            <a:spAutoFit/>
          </a:bodyPr>
          <a:lstStyle/>
          <a:p>
            <a:pPr algn="ctr"/>
            <a:r>
              <a:rPr lang="en-US" altLang="zh-CN" sz="1400" b="0" i="0" dirty="0">
                <a:solidFill>
                  <a:schemeClr val="tx1"/>
                </a:solidFill>
                <a:latin typeface="Times New Roman" panose="02020603050405020304" pitchFamily="18" charset="0"/>
                <a:cs typeface="Times New Roman" panose="02020603050405020304" pitchFamily="18" charset="0"/>
              </a:rPr>
              <a:t>GitHub</a:t>
            </a:r>
            <a:r>
              <a:rPr lang="zh-CN" altLang="en-US" sz="1400" b="0" i="0" dirty="0">
                <a:solidFill>
                  <a:schemeClr val="tx1"/>
                </a:solidFill>
                <a:latin typeface="Times New Roman" panose="02020603050405020304" pitchFamily="18" charset="0"/>
                <a:cs typeface="Times New Roman" panose="02020603050405020304" pitchFamily="18" charset="0"/>
              </a:rPr>
              <a:t> </a:t>
            </a:r>
            <a:r>
              <a:rPr lang="en-US" altLang="zh-CN" sz="1400" b="0" i="0" dirty="0">
                <a:solidFill>
                  <a:schemeClr val="tx1"/>
                </a:solidFill>
                <a:latin typeface="Times New Roman" panose="02020603050405020304" pitchFamily="18" charset="0"/>
                <a:cs typeface="Times New Roman" panose="02020603050405020304" pitchFamily="18" charset="0"/>
              </a:rPr>
              <a:t>page</a:t>
            </a:r>
          </a:p>
        </p:txBody>
      </p:sp>
    </p:spTree>
    <p:extLst>
      <p:ext uri="{BB962C8B-B14F-4D97-AF65-F5344CB8AC3E}">
        <p14:creationId xmlns:p14="http://schemas.microsoft.com/office/powerpoint/2010/main" val="3124267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highlight>
                <a:srgbClr val="FFFF00"/>
              </a:highlight>
            </a:endParaRPr>
          </a:p>
          <a:p>
            <a:endParaRPr lang="en-US" dirty="0">
              <a:highlight>
                <a:srgbClr val="FFFF00"/>
              </a:highlight>
            </a:endParaRPr>
          </a:p>
          <a:p>
            <a:endParaRPr lang="en-US" dirty="0"/>
          </a:p>
        </p:txBody>
      </p:sp>
      <p:sp>
        <p:nvSpPr>
          <p:cNvPr id="3" name="TextBox 2">
            <a:extLst>
              <a:ext uri="{FF2B5EF4-FFF2-40B4-BE49-F238E27FC236}">
                <a16:creationId xmlns:a16="http://schemas.microsoft.com/office/drawing/2014/main" id="{B67730F7-962E-E93C-4921-EC44C528DEAB}"/>
              </a:ext>
            </a:extLst>
          </p:cNvPr>
          <p:cNvSpPr txBox="1"/>
          <p:nvPr/>
        </p:nvSpPr>
        <p:spPr>
          <a:xfrm>
            <a:off x="5197066" y="1327109"/>
            <a:ext cx="6717566" cy="2631490"/>
          </a:xfrm>
          <a:prstGeom prst="rect">
            <a:avLst/>
          </a:prstGeom>
          <a:noFill/>
        </p:spPr>
        <p:txBody>
          <a:bodyPr wrap="square" rtlCol="0">
            <a:spAutoFit/>
          </a:bodyPr>
          <a:lstStyle/>
          <a:p>
            <a:pPr>
              <a:lnSpc>
                <a:spcPct val="150000"/>
              </a:lnSpc>
            </a:pPr>
            <a:r>
              <a:rPr lang="en-US" sz="2000" b="1" dirty="0">
                <a:solidFill>
                  <a:srgbClr val="000000"/>
                </a:solidFill>
                <a:effectLst/>
                <a:latin typeface="Times"/>
              </a:rPr>
              <a:t>Acknowledgements</a:t>
            </a:r>
            <a:endParaRPr lang="en-US" sz="2000" dirty="0">
              <a:solidFill>
                <a:srgbClr val="000000"/>
              </a:solidFill>
              <a:effectLst/>
              <a:latin typeface="Times"/>
            </a:endParaRPr>
          </a:p>
          <a:p>
            <a:pPr marL="0" marR="0" algn="just" fontAlgn="ctr">
              <a:lnSpc>
                <a:spcPct val="150000"/>
              </a:lnSpc>
            </a:pPr>
            <a:r>
              <a:rPr lang="en-US" altLang="zh-CN" sz="1800" dirty="0">
                <a:effectLst/>
                <a:latin typeface="Times New Roman" panose="02020603050405020304" pitchFamily="18" charset="0"/>
                <a:ea typeface="Times New Roman" panose="02020603050405020304" pitchFamily="18" charset="0"/>
              </a:rPr>
              <a:t>We</a:t>
            </a:r>
            <a:r>
              <a:rPr lang="zh-CN" altLang="en-US"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would like to acknowledge support from the Department of Defense Vannevar Bush Faculty Fellowship, USA N00014-19-1-2642, and from the NSF Engineering Research Center for Hybrid Autonomous Manufacturing Moving from Evolution to Revolution (ERC‐HAMMER) under Award Number EEC-2133630. </a:t>
            </a:r>
          </a:p>
        </p:txBody>
      </p:sp>
      <p:pic>
        <p:nvPicPr>
          <p:cNvPr id="1026" name="Picture 2" descr="DoD Debuts Vannevar Bush Faculty Fellowship &gt; U.S. Department of Defense &gt; Defense  Department News">
            <a:extLst>
              <a:ext uri="{FF2B5EF4-FFF2-40B4-BE49-F238E27FC236}">
                <a16:creationId xmlns:a16="http://schemas.microsoft.com/office/drawing/2014/main" id="{AAC9588B-AC49-097D-2A02-B52303D97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788" y="4234460"/>
            <a:ext cx="1020570" cy="10205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ETAL — U.S. National Science Foundation HAMMER-ERC at The Ohio State  University Joins METAL - METAL">
            <a:extLst>
              <a:ext uri="{FF2B5EF4-FFF2-40B4-BE49-F238E27FC236}">
                <a16:creationId xmlns:a16="http://schemas.microsoft.com/office/drawing/2014/main" id="{77FBA825-E923-7663-2609-4C6391CFA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5481" y="4097305"/>
            <a:ext cx="4651395" cy="1294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83282"/>
            <a:ext cx="12161564" cy="1504335"/>
          </a:xfrm>
        </p:spPr>
        <p:txBody>
          <a:bodyPr>
            <a:normAutofit/>
          </a:bodyPr>
          <a:lstStyle/>
          <a:p>
            <a:r>
              <a:rPr lang="en-US" altLang="zh-CN" sz="4000" b="0" dirty="0">
                <a:latin typeface="Helvetica" pitchFamily="2" charset="0"/>
              </a:rPr>
              <a:t>Backup</a:t>
            </a:r>
            <a:endParaRPr lang="en-US" sz="4000" b="0" dirty="0">
              <a:latin typeface="Helvetica" pitchFamily="2" charset="0"/>
            </a:endParaRPr>
          </a:p>
        </p:txBody>
      </p:sp>
      <p:pic>
        <p:nvPicPr>
          <p:cNvPr id="4" name="Picture 3"/>
          <p:cNvPicPr>
            <a:picLocks noChangeAspect="1"/>
          </p:cNvPicPr>
          <p:nvPr/>
        </p:nvPicPr>
        <p:blipFill rotWithShape="1">
          <a:blip r:embed="rId3"/>
          <a:srcRect r="72722"/>
          <a:stretch>
            <a:fillRect/>
          </a:stretch>
        </p:blipFill>
        <p:spPr>
          <a:xfrm>
            <a:off x="10651247" y="136305"/>
            <a:ext cx="1483422" cy="1308559"/>
          </a:xfrm>
          <a:prstGeom prst="rect">
            <a:avLst/>
          </a:prstGeom>
        </p:spPr>
      </p:pic>
    </p:spTree>
    <p:extLst>
      <p:ext uri="{BB962C8B-B14F-4D97-AF65-F5344CB8AC3E}">
        <p14:creationId xmlns:p14="http://schemas.microsoft.com/office/powerpoint/2010/main" val="282909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3ECAAC-2B55-3D1B-54EE-81AE7D0CA8FE}"/>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id="{3FA76900-F9A2-754B-E95C-49AE21D34520}"/>
              </a:ext>
            </a:extLst>
          </p:cNvPr>
          <p:cNvSpPr txBox="1"/>
          <p:nvPr/>
        </p:nvSpPr>
        <p:spPr>
          <a:xfrm>
            <a:off x="2580560" y="1370778"/>
            <a:ext cx="6772990" cy="1815882"/>
          </a:xfrm>
          <a:prstGeom prst="rect">
            <a:avLst/>
          </a:prstGeom>
          <a:noFill/>
        </p:spPr>
        <p:txBody>
          <a:bodyPr wrap="square">
            <a:spAutoFit/>
          </a:bodyPr>
          <a:lstStyle/>
          <a:p>
            <a:r>
              <a:rPr lang="en-US" altLang="zh-CN" sz="1600" dirty="0">
                <a:latin typeface="Helvetica" pitchFamily="2" charset="0"/>
              </a:rPr>
              <a:t>JAX-CPFEM (CPU)</a:t>
            </a:r>
          </a:p>
          <a:p>
            <a:r>
              <a:rPr lang="en-US" sz="1600" dirty="0">
                <a:latin typeface="Helvetica" pitchFamily="2" charset="0"/>
              </a:rPr>
              <a:t>2.3 GHz Intel(R) Xeon(R) W-2195 CPU (18 cores) with NVIDIA Quadro </a:t>
            </a:r>
          </a:p>
          <a:p>
            <a:r>
              <a:rPr lang="en-US" sz="1600" dirty="0">
                <a:solidFill>
                  <a:srgbClr val="FF0000"/>
                </a:solidFill>
                <a:latin typeface="Helvetica" pitchFamily="2" charset="0"/>
              </a:rPr>
              <a:t>RTX 8000 </a:t>
            </a:r>
            <a:r>
              <a:rPr lang="en-US" sz="1600" dirty="0">
                <a:latin typeface="Helvetica" pitchFamily="2" charset="0"/>
              </a:rPr>
              <a:t>GPU (48 GB Graphics memory) on Ubuntu 20.04.5 LTS. </a:t>
            </a:r>
          </a:p>
          <a:p>
            <a:endParaRPr lang="en-US" sz="1600" dirty="0">
              <a:latin typeface="Helvetica" pitchFamily="2" charset="0"/>
            </a:endParaRPr>
          </a:p>
          <a:p>
            <a:endParaRPr lang="en-US" sz="1600" dirty="0">
              <a:latin typeface="Helvetica" pitchFamily="2" charset="0"/>
            </a:endParaRPr>
          </a:p>
          <a:p>
            <a:r>
              <a:rPr lang="en-US" sz="1600" dirty="0">
                <a:latin typeface="Helvetica" pitchFamily="2" charset="0"/>
              </a:rPr>
              <a:t>MOOSE (CPU MPI 8 cores)</a:t>
            </a:r>
          </a:p>
          <a:p>
            <a:r>
              <a:rPr lang="en-US" sz="1600" dirty="0">
                <a:latin typeface="Helvetica" pitchFamily="2" charset="0"/>
              </a:rPr>
              <a:t>2.3 GHz Intel(R) Xeon(R) W-2195 CPU (18 cores)</a:t>
            </a:r>
          </a:p>
        </p:txBody>
      </p:sp>
      <p:sp>
        <p:nvSpPr>
          <p:cNvPr id="10" name="TextBox 9">
            <a:extLst>
              <a:ext uri="{FF2B5EF4-FFF2-40B4-BE49-F238E27FC236}">
                <a16:creationId xmlns:a16="http://schemas.microsoft.com/office/drawing/2014/main" id="{390171E7-684A-1A7B-B4BD-AFF257A52BFE}"/>
              </a:ext>
            </a:extLst>
          </p:cNvPr>
          <p:cNvSpPr txBox="1"/>
          <p:nvPr/>
        </p:nvSpPr>
        <p:spPr>
          <a:xfrm>
            <a:off x="4335482" y="3481856"/>
            <a:ext cx="3521035" cy="338554"/>
          </a:xfrm>
          <a:prstGeom prst="rect">
            <a:avLst/>
          </a:prstGeom>
          <a:noFill/>
        </p:spPr>
        <p:txBody>
          <a:bodyPr wrap="square">
            <a:spAutoFit/>
          </a:bodyPr>
          <a:lstStyle/>
          <a:p>
            <a:r>
              <a:rPr lang="en-US" altLang="zh-CN" sz="1600" dirty="0">
                <a:latin typeface="Helvetica" pitchFamily="2" charset="0"/>
              </a:rPr>
              <a:t>Hardware</a:t>
            </a:r>
            <a:r>
              <a:rPr lang="zh-CN" altLang="en-US" sz="1600" dirty="0">
                <a:latin typeface="Helvetica" pitchFamily="2" charset="0"/>
              </a:rPr>
              <a:t> </a:t>
            </a:r>
            <a:r>
              <a:rPr lang="en-US" altLang="zh-CN" sz="1600" dirty="0">
                <a:latin typeface="Helvetica" pitchFamily="2" charset="0"/>
              </a:rPr>
              <a:t>and</a:t>
            </a:r>
            <a:r>
              <a:rPr lang="zh-CN" altLang="en-US" sz="1600" dirty="0">
                <a:latin typeface="Helvetica" pitchFamily="2" charset="0"/>
              </a:rPr>
              <a:t> </a:t>
            </a:r>
            <a:r>
              <a:rPr lang="en-US" altLang="zh-CN" sz="1600" dirty="0">
                <a:latin typeface="Helvetica" pitchFamily="2" charset="0"/>
              </a:rPr>
              <a:t>operating</a:t>
            </a:r>
            <a:r>
              <a:rPr lang="zh-CN" altLang="en-US" sz="1600" dirty="0">
                <a:latin typeface="Helvetica" pitchFamily="2" charset="0"/>
              </a:rPr>
              <a:t> </a:t>
            </a:r>
            <a:r>
              <a:rPr lang="en-US" altLang="zh-CN" sz="1600" dirty="0">
                <a:latin typeface="Helvetica" pitchFamily="2" charset="0"/>
              </a:rPr>
              <a:t>system</a:t>
            </a:r>
            <a:endParaRPr lang="en-US" sz="1600" dirty="0"/>
          </a:p>
        </p:txBody>
      </p:sp>
      <p:sp>
        <p:nvSpPr>
          <p:cNvPr id="12" name="矩形 3">
            <a:extLst>
              <a:ext uri="{FF2B5EF4-FFF2-40B4-BE49-F238E27FC236}">
                <a16:creationId xmlns:a16="http://schemas.microsoft.com/office/drawing/2014/main" id="{80BA3C68-CD3B-3A0E-70AE-0FA970DCD8EE}"/>
              </a:ext>
            </a:extLst>
          </p:cNvPr>
          <p:cNvSpPr>
            <a:spLocks noChangeArrowheads="1"/>
          </p:cNvSpPr>
          <p:nvPr/>
        </p:nvSpPr>
        <p:spPr bwMode="auto">
          <a:xfrm>
            <a:off x="407861" y="214972"/>
            <a:ext cx="8295640" cy="53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ts val="20"/>
              </a:spcBef>
              <a:spcAft>
                <a:spcPts val="0"/>
              </a:spcAft>
              <a:buNone/>
            </a:pPr>
            <a:r>
              <a:rPr lang="en-US" altLang="zh-CN" sz="28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Backup:</a:t>
            </a:r>
            <a:r>
              <a:rPr lang="zh-CN" altLang="en-US" sz="28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 </a:t>
            </a:r>
            <a:r>
              <a:rPr lang="en-US" altLang="zh-CN" sz="28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Performance</a:t>
            </a:r>
          </a:p>
        </p:txBody>
      </p:sp>
      <p:grpSp>
        <p:nvGrpSpPr>
          <p:cNvPr id="2" name="组合 30">
            <a:extLst>
              <a:ext uri="{FF2B5EF4-FFF2-40B4-BE49-F238E27FC236}">
                <a16:creationId xmlns:a16="http://schemas.microsoft.com/office/drawing/2014/main" id="{3A5798D4-08C1-7EC9-66DC-F4E084D923D0}"/>
              </a:ext>
            </a:extLst>
          </p:cNvPr>
          <p:cNvGrpSpPr/>
          <p:nvPr/>
        </p:nvGrpSpPr>
        <p:grpSpPr>
          <a:xfrm>
            <a:off x="83415" y="252070"/>
            <a:ext cx="328891" cy="466672"/>
            <a:chOff x="199304" y="53446"/>
            <a:chExt cx="328891" cy="466672"/>
          </a:xfrm>
        </p:grpSpPr>
        <p:sp>
          <p:nvSpPr>
            <p:cNvPr id="3" name="Freeform 5">
              <a:extLst>
                <a:ext uri="{FF2B5EF4-FFF2-40B4-BE49-F238E27FC236}">
                  <a16:creationId xmlns:a16="http://schemas.microsoft.com/office/drawing/2014/main" id="{69A82F5D-281C-9F55-7324-D37961B93881}"/>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5" name="Freeform 4">
              <a:extLst>
                <a:ext uri="{FF2B5EF4-FFF2-40B4-BE49-F238E27FC236}">
                  <a16:creationId xmlns:a16="http://schemas.microsoft.com/office/drawing/2014/main" id="{095CFAC3-5B27-CBDB-BD61-2C214587B9D3}"/>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3" name="Freeform 7">
              <a:extLst>
                <a:ext uri="{FF2B5EF4-FFF2-40B4-BE49-F238E27FC236}">
                  <a16:creationId xmlns:a16="http://schemas.microsoft.com/office/drawing/2014/main" id="{8DDED587-29CD-9FB9-C26B-37A46E685A62}"/>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Tree>
    <p:extLst>
      <p:ext uri="{BB962C8B-B14F-4D97-AF65-F5344CB8AC3E}">
        <p14:creationId xmlns:p14="http://schemas.microsoft.com/office/powerpoint/2010/main" val="244264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1148866" y="4257300"/>
            <a:ext cx="1883664" cy="411480"/>
          </a:xfrm>
          <a:prstGeom prst="rect">
            <a:avLst/>
          </a:prstGeom>
        </p:spPr>
      </p:pic>
      <p:sp>
        <p:nvSpPr>
          <p:cNvPr id="4" name="Text Placeholder 3"/>
          <p:cNvSpPr>
            <a:spLocks noGrp="1"/>
          </p:cNvSpPr>
          <p:nvPr>
            <p:ph type="body" sz="quarter" idx="10"/>
          </p:nvPr>
        </p:nvSpPr>
        <p:spPr/>
        <p:txBody>
          <a:bodyPr/>
          <a:lstStyle/>
          <a:p>
            <a:endParaRPr lang="en-US" dirty="0">
              <a:latin typeface="Helvetica" pitchFamily="2" charset="0"/>
            </a:endParaRPr>
          </a:p>
        </p:txBody>
      </p:sp>
      <p:sp>
        <p:nvSpPr>
          <p:cNvPr id="2" name="TextBox 1"/>
          <p:cNvSpPr txBox="1"/>
          <p:nvPr/>
        </p:nvSpPr>
        <p:spPr>
          <a:xfrm>
            <a:off x="559646" y="2891852"/>
            <a:ext cx="4148213" cy="369332"/>
          </a:xfrm>
          <a:prstGeom prst="rect">
            <a:avLst/>
          </a:prstGeom>
          <a:noFill/>
        </p:spPr>
        <p:txBody>
          <a:bodyPr wrap="square">
            <a:spAutoFit/>
          </a:bodyPr>
          <a:lstStyle/>
          <a:p>
            <a:r>
              <a:rPr lang="en-US" altLang="zh-CN" i="1" u="sng" dirty="0">
                <a:latin typeface="Helvetica" pitchFamily="2" charset="0"/>
              </a:rPr>
              <a:t>Kinematic Formalism</a:t>
            </a:r>
          </a:p>
        </p:txBody>
      </p:sp>
      <p:pic>
        <p:nvPicPr>
          <p:cNvPr id="3" name="图片 6"/>
          <p:cNvPicPr>
            <a:picLocks noChangeAspect="1"/>
          </p:cNvPicPr>
          <p:nvPr/>
        </p:nvPicPr>
        <p:blipFill>
          <a:blip r:embed="rId4"/>
          <a:stretch>
            <a:fillRect/>
          </a:stretch>
        </p:blipFill>
        <p:spPr>
          <a:xfrm>
            <a:off x="1039708" y="3286330"/>
            <a:ext cx="1371600" cy="477078"/>
          </a:xfrm>
          <a:prstGeom prst="rect">
            <a:avLst/>
          </a:prstGeom>
        </p:spPr>
      </p:pic>
      <p:pic>
        <p:nvPicPr>
          <p:cNvPr id="5" name="图片 10"/>
          <p:cNvPicPr>
            <a:picLocks noChangeAspect="1"/>
          </p:cNvPicPr>
          <p:nvPr/>
        </p:nvPicPr>
        <p:blipFill>
          <a:blip r:embed="rId5"/>
          <a:stretch>
            <a:fillRect/>
          </a:stretch>
        </p:blipFill>
        <p:spPr>
          <a:xfrm>
            <a:off x="2768449" y="3291374"/>
            <a:ext cx="1616681" cy="409862"/>
          </a:xfrm>
          <a:prstGeom prst="rect">
            <a:avLst/>
          </a:prstGeom>
        </p:spPr>
      </p:pic>
      <p:sp>
        <p:nvSpPr>
          <p:cNvPr id="6" name="TextBox 5"/>
          <p:cNvSpPr txBox="1"/>
          <p:nvPr/>
        </p:nvSpPr>
        <p:spPr>
          <a:xfrm>
            <a:off x="559646" y="921499"/>
            <a:ext cx="4148213" cy="384721"/>
          </a:xfrm>
          <a:prstGeom prst="rect">
            <a:avLst/>
          </a:prstGeom>
          <a:noFill/>
        </p:spPr>
        <p:txBody>
          <a:bodyPr wrap="square">
            <a:spAutoFit/>
          </a:bodyPr>
          <a:lstStyle/>
          <a:p>
            <a:r>
              <a:rPr lang="en-US" altLang="zh-CN" sz="1900" i="1" u="sng" dirty="0">
                <a:latin typeface="Helvetica" pitchFamily="2" charset="0"/>
              </a:rPr>
              <a:t>Governing Equation</a:t>
            </a:r>
          </a:p>
        </p:txBody>
      </p:sp>
      <mc:AlternateContent xmlns:mc="http://schemas.openxmlformats.org/markup-compatibility/2006" xmlns:a14="http://schemas.microsoft.com/office/drawing/2010/main">
        <mc:Choice Requires="a14">
          <p:sp>
            <p:nvSpPr>
              <p:cNvPr id="10" name="TextBox 9"/>
              <p:cNvSpPr txBox="1"/>
              <p:nvPr/>
            </p:nvSpPr>
            <p:spPr>
              <a:xfrm>
                <a:off x="1090735" y="1325967"/>
                <a:ext cx="3445707" cy="1465209"/>
              </a:xfrm>
              <a:prstGeom prst="rect">
                <a:avLst/>
              </a:prstGeom>
              <a:noFill/>
            </p:spPr>
            <p:txBody>
              <a:bodyPr wrap="square" rtlCol="0">
                <a:spAutoFit/>
              </a:bodyPr>
              <a:lstStyle/>
              <a:p>
                <a:pPr>
                  <a:lnSpc>
                    <a:spcPct val="120000"/>
                  </a:lnSpc>
                </a:pPr>
                <a:r>
                  <a:rPr lang="en-US" altLang="zh-CN" i="1" dirty="0">
                    <a:latin typeface="Helvetica" pitchFamily="2" charset="0"/>
                    <a:cs typeface="Times New Roman" panose="02020603050405020304" pitchFamily="18" charset="0"/>
                  </a:rPr>
                  <a:t>Momentum</a:t>
                </a:r>
                <a:r>
                  <a:rPr lang="zh-CN" altLang="en-US" i="1" dirty="0">
                    <a:latin typeface="Helvetica" pitchFamily="2" charset="0"/>
                    <a:cs typeface="Times New Roman" panose="02020603050405020304" pitchFamily="18" charset="0"/>
                  </a:rPr>
                  <a:t> </a:t>
                </a:r>
                <a:r>
                  <a:rPr lang="en-US" altLang="zh-CN" i="1" dirty="0">
                    <a:latin typeface="Helvetica" pitchFamily="2" charset="0"/>
                    <a:cs typeface="Times New Roman" panose="02020603050405020304" pitchFamily="18" charset="0"/>
                  </a:rPr>
                  <a:t>Balance</a:t>
                </a:r>
              </a:p>
              <a:p>
                <a:pPr>
                  <a:lnSpc>
                    <a:spcPct val="120000"/>
                  </a:lnSpc>
                </a:pPr>
                <a:r>
                  <a:rPr lang="en-US" altLang="zh-CN" sz="1900" dirty="0" err="1">
                    <a:latin typeface="Times New Roman" panose="02020603050405020304" pitchFamily="18" charset="0"/>
                    <a:cs typeface="Times New Roman" panose="02020603050405020304" pitchFamily="18" charset="0"/>
                  </a:rPr>
                  <a:t>Div</a:t>
                </a:r>
                <a:r>
                  <a:rPr lang="zh-CN" altLang="en-US" sz="1900" dirty="0">
                    <a:latin typeface="Times New Roman" panose="02020603050405020304" pitchFamily="18" charset="0"/>
                    <a:cs typeface="Times New Roman" panose="02020603050405020304" pitchFamily="18" charset="0"/>
                  </a:rPr>
                  <a:t> </a:t>
                </a:r>
                <a:r>
                  <a:rPr lang="en-US" altLang="zh-CN" sz="1900" b="1" i="1" dirty="0">
                    <a:latin typeface="Times New Roman" panose="02020603050405020304" pitchFamily="18" charset="0"/>
                    <a:cs typeface="Times New Roman" panose="02020603050405020304" pitchFamily="18" charset="0"/>
                  </a:rPr>
                  <a:t>P</a:t>
                </a:r>
                <a:r>
                  <a:rPr lang="zh-CN" altLang="en-US" sz="1900" dirty="0">
                    <a:latin typeface="Times New Roman" panose="02020603050405020304" pitchFamily="18" charset="0"/>
                    <a:cs typeface="Times New Roman" panose="02020603050405020304" pitchFamily="18" charset="0"/>
                  </a:rPr>
                  <a:t> </a:t>
                </a:r>
                <a:r>
                  <a:rPr lang="en-US" altLang="zh-CN" sz="1900" dirty="0">
                    <a:latin typeface="Times New Roman" panose="02020603050405020304" pitchFamily="18" charset="0"/>
                    <a:cs typeface="Times New Roman" panose="02020603050405020304" pitchFamily="18" charset="0"/>
                  </a:rPr>
                  <a:t>=</a:t>
                </a:r>
                <a:r>
                  <a:rPr lang="zh-CN" altLang="en-US" sz="1900" dirty="0">
                    <a:latin typeface="Times New Roman" panose="02020603050405020304" pitchFamily="18" charset="0"/>
                    <a:cs typeface="Times New Roman" panose="02020603050405020304" pitchFamily="18" charset="0"/>
                  </a:rPr>
                  <a:t> </a:t>
                </a:r>
                <a:r>
                  <a:rPr lang="en-US" altLang="zh-CN" sz="1900" dirty="0">
                    <a:latin typeface="Times New Roman" panose="02020603050405020304" pitchFamily="18" charset="0"/>
                    <a:cs typeface="Times New Roman" panose="02020603050405020304" pitchFamily="18" charset="0"/>
                  </a:rPr>
                  <a:t>0</a:t>
                </a:r>
                <a:endParaRPr lang="en-US" altLang="zh-CN" sz="19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20000"/>
                  </a:lnSpc>
                </a:pPr>
                <a:r>
                  <a:rPr lang="en-US" altLang="zh-CN" sz="1900" b="1" i="1" dirty="0">
                    <a:latin typeface="Times New Roman" panose="02020603050405020304" pitchFamily="18" charset="0"/>
                    <a:cs typeface="Times New Roman" panose="02020603050405020304" pitchFamily="18" charset="0"/>
                  </a:rPr>
                  <a:t>u</a:t>
                </a:r>
                <a:r>
                  <a:rPr lang="zh-CN" altLang="en-US" sz="1900" dirty="0">
                    <a:latin typeface="Times New Roman" panose="02020603050405020304" pitchFamily="18" charset="0"/>
                    <a:cs typeface="Times New Roman" panose="02020603050405020304" pitchFamily="18" charset="0"/>
                  </a:rPr>
                  <a:t> </a:t>
                </a:r>
                <a:r>
                  <a:rPr lang="en-US" altLang="zh-CN" sz="1900" dirty="0">
                    <a:latin typeface="Times New Roman" panose="02020603050405020304" pitchFamily="18" charset="0"/>
                    <a:cs typeface="Times New Roman" panose="02020603050405020304" pitchFamily="18" charset="0"/>
                  </a:rPr>
                  <a:t>=</a:t>
                </a:r>
                <a:r>
                  <a:rPr lang="zh-CN" altLang="en-US" sz="1900" dirty="0">
                    <a:latin typeface="Times New Roman" panose="02020603050405020304" pitchFamily="18" charset="0"/>
                    <a:cs typeface="Times New Roman" panose="02020603050405020304" pitchFamily="18" charset="0"/>
                  </a:rPr>
                  <a:t> </a:t>
                </a:r>
                <a:r>
                  <a:rPr lang="en-US" altLang="zh-CN" sz="1900" b="1" i="1" dirty="0" err="1">
                    <a:latin typeface="Times New Roman" panose="02020603050405020304" pitchFamily="18" charset="0"/>
                    <a:cs typeface="Times New Roman" panose="02020603050405020304" pitchFamily="18" charset="0"/>
                  </a:rPr>
                  <a:t>u</a:t>
                </a:r>
                <a:r>
                  <a:rPr lang="en-US" altLang="zh-CN" sz="1900" i="1" baseline="-25000" dirty="0" err="1">
                    <a:latin typeface="Times New Roman" panose="02020603050405020304" pitchFamily="18" charset="0"/>
                    <a:cs typeface="Times New Roman" panose="02020603050405020304" pitchFamily="18" charset="0"/>
                  </a:rPr>
                  <a:t>D</a:t>
                </a:r>
                <a:endParaRPr lang="en-US" sz="1900" dirty="0">
                  <a:latin typeface="Times New Roman" panose="02020603050405020304" pitchFamily="18" charset="0"/>
                  <a:cs typeface="Times New Roman" panose="02020603050405020304" pitchFamily="18" charset="0"/>
                </a:endParaRPr>
              </a:p>
              <a:p>
                <a:pPr>
                  <a:lnSpc>
                    <a:spcPct val="120000"/>
                  </a:lnSpc>
                </a:pPr>
                <a:r>
                  <a:rPr lang="en-US" altLang="zh-CN" sz="1900" b="1" i="1" dirty="0">
                    <a:latin typeface="Times New Roman" panose="02020603050405020304" pitchFamily="18" charset="0"/>
                    <a:cs typeface="Times New Roman" panose="02020603050405020304" pitchFamily="18" charset="0"/>
                  </a:rPr>
                  <a:t>P</a:t>
                </a:r>
                <a14:m>
                  <m:oMath xmlns:m="http://schemas.openxmlformats.org/officeDocument/2006/math">
                    <m:r>
                      <a:rPr lang="zh-CN" altLang="en-US" sz="1900" b="1"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1900" b="1"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1900" b="1"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900" b="1" i="1" dirty="0">
                    <a:latin typeface="Times New Roman" panose="02020603050405020304" pitchFamily="18" charset="0"/>
                    <a:cs typeface="Times New Roman" panose="02020603050405020304" pitchFamily="18" charset="0"/>
                  </a:rPr>
                  <a:t>n</a:t>
                </a:r>
                <a:r>
                  <a:rPr lang="zh-CN" altLang="en-US" sz="1900" dirty="0">
                    <a:latin typeface="Times New Roman" panose="02020603050405020304" pitchFamily="18" charset="0"/>
                    <a:cs typeface="Times New Roman" panose="02020603050405020304" pitchFamily="18" charset="0"/>
                  </a:rPr>
                  <a:t> </a:t>
                </a:r>
                <a:r>
                  <a:rPr lang="en-US" altLang="zh-CN" sz="1900" dirty="0">
                    <a:latin typeface="Times New Roman" panose="02020603050405020304" pitchFamily="18" charset="0"/>
                    <a:cs typeface="Times New Roman" panose="02020603050405020304" pitchFamily="18" charset="0"/>
                  </a:rPr>
                  <a:t>=</a:t>
                </a:r>
                <a:r>
                  <a:rPr lang="zh-CN" altLang="en-US" sz="1900" dirty="0">
                    <a:latin typeface="Times New Roman" panose="02020603050405020304" pitchFamily="18" charset="0"/>
                    <a:cs typeface="Times New Roman" panose="02020603050405020304" pitchFamily="18" charset="0"/>
                  </a:rPr>
                  <a:t> </a:t>
                </a:r>
                <a:r>
                  <a:rPr lang="en-US" altLang="zh-CN" sz="1900" b="1" i="1" dirty="0">
                    <a:latin typeface="Times New Roman" panose="02020603050405020304" pitchFamily="18" charset="0"/>
                    <a:cs typeface="Times New Roman" panose="02020603050405020304" pitchFamily="18" charset="0"/>
                  </a:rPr>
                  <a:t>t</a:t>
                </a:r>
                <a:endParaRPr lang="en-US" sz="1900" b="1" i="1"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090735" y="1325967"/>
                <a:ext cx="3445707" cy="1465209"/>
              </a:xfrm>
              <a:prstGeom prst="rect">
                <a:avLst/>
              </a:prstGeom>
              <a:blipFill>
                <a:blip r:embed="rId6"/>
                <a:stretch>
                  <a:fillRect l="-1465" b="-4310"/>
                </a:stretch>
              </a:blipFill>
            </p:spPr>
            <p:txBody>
              <a:bodyPr/>
              <a:lstStyle/>
              <a:p>
                <a:r>
                  <a:rPr lang="en-US">
                    <a:noFill/>
                  </a:rPr>
                  <a:t> </a:t>
                </a:r>
              </a:p>
            </p:txBody>
          </p:sp>
        </mc:Fallback>
      </mc:AlternateContent>
      <p:sp>
        <p:nvSpPr>
          <p:cNvPr id="15" name="TextBox 14"/>
          <p:cNvSpPr txBox="1"/>
          <p:nvPr/>
        </p:nvSpPr>
        <p:spPr>
          <a:xfrm>
            <a:off x="1147424" y="4666227"/>
            <a:ext cx="2716306" cy="899092"/>
          </a:xfrm>
          <a:prstGeom prst="rect">
            <a:avLst/>
          </a:prstGeom>
          <a:noFill/>
          <a:ln>
            <a:solidFill>
              <a:srgbClr val="0070C0"/>
            </a:solidFill>
          </a:ln>
        </p:spPr>
        <p:txBody>
          <a:bodyPr wrap="square" rtlCol="0">
            <a:spAutoFit/>
          </a:bodyPr>
          <a:lstStyle/>
          <a:p>
            <a:pPr>
              <a:lnSpc>
                <a:spcPct val="120000"/>
              </a:lnSpc>
            </a:pPr>
            <a:r>
              <a:rPr lang="en-US" altLang="zh-CN" sz="1500" i="1" dirty="0">
                <a:solidFill>
                  <a:srgbClr val="000000"/>
                </a:solidFill>
                <a:effectLst/>
                <a:latin typeface="Times New Roman" panose="02020603050405020304" pitchFamily="18" charset="0"/>
                <a:cs typeface="Times New Roman" panose="02020603050405020304" pitchFamily="18" charset="0"/>
              </a:rPr>
              <a:t>P</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F</a:t>
            </a:r>
            <a:r>
              <a:rPr lang="en-US" sz="1500" dirty="0">
                <a:solidFill>
                  <a:srgbClr val="000000"/>
                </a:solidFill>
                <a:effectLst/>
                <a:latin typeface="Times New Roman" panose="02020603050405020304" pitchFamily="18" charset="0"/>
                <a:cs typeface="Times New Roman" panose="02020603050405020304" pitchFamily="18" charset="0"/>
              </a:rPr>
              <a:t>irst </a:t>
            </a:r>
            <a:r>
              <a:rPr lang="en-US" sz="1500" dirty="0" err="1">
                <a:solidFill>
                  <a:srgbClr val="000000"/>
                </a:solidFill>
                <a:effectLst/>
                <a:latin typeface="Times New Roman" panose="02020603050405020304" pitchFamily="18" charset="0"/>
                <a:cs typeface="Times New Roman" panose="02020603050405020304" pitchFamily="18" charset="0"/>
              </a:rPr>
              <a:t>Piola</a:t>
            </a:r>
            <a:r>
              <a:rPr lang="en-US" sz="1500" dirty="0">
                <a:solidFill>
                  <a:srgbClr val="000000"/>
                </a:solidFill>
                <a:effectLst/>
                <a:latin typeface="Times New Roman" panose="02020603050405020304" pitchFamily="18" charset="0"/>
                <a:cs typeface="Times New Roman" panose="02020603050405020304" pitchFamily="18" charset="0"/>
              </a:rPr>
              <a:t>-Kirchhoff stress</a:t>
            </a:r>
          </a:p>
          <a:p>
            <a:pPr>
              <a:lnSpc>
                <a:spcPct val="120000"/>
              </a:lnSpc>
            </a:pPr>
            <a:r>
              <a:rPr lang="en-US" altLang="zh-CN" sz="1500" i="1" dirty="0">
                <a:solidFill>
                  <a:srgbClr val="000000"/>
                </a:solidFill>
                <a:latin typeface="Times New Roman" panose="02020603050405020304" pitchFamily="18" charset="0"/>
                <a:cs typeface="Times New Roman" panose="02020603050405020304" pitchFamily="18" charset="0"/>
              </a:rPr>
              <a:t>S</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Second</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sz="1500" dirty="0" err="1">
                <a:solidFill>
                  <a:srgbClr val="000000"/>
                </a:solidFill>
                <a:effectLst/>
                <a:latin typeface="Times New Roman" panose="02020603050405020304" pitchFamily="18" charset="0"/>
                <a:cs typeface="Times New Roman" panose="02020603050405020304" pitchFamily="18" charset="0"/>
              </a:rPr>
              <a:t>Piola</a:t>
            </a:r>
            <a:r>
              <a:rPr lang="en-US" sz="1500" dirty="0">
                <a:solidFill>
                  <a:srgbClr val="000000"/>
                </a:solidFill>
                <a:effectLst/>
                <a:latin typeface="Times New Roman" panose="02020603050405020304" pitchFamily="18" charset="0"/>
                <a:cs typeface="Times New Roman" panose="02020603050405020304" pitchFamily="18" charset="0"/>
              </a:rPr>
              <a:t>-Kirchhoff stress</a:t>
            </a:r>
          </a:p>
          <a:p>
            <a:pPr>
              <a:lnSpc>
                <a:spcPct val="120000"/>
              </a:lnSpc>
            </a:pPr>
            <a:r>
              <a:rPr lang="en-US" altLang="zh-CN" sz="1500" i="1" dirty="0">
                <a:solidFill>
                  <a:srgbClr val="000000"/>
                </a:solidFill>
                <a:latin typeface="Times New Roman" panose="02020603050405020304" pitchFamily="18" charset="0"/>
                <a:cs typeface="Times New Roman" panose="02020603050405020304" pitchFamily="18" charset="0"/>
              </a:rPr>
              <a:t>F</a:t>
            </a:r>
            <a:r>
              <a:rPr lang="zh-CN" altLang="en-US" sz="1500" i="1"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Deformation</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Gradient</a:t>
            </a:r>
            <a:endParaRPr lang="en-US" sz="15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7"/>
          <a:stretch>
            <a:fillRect/>
          </a:stretch>
        </p:blipFill>
        <p:spPr>
          <a:xfrm>
            <a:off x="1149460" y="3665878"/>
            <a:ext cx="1849234" cy="591422"/>
          </a:xfrm>
          <a:prstGeom prst="rect">
            <a:avLst/>
          </a:prstGeom>
        </p:spPr>
      </p:pic>
      <p:pic>
        <p:nvPicPr>
          <p:cNvPr id="23" name="Picture 22"/>
          <p:cNvPicPr>
            <a:picLocks noChangeAspect="1"/>
          </p:cNvPicPr>
          <p:nvPr/>
        </p:nvPicPr>
        <p:blipFill>
          <a:blip r:embed="rId8"/>
          <a:stretch>
            <a:fillRect/>
          </a:stretch>
        </p:blipFill>
        <p:spPr>
          <a:xfrm>
            <a:off x="3140893" y="3823656"/>
            <a:ext cx="1244237" cy="411480"/>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2633753" y="1740402"/>
                <a:ext cx="944848" cy="1120050"/>
              </a:xfrm>
              <a:prstGeom prst="rect">
                <a:avLst/>
              </a:prstGeom>
              <a:noFill/>
            </p:spPr>
            <p:txBody>
              <a:bodyPr wrap="square" rtlCol="0">
                <a:spAutoFit/>
              </a:bodyPr>
              <a:lstStyle/>
              <a:p>
                <a:pPr>
                  <a:lnSpc>
                    <a:spcPct val="120000"/>
                  </a:lnSpc>
                </a:pPr>
                <a:r>
                  <a:rPr lang="en-US" altLang="zh-CN" sz="1900" dirty="0">
                    <a:latin typeface="Times New Roman" panose="02020603050405020304" pitchFamily="18" charset="0"/>
                    <a:cs typeface="Times New Roman" panose="02020603050405020304" pitchFamily="18" charset="0"/>
                  </a:rPr>
                  <a:t>in</a:t>
                </a:r>
                <a:r>
                  <a:rPr lang="zh-CN" altLang="en-US" sz="19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altLang="zh-CN" sz="1900" i="1" smtClean="0">
                        <a:latin typeface="Cambria Math" panose="02040503050406030204" pitchFamily="18" charset="0"/>
                        <a:ea typeface="Cambria Math" panose="02040503050406030204" pitchFamily="18" charset="0"/>
                        <a:cs typeface="Times New Roman" panose="02020603050405020304" pitchFamily="18" charset="0"/>
                      </a:rPr>
                      <m:t>Ω</m:t>
                    </m:r>
                  </m:oMath>
                </a14:m>
                <a:endParaRPr lang="en-US" sz="1900" dirty="0"/>
              </a:p>
              <a:p>
                <a:pPr>
                  <a:lnSpc>
                    <a:spcPct val="120000"/>
                  </a:lnSpc>
                </a:pPr>
                <a:r>
                  <a:rPr lang="en-US" altLang="zh-CN" sz="1900" dirty="0">
                    <a:latin typeface="Times New Roman" panose="02020603050405020304" pitchFamily="18" charset="0"/>
                    <a:cs typeface="Times New Roman" panose="02020603050405020304" pitchFamily="18" charset="0"/>
                  </a:rPr>
                  <a:t>on</a:t>
                </a:r>
                <a:r>
                  <a:rPr lang="zh-CN" altLang="en-US"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900" i="1" smtClean="0">
                            <a:latin typeface="Cambria Math" panose="02040503050406030204" pitchFamily="18" charset="0"/>
                            <a:cs typeface="Times New Roman" panose="02020603050405020304" pitchFamily="18" charset="0"/>
                          </a:rPr>
                        </m:ctrlPr>
                      </m:sSubPr>
                      <m:e>
                        <m:r>
                          <m:rPr>
                            <m:sty m:val="p"/>
                          </m:rPr>
                          <a:rPr lang="el-GR" altLang="zh-CN" sz="1900" i="1">
                            <a:latin typeface="Cambria Math" panose="02040503050406030204" pitchFamily="18" charset="0"/>
                            <a:ea typeface="Cambria Math" panose="02040503050406030204" pitchFamily="18" charset="0"/>
                            <a:cs typeface="Times New Roman" panose="02020603050405020304" pitchFamily="18" charset="0"/>
                          </a:rPr>
                          <m:t>Γ</m:t>
                        </m:r>
                      </m:e>
                      <m:sub>
                        <m:r>
                          <a:rPr lang="en-US" altLang="zh-CN" sz="1900" b="0" i="1" smtClean="0">
                            <a:latin typeface="Cambria Math" panose="02040503050406030204" pitchFamily="18" charset="0"/>
                            <a:cs typeface="Times New Roman" panose="02020603050405020304" pitchFamily="18" charset="0"/>
                          </a:rPr>
                          <m:t>𝐷</m:t>
                        </m:r>
                      </m:sub>
                    </m:sSub>
                  </m:oMath>
                </a14:m>
                <a:endParaRPr lang="en-US" sz="1900" dirty="0"/>
              </a:p>
              <a:p>
                <a:pPr>
                  <a:lnSpc>
                    <a:spcPct val="120000"/>
                  </a:lnSpc>
                </a:pPr>
                <a:r>
                  <a:rPr lang="en-US" altLang="zh-CN" sz="1900" dirty="0">
                    <a:latin typeface="Times New Roman" panose="02020603050405020304" pitchFamily="18" charset="0"/>
                    <a:cs typeface="Times New Roman" panose="02020603050405020304" pitchFamily="18" charset="0"/>
                  </a:rPr>
                  <a:t>on</a:t>
                </a:r>
                <a:r>
                  <a:rPr lang="zh-CN" altLang="en-US"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900" i="1">
                            <a:latin typeface="Cambria Math" panose="02040503050406030204" pitchFamily="18" charset="0"/>
                            <a:cs typeface="Times New Roman" panose="02020603050405020304" pitchFamily="18" charset="0"/>
                          </a:rPr>
                        </m:ctrlPr>
                      </m:sSubPr>
                      <m:e>
                        <m:r>
                          <m:rPr>
                            <m:sty m:val="p"/>
                          </m:rPr>
                          <a:rPr lang="el-GR" altLang="zh-CN" sz="1900" i="1">
                            <a:latin typeface="Cambria Math" panose="02040503050406030204" pitchFamily="18" charset="0"/>
                            <a:ea typeface="Cambria Math" panose="02040503050406030204" pitchFamily="18" charset="0"/>
                            <a:cs typeface="Times New Roman" panose="02020603050405020304" pitchFamily="18" charset="0"/>
                          </a:rPr>
                          <m:t>Γ</m:t>
                        </m:r>
                      </m:e>
                      <m:sub>
                        <m:r>
                          <a:rPr lang="en-US" altLang="zh-CN" sz="1900" b="0" i="1" smtClean="0">
                            <a:latin typeface="Cambria Math" panose="02040503050406030204" pitchFamily="18" charset="0"/>
                            <a:ea typeface="Cambria Math" panose="02040503050406030204" pitchFamily="18" charset="0"/>
                            <a:cs typeface="Times New Roman" panose="02020603050405020304" pitchFamily="18" charset="0"/>
                          </a:rPr>
                          <m:t>𝑁</m:t>
                        </m:r>
                      </m:sub>
                    </m:sSub>
                  </m:oMath>
                </a14:m>
                <a:endParaRPr lang="en-US" sz="19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633753" y="1740402"/>
                <a:ext cx="944848" cy="1120050"/>
              </a:xfrm>
              <a:prstGeom prst="rect">
                <a:avLst/>
              </a:prstGeom>
              <a:blipFill>
                <a:blip r:embed="rId9"/>
                <a:stretch>
                  <a:fillRect l="-5333" b="-6667"/>
                </a:stretch>
              </a:blipFill>
            </p:spPr>
            <p:txBody>
              <a:bodyPr/>
              <a:lstStyle/>
              <a:p>
                <a:r>
                  <a:rPr lang="en-US">
                    <a:noFill/>
                  </a:rPr>
                  <a:t> </a:t>
                </a:r>
              </a:p>
            </p:txBody>
          </p:sp>
        </mc:Fallback>
      </mc:AlternateContent>
      <p:pic>
        <p:nvPicPr>
          <p:cNvPr id="34" name="Picture 33"/>
          <p:cNvPicPr>
            <a:picLocks noChangeAspect="1"/>
          </p:cNvPicPr>
          <p:nvPr/>
        </p:nvPicPr>
        <p:blipFill>
          <a:blip r:embed="rId10"/>
          <a:stretch>
            <a:fillRect/>
          </a:stretch>
        </p:blipFill>
        <p:spPr>
          <a:xfrm>
            <a:off x="8227242" y="1113860"/>
            <a:ext cx="2043242" cy="616495"/>
          </a:xfrm>
          <a:prstGeom prst="rect">
            <a:avLst/>
          </a:prstGeom>
        </p:spPr>
      </p:pic>
      <p:sp>
        <p:nvSpPr>
          <p:cNvPr id="35" name="TextBox 34"/>
          <p:cNvSpPr txBox="1"/>
          <p:nvPr/>
        </p:nvSpPr>
        <p:spPr>
          <a:xfrm>
            <a:off x="5338482" y="1239458"/>
            <a:ext cx="4148213" cy="384721"/>
          </a:xfrm>
          <a:prstGeom prst="rect">
            <a:avLst/>
          </a:prstGeom>
          <a:noFill/>
        </p:spPr>
        <p:txBody>
          <a:bodyPr wrap="square">
            <a:spAutoFit/>
          </a:bodyPr>
          <a:lstStyle/>
          <a:p>
            <a:r>
              <a:rPr lang="en-US" altLang="zh-CN" sz="1900" i="1" u="sng" dirty="0">
                <a:latin typeface="Helvetica" pitchFamily="2" charset="0"/>
              </a:rPr>
              <a:t>Constitutive</a:t>
            </a:r>
            <a:r>
              <a:rPr lang="zh-CN" altLang="en-US" sz="1900" i="1" u="sng" dirty="0">
                <a:latin typeface="Helvetica" pitchFamily="2" charset="0"/>
              </a:rPr>
              <a:t> </a:t>
            </a:r>
            <a:r>
              <a:rPr lang="en-US" altLang="zh-CN" sz="1900" i="1" u="sng" dirty="0">
                <a:latin typeface="Helvetica" pitchFamily="2" charset="0"/>
              </a:rPr>
              <a:t>Model</a:t>
            </a:r>
          </a:p>
        </p:txBody>
      </p:sp>
      <p:sp>
        <p:nvSpPr>
          <p:cNvPr id="36" name="左大括号 26"/>
          <p:cNvSpPr/>
          <p:nvPr/>
        </p:nvSpPr>
        <p:spPr>
          <a:xfrm>
            <a:off x="5732156" y="1923692"/>
            <a:ext cx="398145" cy="584125"/>
          </a:xfrm>
          <a:prstGeom prst="leftBrace">
            <a:avLst>
              <a:gd name="adj1" fmla="val 8333"/>
              <a:gd name="adj2" fmla="val 502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23"/>
          <p:cNvSpPr txBox="1"/>
          <p:nvPr/>
        </p:nvSpPr>
        <p:spPr>
          <a:xfrm>
            <a:off x="6143711" y="2269455"/>
            <a:ext cx="4155440" cy="368300"/>
          </a:xfrm>
          <a:prstGeom prst="rect">
            <a:avLst/>
          </a:prstGeom>
          <a:noFill/>
          <a:ln>
            <a:noFill/>
          </a:ln>
        </p:spPr>
        <p:txBody>
          <a:bodyPr wrap="square" rtlCol="0">
            <a:spAutoFit/>
          </a:bodyPr>
          <a:lstStyle/>
          <a:p>
            <a:pPr marL="285750" indent="-285750" algn="l">
              <a:buFont typeface="Arial" panose="020B0604020202020204" pitchFamily="34" charset="0"/>
              <a:buChar char="•"/>
            </a:pPr>
            <a:r>
              <a:rPr lang="en-US" altLang="zh-CN" dirty="0">
                <a:latin typeface="Times New Roman Regular" panose="02020603050405020304" charset="0"/>
                <a:cs typeface="Times New Roman Regular" panose="02020603050405020304" charset="0"/>
              </a:rPr>
              <a:t>Phenomenological constitutive model</a:t>
            </a:r>
          </a:p>
        </p:txBody>
      </p:sp>
      <p:sp>
        <p:nvSpPr>
          <p:cNvPr id="39" name="文本框 24"/>
          <p:cNvSpPr txBox="1"/>
          <p:nvPr/>
        </p:nvSpPr>
        <p:spPr>
          <a:xfrm>
            <a:off x="6130302" y="1658078"/>
            <a:ext cx="5705782" cy="458074"/>
          </a:xfrm>
          <a:prstGeom prst="rect">
            <a:avLst/>
          </a:prstGeom>
          <a:noFill/>
          <a:ln>
            <a:noFill/>
          </a:ln>
        </p:spPr>
        <p:txBody>
          <a:bodyPr wrap="square" rtlCol="0">
            <a:spAutoFit/>
          </a:bodyPr>
          <a:lstStyle/>
          <a:p>
            <a:pPr marL="285750" indent="-285750" algn="l">
              <a:lnSpc>
                <a:spcPct val="150000"/>
              </a:lnSpc>
              <a:buFont typeface="Arial" panose="020B0604020202020204" pitchFamily="34" charset="0"/>
              <a:buChar char="•"/>
            </a:pPr>
            <a:r>
              <a:rPr lang="en-US" altLang="zh-CN" dirty="0">
                <a:latin typeface="Times New Roman Regular" panose="02020603050405020304" charset="0"/>
                <a:cs typeface="Times New Roman Regular" panose="02020603050405020304" charset="0"/>
              </a:rPr>
              <a:t>Physics-based constitutive model</a:t>
            </a:r>
          </a:p>
        </p:txBody>
      </p:sp>
      <p:cxnSp>
        <p:nvCxnSpPr>
          <p:cNvPr id="40" name="Straight Arrow Connector 39"/>
          <p:cNvCxnSpPr/>
          <p:nvPr/>
        </p:nvCxnSpPr>
        <p:spPr>
          <a:xfrm flipH="1" flipV="1">
            <a:off x="8019829" y="814879"/>
            <a:ext cx="411074" cy="37096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931228" y="742543"/>
            <a:ext cx="2459667" cy="338554"/>
          </a:xfrm>
          <a:prstGeom prst="rect">
            <a:avLst/>
          </a:prstGeom>
          <a:noFill/>
        </p:spPr>
        <p:txBody>
          <a:bodyPr wrap="square" rtlCol="0">
            <a:spAutoFit/>
          </a:bodyPr>
          <a:lstStyle/>
          <a:p>
            <a:r>
              <a:rPr lang="en-US" altLang="zh-CN" sz="1600" dirty="0">
                <a:solidFill>
                  <a:srgbClr val="7030A0"/>
                </a:solidFill>
                <a:latin typeface="Times New Roman" panose="02020603050405020304" pitchFamily="18" charset="0"/>
                <a:cs typeface="Times New Roman" panose="02020603050405020304" pitchFamily="18" charset="0"/>
              </a:rPr>
              <a:t>P</a:t>
            </a:r>
            <a:r>
              <a:rPr lang="en-US" sz="1600" dirty="0">
                <a:solidFill>
                  <a:srgbClr val="7030A0"/>
                </a:solidFill>
                <a:effectLst/>
                <a:latin typeface="Times New Roman" panose="02020603050405020304" pitchFamily="18" charset="0"/>
                <a:cs typeface="Times New Roman" panose="02020603050405020304" pitchFamily="18" charset="0"/>
              </a:rPr>
              <a:t>lastic velocity gradient</a:t>
            </a:r>
            <a:endParaRPr lang="en-US" sz="1600" dirty="0">
              <a:solidFill>
                <a:srgbClr val="7030A0"/>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9431360" y="158762"/>
            <a:ext cx="1925170" cy="584775"/>
          </a:xfrm>
          <a:prstGeom prst="rect">
            <a:avLst/>
          </a:prstGeom>
          <a:noFill/>
        </p:spPr>
        <p:txBody>
          <a:bodyPr wrap="square">
            <a:spAutoFit/>
          </a:bodyPr>
          <a:lstStyle/>
          <a:p>
            <a:r>
              <a:rPr lang="en-US" altLang="zh-CN" sz="1600" dirty="0">
                <a:solidFill>
                  <a:srgbClr val="7030A0"/>
                </a:solidFill>
                <a:latin typeface="Times New Roman" panose="02020603050405020304" pitchFamily="18" charset="0"/>
                <a:cs typeface="Times New Roman" panose="02020603050405020304" pitchFamily="18" charset="0"/>
              </a:rPr>
              <a:t>S</a:t>
            </a:r>
            <a:r>
              <a:rPr lang="en-US" sz="1600" dirty="0">
                <a:solidFill>
                  <a:srgbClr val="7030A0"/>
                </a:solidFill>
                <a:latin typeface="Times New Roman" panose="02020603050405020304" pitchFamily="18" charset="0"/>
                <a:cs typeface="Times New Roman" panose="02020603050405020304" pitchFamily="18" charset="0"/>
              </a:rPr>
              <a:t>um of contributions </a:t>
            </a:r>
          </a:p>
          <a:p>
            <a:r>
              <a:rPr lang="en-US" sz="1600" dirty="0">
                <a:solidFill>
                  <a:srgbClr val="7030A0"/>
                </a:solidFill>
                <a:latin typeface="Times New Roman" panose="02020603050405020304" pitchFamily="18" charset="0"/>
                <a:cs typeface="Times New Roman" panose="02020603050405020304" pitchFamily="18" charset="0"/>
              </a:rPr>
              <a:t>from all slip systems</a:t>
            </a:r>
          </a:p>
        </p:txBody>
      </p:sp>
      <p:cxnSp>
        <p:nvCxnSpPr>
          <p:cNvPr id="46" name="Straight Arrow Connector 45"/>
          <p:cNvCxnSpPr/>
          <p:nvPr/>
        </p:nvCxnSpPr>
        <p:spPr>
          <a:xfrm flipV="1">
            <a:off x="9095554" y="721563"/>
            <a:ext cx="421381" cy="41427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9178702" y="1202143"/>
            <a:ext cx="255084" cy="429402"/>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10161999" y="2283486"/>
            <a:ext cx="301124" cy="285896"/>
          </a:xfrm>
          <a:prstGeom prst="star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1027488-0C94-BAFF-0D54-FFFABC0EA7D3}"/>
              </a:ext>
            </a:extLst>
          </p:cNvPr>
          <p:cNvGrpSpPr/>
          <p:nvPr/>
        </p:nvGrpSpPr>
        <p:grpSpPr>
          <a:xfrm>
            <a:off x="6096000" y="2834226"/>
            <a:ext cx="5505242" cy="2107217"/>
            <a:chOff x="6096000" y="2834226"/>
            <a:chExt cx="5505242" cy="2107217"/>
          </a:xfrm>
        </p:grpSpPr>
        <p:pic>
          <p:nvPicPr>
            <p:cNvPr id="51" name="Picture 50"/>
            <p:cNvPicPr>
              <a:picLocks noChangeAspect="1"/>
            </p:cNvPicPr>
            <p:nvPr/>
          </p:nvPicPr>
          <p:blipFill>
            <a:blip r:embed="rId11"/>
            <a:stretch>
              <a:fillRect/>
            </a:stretch>
          </p:blipFill>
          <p:spPr>
            <a:xfrm>
              <a:off x="6096000" y="2890083"/>
              <a:ext cx="1996980" cy="636075"/>
            </a:xfrm>
            <a:prstGeom prst="rect">
              <a:avLst/>
            </a:prstGeom>
          </p:spPr>
        </p:pic>
        <p:pic>
          <p:nvPicPr>
            <p:cNvPr id="52" name="Picture 51"/>
            <p:cNvPicPr>
              <a:picLocks noChangeAspect="1"/>
            </p:cNvPicPr>
            <p:nvPr/>
          </p:nvPicPr>
          <p:blipFill>
            <a:blip r:embed="rId12"/>
            <a:stretch>
              <a:fillRect/>
            </a:stretch>
          </p:blipFill>
          <p:spPr>
            <a:xfrm>
              <a:off x="6143711" y="3617006"/>
              <a:ext cx="1573456" cy="599826"/>
            </a:xfrm>
            <a:prstGeom prst="rect">
              <a:avLst/>
            </a:prstGeom>
          </p:spPr>
        </p:pic>
        <p:pic>
          <p:nvPicPr>
            <p:cNvPr id="53" name="Picture 52"/>
            <p:cNvPicPr>
              <a:picLocks noChangeAspect="1"/>
            </p:cNvPicPr>
            <p:nvPr/>
          </p:nvPicPr>
          <p:blipFill>
            <a:blip r:embed="rId13"/>
            <a:stretch>
              <a:fillRect/>
            </a:stretch>
          </p:blipFill>
          <p:spPr>
            <a:xfrm>
              <a:off x="6096000" y="4199988"/>
              <a:ext cx="3460124" cy="741455"/>
            </a:xfrm>
            <a:prstGeom prst="rect">
              <a:avLst/>
            </a:prstGeom>
          </p:spPr>
        </p:pic>
        <mc:AlternateContent xmlns:mc="http://schemas.openxmlformats.org/markup-compatibility/2006" xmlns:a14="http://schemas.microsoft.com/office/drawing/2010/main">
          <mc:Choice Requires="a14">
            <p:sp>
              <p:nvSpPr>
                <p:cNvPr id="56" name="TextBox 55"/>
                <p:cNvSpPr txBox="1"/>
                <p:nvPr/>
              </p:nvSpPr>
              <p:spPr>
                <a:xfrm>
                  <a:off x="8450149" y="3014461"/>
                  <a:ext cx="3151093" cy="345864"/>
                </a:xfrm>
                <a:prstGeom prst="rect">
                  <a:avLst/>
                </a:prstGeom>
                <a:noFill/>
              </p:spPr>
              <p:txBody>
                <a:bodyPr wrap="square">
                  <a:spAutoFit/>
                </a:bodyPr>
                <a:lstStyle/>
                <a:p>
                  <a14:m>
                    <m:oMath xmlns:m="http://schemas.openxmlformats.org/officeDocument/2006/math">
                      <m:acc>
                        <m:accPr>
                          <m:chr m:val="̇"/>
                          <m:ctrlPr>
                            <a:rPr lang="en-US" altLang="zh-CN" sz="1600" i="1" smtClean="0">
                              <a:solidFill>
                                <a:srgbClr val="000000"/>
                              </a:solidFill>
                              <a:latin typeface="Cambria Math" panose="02040503050406030204" pitchFamily="18" charset="0"/>
                              <a:cs typeface="Times New Roman" panose="02020603050405020304" pitchFamily="18" charset="0"/>
                            </a:rPr>
                          </m:ctrlPr>
                        </m:accPr>
                        <m:e>
                          <m:sSup>
                            <m:sSupPr>
                              <m:ctrlPr>
                                <a:rPr lang="en-US" altLang="zh-CN" sz="1600" i="1" smtClean="0">
                                  <a:solidFill>
                                    <a:srgbClr val="000000"/>
                                  </a:solidFill>
                                  <a:latin typeface="Cambria Math" panose="02040503050406030204" pitchFamily="18" charset="0"/>
                                  <a:cs typeface="Times New Roman" panose="02020603050405020304" pitchFamily="18" charset="0"/>
                                </a:rPr>
                              </m:ctrlPr>
                            </m:sSupPr>
                            <m:e>
                              <m:r>
                                <a:rPr lang="en-US" altLang="zh-CN" sz="16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𝛾</m:t>
                              </m:r>
                            </m:e>
                            <m:sup>
                              <m:r>
                                <a:rPr lang="en-US" altLang="zh-CN" sz="16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𝛼</m:t>
                              </m:r>
                            </m:sup>
                          </m:sSup>
                        </m:e>
                      </m:acc>
                    </m:oMath>
                  </a14:m>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Slip</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rate</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for</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slip</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system</a:t>
                  </a:r>
                  <a:r>
                    <a:rPr lang="zh-CN" altLang="en-US" sz="1600" dirty="0">
                      <a:solidFill>
                        <a:srgbClr val="000000"/>
                      </a:solidFill>
                      <a:latin typeface="Times New Roman" panose="02020603050405020304" pitchFamily="18" charset="0"/>
                      <a:cs typeface="Times New Roman" panose="02020603050405020304" pitchFamily="18" charset="0"/>
                    </a:rPr>
                    <a:t> </a:t>
                  </a:r>
                  <a:endParaRPr lang="en-US" sz="1600" dirty="0"/>
                </a:p>
              </p:txBody>
            </p:sp>
          </mc:Choice>
          <mc:Fallback xmlns="">
            <p:sp>
              <p:nvSpPr>
                <p:cNvPr id="56" name="TextBox 55"/>
                <p:cNvSpPr txBox="1">
                  <a:spLocks noRot="1" noChangeAspect="1" noMove="1" noResize="1" noEditPoints="1" noAdjustHandles="1" noChangeArrowheads="1" noChangeShapeType="1" noTextEdit="1"/>
                </p:cNvSpPr>
                <p:nvPr/>
              </p:nvSpPr>
              <p:spPr>
                <a:xfrm>
                  <a:off x="8450149" y="3014461"/>
                  <a:ext cx="3151093" cy="345864"/>
                </a:xfrm>
                <a:prstGeom prst="rect">
                  <a:avLst/>
                </a:prstGeom>
                <a:blipFill>
                  <a:blip r:embed="rId14"/>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8433913" y="3670607"/>
                  <a:ext cx="2337547" cy="345864"/>
                </a:xfrm>
                <a:prstGeom prst="rect">
                  <a:avLst/>
                </a:prstGeom>
                <a:noFill/>
              </p:spPr>
              <p:txBody>
                <a:bodyPr wrap="square">
                  <a:spAutoFit/>
                </a:bodyPr>
                <a:lstStyle/>
                <a:p>
                  <a14:m>
                    <m:oMath xmlns:m="http://schemas.openxmlformats.org/officeDocument/2006/math">
                      <m:acc>
                        <m:accPr>
                          <m:chr m:val="̇"/>
                          <m:ctrlPr>
                            <a:rPr lang="en-US" altLang="zh-CN" sz="1600" i="1" smtClean="0">
                              <a:solidFill>
                                <a:srgbClr val="000000"/>
                              </a:solidFill>
                              <a:latin typeface="Cambria Math" panose="02040503050406030204" pitchFamily="18" charset="0"/>
                              <a:cs typeface="Times New Roman" panose="02020603050405020304" pitchFamily="18" charset="0"/>
                            </a:rPr>
                          </m:ctrlPr>
                        </m:accPr>
                        <m:e>
                          <m:sSup>
                            <m:sSupPr>
                              <m:ctrlPr>
                                <a:rPr lang="en-US" altLang="zh-CN" sz="1600" i="1" smtClean="0">
                                  <a:solidFill>
                                    <a:srgbClr val="000000"/>
                                  </a:solidFill>
                                  <a:latin typeface="Cambria Math" panose="02040503050406030204" pitchFamily="18" charset="0"/>
                                  <a:cs typeface="Times New Roman" panose="02020603050405020304" pitchFamily="18" charset="0"/>
                                </a:rPr>
                              </m:ctrlPr>
                            </m:sSupPr>
                            <m:e>
                              <m:r>
                                <a:rPr lang="en-US" altLang="zh-CN" sz="1600" b="0" i="1" smtClean="0">
                                  <a:solidFill>
                                    <a:srgbClr val="000000"/>
                                  </a:solidFill>
                                  <a:latin typeface="Cambria Math" panose="02040503050406030204" pitchFamily="18" charset="0"/>
                                  <a:cs typeface="Times New Roman" panose="02020603050405020304" pitchFamily="18" charset="0"/>
                                </a:rPr>
                                <m:t>𝑔</m:t>
                              </m:r>
                            </m:e>
                            <m:sup>
                              <m:r>
                                <a:rPr lang="en-US" altLang="zh-CN" sz="16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𝛼</m:t>
                              </m:r>
                            </m:sup>
                          </m:sSup>
                        </m:e>
                      </m:acc>
                    </m:oMath>
                  </a14:m>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Rate</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of</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slip</a:t>
                  </a:r>
                  <a:r>
                    <a:rPr lang="zh-CN" altLang="en-US" sz="1600" dirty="0">
                      <a:solidFill>
                        <a:srgbClr val="000000"/>
                      </a:solidFill>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resistance</a:t>
                  </a:r>
                  <a:endParaRPr lang="en-US" sz="1600" dirty="0"/>
                </a:p>
              </p:txBody>
            </p:sp>
          </mc:Choice>
          <mc:Fallback xmlns="">
            <p:sp>
              <p:nvSpPr>
                <p:cNvPr id="58" name="TextBox 57"/>
                <p:cNvSpPr txBox="1">
                  <a:spLocks noRot="1" noChangeAspect="1" noMove="1" noResize="1" noEditPoints="1" noAdjustHandles="1" noChangeArrowheads="1" noChangeShapeType="1" noTextEdit="1"/>
                </p:cNvSpPr>
                <p:nvPr/>
              </p:nvSpPr>
              <p:spPr>
                <a:xfrm>
                  <a:off x="8433913" y="3670607"/>
                  <a:ext cx="2337547" cy="345864"/>
                </a:xfrm>
                <a:prstGeom prst="rect">
                  <a:avLst/>
                </a:prstGeom>
                <a:blipFill>
                  <a:blip r:embed="rId15"/>
                  <a:stretch>
                    <a:fillRect r="-541" b="-20690"/>
                  </a:stretch>
                </a:blipFill>
              </p:spPr>
              <p:txBody>
                <a:bodyPr/>
                <a:lstStyle/>
                <a:p>
                  <a:r>
                    <a:rPr lang="en-US">
                      <a:noFill/>
                    </a:rPr>
                    <a:t> </a:t>
                  </a:r>
                </a:p>
              </p:txBody>
            </p:sp>
          </mc:Fallback>
        </mc:AlternateContent>
        <p:sp>
          <p:nvSpPr>
            <p:cNvPr id="59" name="Rectangle 58"/>
            <p:cNvSpPr/>
            <p:nvPr/>
          </p:nvSpPr>
          <p:spPr>
            <a:xfrm>
              <a:off x="7180729" y="2834226"/>
              <a:ext cx="328437" cy="225774"/>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602002" y="3111622"/>
              <a:ext cx="247033" cy="21699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064188" y="4454473"/>
              <a:ext cx="215152" cy="32483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718485" y="4624410"/>
              <a:ext cx="295961" cy="26625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8090832" y="4216832"/>
              <a:ext cx="174628" cy="195521"/>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041050" y="4624410"/>
              <a:ext cx="380855" cy="236873"/>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5" name="TextBox 64"/>
              <p:cNvSpPr txBox="1"/>
              <p:nvPr/>
            </p:nvSpPr>
            <p:spPr>
              <a:xfrm>
                <a:off x="5339074" y="5009250"/>
                <a:ext cx="2675372" cy="933525"/>
              </a:xfrm>
              <a:prstGeom prst="rect">
                <a:avLst/>
              </a:prstGeom>
              <a:noFill/>
              <a:ln>
                <a:solidFill>
                  <a:srgbClr val="7030A0"/>
                </a:solidFill>
              </a:ln>
            </p:spPr>
            <p:txBody>
              <a:bodyPr wrap="square" rtlCol="0">
                <a:spAutoFit/>
              </a:bodyPr>
              <a:lstStyle/>
              <a:p>
                <a:pPr>
                  <a:lnSpc>
                    <a:spcPct val="120000"/>
                  </a:lnSpc>
                </a:pPr>
                <a14:m>
                  <m:oMath xmlns:m="http://schemas.openxmlformats.org/officeDocument/2006/math">
                    <m:acc>
                      <m:accPr>
                        <m:chr m:val="̇"/>
                        <m:ctrlPr>
                          <a:rPr lang="en-US" altLang="zh-CN" sz="1500" i="1" smtClean="0">
                            <a:solidFill>
                              <a:srgbClr val="000000"/>
                            </a:solidFill>
                            <a:latin typeface="Cambria Math" panose="02040503050406030204" pitchFamily="18" charset="0"/>
                            <a:cs typeface="Times New Roman" panose="02020603050405020304" pitchFamily="18" charset="0"/>
                          </a:rPr>
                        </m:ctrlPr>
                      </m:accPr>
                      <m:e>
                        <m:sSub>
                          <m:sSubPr>
                            <m:ctrlPr>
                              <a:rPr lang="en-US" altLang="zh-CN" sz="1500" i="1" smtClean="0">
                                <a:solidFill>
                                  <a:srgbClr val="000000"/>
                                </a:solidFill>
                                <a:latin typeface="Cambria Math" panose="02040503050406030204" pitchFamily="18" charset="0"/>
                                <a:cs typeface="Times New Roman" panose="02020603050405020304" pitchFamily="18" charset="0"/>
                              </a:rPr>
                            </m:ctrlPr>
                          </m:sSubPr>
                          <m:e>
                            <m:r>
                              <a:rPr lang="en-US" altLang="zh-CN" sz="15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𝛾</m:t>
                            </m:r>
                          </m:e>
                          <m:sub>
                            <m:r>
                              <a:rPr lang="en-US" altLang="zh-CN" sz="1500" b="0" i="1" smtClean="0">
                                <a:solidFill>
                                  <a:srgbClr val="000000"/>
                                </a:solidFill>
                                <a:latin typeface="Cambria Math" panose="02040503050406030204" pitchFamily="18" charset="0"/>
                                <a:cs typeface="Times New Roman" panose="02020603050405020304" pitchFamily="18" charset="0"/>
                              </a:rPr>
                              <m:t>0</m:t>
                            </m:r>
                          </m:sub>
                        </m:sSub>
                      </m:e>
                    </m:acc>
                  </m:oMath>
                </a14:m>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Reference</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slip</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rate</a:t>
                </a:r>
                <a:endParaRPr lang="en-US" sz="1500" dirty="0">
                  <a:solidFill>
                    <a:srgbClr val="000000"/>
                  </a:solidFill>
                  <a:effectLst/>
                  <a:latin typeface="Times New Roman" panose="02020603050405020304" pitchFamily="18" charset="0"/>
                  <a:cs typeface="Times New Roman" panose="02020603050405020304" pitchFamily="18" charset="0"/>
                </a:endParaRPr>
              </a:p>
              <a:p>
                <a:pPr>
                  <a:lnSpc>
                    <a:spcPct val="120000"/>
                  </a:lnSpc>
                </a:pPr>
                <a:r>
                  <a:rPr lang="en-US" altLang="zh-CN" sz="1500" i="1" dirty="0">
                    <a:solidFill>
                      <a:srgbClr val="000000"/>
                    </a:solidFill>
                    <a:latin typeface="Times New Roman" panose="02020603050405020304" pitchFamily="18" charset="0"/>
                    <a:cs typeface="Times New Roman" panose="02020603050405020304" pitchFamily="18" charset="0"/>
                  </a:rPr>
                  <a:t>h</a:t>
                </a:r>
                <a:r>
                  <a:rPr lang="en-US" altLang="zh-CN" sz="1500" i="1" baseline="-25000" dirty="0">
                    <a:solidFill>
                      <a:srgbClr val="000000"/>
                    </a:solidFill>
                    <a:latin typeface="Times New Roman" panose="02020603050405020304" pitchFamily="18" charset="0"/>
                    <a:cs typeface="Times New Roman" panose="02020603050405020304" pitchFamily="18" charset="0"/>
                  </a:rPr>
                  <a:t>0</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Hardening</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parameter</a:t>
                </a:r>
                <a:endParaRPr lang="en-US" sz="1500" dirty="0">
                  <a:solidFill>
                    <a:srgbClr val="000000"/>
                  </a:solidFill>
                  <a:effectLst/>
                  <a:latin typeface="Times New Roman" panose="02020603050405020304" pitchFamily="18" charset="0"/>
                  <a:cs typeface="Times New Roman" panose="02020603050405020304" pitchFamily="18" charset="0"/>
                </a:endParaRPr>
              </a:p>
              <a:p>
                <a:pPr>
                  <a:lnSpc>
                    <a:spcPct val="120000"/>
                  </a:lnSpc>
                </a:pPr>
                <a:r>
                  <a:rPr lang="en-US" altLang="zh-CN" sz="1500" i="1" dirty="0" err="1">
                    <a:solidFill>
                      <a:srgbClr val="000000"/>
                    </a:solidFill>
                    <a:latin typeface="Times New Roman" panose="02020603050405020304" pitchFamily="18" charset="0"/>
                    <a:cs typeface="Times New Roman" panose="02020603050405020304" pitchFamily="18" charset="0"/>
                  </a:rPr>
                  <a:t>g</a:t>
                </a:r>
                <a:r>
                  <a:rPr lang="en-US" altLang="zh-CN" sz="1500" i="1" baseline="-25000" dirty="0" err="1">
                    <a:solidFill>
                      <a:srgbClr val="000000"/>
                    </a:solidFill>
                    <a:latin typeface="Times New Roman" panose="02020603050405020304" pitchFamily="18" charset="0"/>
                    <a:cs typeface="Times New Roman" panose="02020603050405020304" pitchFamily="18" charset="0"/>
                  </a:rPr>
                  <a:t>sat</a:t>
                </a:r>
                <a:r>
                  <a:rPr lang="zh-CN" altLang="en-US" sz="1500" i="1"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Saturation</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slip</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resistance</a:t>
                </a:r>
                <a:r>
                  <a:rPr lang="zh-CN" altLang="en-US" sz="1500" dirty="0">
                    <a:solidFill>
                      <a:srgbClr val="000000"/>
                    </a:solidFill>
                    <a:latin typeface="Times New Roman" panose="02020603050405020304" pitchFamily="18" charset="0"/>
                    <a:cs typeface="Times New Roman" panose="02020603050405020304" pitchFamily="18" charset="0"/>
                  </a:rPr>
                  <a:t> </a:t>
                </a:r>
                <a:r>
                  <a:rPr lang="en-US" altLang="zh-CN" sz="1500" dirty="0">
                    <a:solidFill>
                      <a:srgbClr val="000000"/>
                    </a:solidFill>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5339074" y="5009250"/>
                <a:ext cx="2675372" cy="933525"/>
              </a:xfrm>
              <a:prstGeom prst="rect">
                <a:avLst/>
              </a:prstGeom>
              <a:blipFill>
                <a:blip r:embed="rId16"/>
                <a:stretch>
                  <a:fillRect l="-943" b="-2667"/>
                </a:stretch>
              </a:blipFill>
              <a:ln>
                <a:solidFill>
                  <a:srgbClr val="7030A0"/>
                </a:solidFill>
              </a:ln>
            </p:spPr>
            <p:txBody>
              <a:bodyPr/>
              <a:lstStyle/>
              <a:p>
                <a:r>
                  <a:rPr lang="en-US">
                    <a:noFill/>
                  </a:rPr>
                  <a:t> </a:t>
                </a:r>
              </a:p>
            </p:txBody>
          </p:sp>
        </mc:Fallback>
      </mc:AlternateContent>
      <p:cxnSp>
        <p:nvCxnSpPr>
          <p:cNvPr id="7" name="Straight Connector 6"/>
          <p:cNvCxnSpPr/>
          <p:nvPr/>
        </p:nvCxnSpPr>
        <p:spPr>
          <a:xfrm>
            <a:off x="4800553" y="1336739"/>
            <a:ext cx="0" cy="4184522"/>
          </a:xfrm>
          <a:prstGeom prst="line">
            <a:avLst/>
          </a:prstGeom>
          <a:ln w="19050">
            <a:solidFill>
              <a:srgbClr val="4E2A8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083934-9218-525B-F8C3-6B1E006C2685}"/>
              </a:ext>
            </a:extLst>
          </p:cNvPr>
          <p:cNvCxnSpPr/>
          <p:nvPr/>
        </p:nvCxnSpPr>
        <p:spPr>
          <a:xfrm>
            <a:off x="657546" y="1228430"/>
            <a:ext cx="21560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C24CC6-A03C-5583-C5F7-59725AA04396}"/>
              </a:ext>
            </a:extLst>
          </p:cNvPr>
          <p:cNvCxnSpPr/>
          <p:nvPr/>
        </p:nvCxnSpPr>
        <p:spPr>
          <a:xfrm>
            <a:off x="647487" y="3182589"/>
            <a:ext cx="21560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862144-283B-9D5E-B74A-AFE910E0B003}"/>
              </a:ext>
            </a:extLst>
          </p:cNvPr>
          <p:cNvCxnSpPr>
            <a:cxnSpLocks/>
          </p:cNvCxnSpPr>
          <p:nvPr/>
        </p:nvCxnSpPr>
        <p:spPr>
          <a:xfrm flipV="1">
            <a:off x="5426120" y="1543665"/>
            <a:ext cx="2083046" cy="24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 name="组合 30">
            <a:extLst>
              <a:ext uri="{FF2B5EF4-FFF2-40B4-BE49-F238E27FC236}">
                <a16:creationId xmlns:a16="http://schemas.microsoft.com/office/drawing/2014/main" id="{3AB6AC68-0300-1012-1069-C75286EBB1B5}"/>
              </a:ext>
            </a:extLst>
          </p:cNvPr>
          <p:cNvGrpSpPr/>
          <p:nvPr/>
        </p:nvGrpSpPr>
        <p:grpSpPr>
          <a:xfrm>
            <a:off x="83415" y="252070"/>
            <a:ext cx="328891" cy="466672"/>
            <a:chOff x="199304" y="53446"/>
            <a:chExt cx="328891" cy="466672"/>
          </a:xfrm>
        </p:grpSpPr>
        <p:sp>
          <p:nvSpPr>
            <p:cNvPr id="9" name="Freeform 5">
              <a:extLst>
                <a:ext uri="{FF2B5EF4-FFF2-40B4-BE49-F238E27FC236}">
                  <a16:creationId xmlns:a16="http://schemas.microsoft.com/office/drawing/2014/main" id="{09C39951-50B9-4672-8EA6-F8F3EEC40CB2}"/>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4" name="Freeform 13">
              <a:extLst>
                <a:ext uri="{FF2B5EF4-FFF2-40B4-BE49-F238E27FC236}">
                  <a16:creationId xmlns:a16="http://schemas.microsoft.com/office/drawing/2014/main" id="{9775C744-4746-C209-78E3-E2C5F0B8535C}"/>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0" name="Freeform 7">
              <a:extLst>
                <a:ext uri="{FF2B5EF4-FFF2-40B4-BE49-F238E27FC236}">
                  <a16:creationId xmlns:a16="http://schemas.microsoft.com/office/drawing/2014/main" id="{2EC3F243-3C33-F2C6-F908-A50FCD8A84F5}"/>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6" name="矩形 3">
            <a:extLst>
              <a:ext uri="{FF2B5EF4-FFF2-40B4-BE49-F238E27FC236}">
                <a16:creationId xmlns:a16="http://schemas.microsoft.com/office/drawing/2014/main" id="{3B8A039F-9C3E-F8E7-BBC7-2A1D90B839F4}"/>
              </a:ext>
            </a:extLst>
          </p:cNvPr>
          <p:cNvSpPr>
            <a:spLocks noChangeArrowheads="1"/>
          </p:cNvSpPr>
          <p:nvPr/>
        </p:nvSpPr>
        <p:spPr bwMode="auto">
          <a:xfrm>
            <a:off x="474956" y="88442"/>
            <a:ext cx="8295640" cy="60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sz="2800" b="1"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sz="28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2800" b="1" dirty="0">
                <a:solidFill>
                  <a:srgbClr val="502984"/>
                </a:solidFill>
                <a:latin typeface="Arial Narrow" panose="020B0606020202030204" charset="0"/>
                <a:ea typeface="Source Han Sans Normal" panose="020B0400000000000000" pitchFamily="34" charset="-122"/>
                <a:cs typeface="Arial Narrow" panose="020B0606020202030204" charset="0"/>
              </a:rPr>
              <a:t>1:</a:t>
            </a:r>
            <a:r>
              <a:rPr lang="zh-CN" altLang="en-US" sz="28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2800" b="1" dirty="0" err="1">
                <a:solidFill>
                  <a:srgbClr val="502984"/>
                </a:solidFill>
                <a:latin typeface="Arial Narrow" panose="020B0606020202030204" charset="0"/>
                <a:ea typeface="Source Han Sans Normal" panose="020B0400000000000000" pitchFamily="34" charset="-122"/>
                <a:cs typeface="Arial Narrow" panose="020B0606020202030204" charset="0"/>
              </a:rPr>
              <a:t>Kalidindi’s</a:t>
            </a:r>
            <a:r>
              <a:rPr lang="en-US" altLang="zh-CN" sz="2800" b="1" dirty="0">
                <a:solidFill>
                  <a:srgbClr val="502984"/>
                </a:solidFill>
                <a:latin typeface="Arial Narrow" panose="020B0606020202030204" charset="0"/>
                <a:ea typeface="Source Han Sans Normal" panose="020B0400000000000000" pitchFamily="34" charset="-122"/>
                <a:cs typeface="Arial Narrow" panose="020B0606020202030204" charset="0"/>
              </a:rPr>
              <a:t> constitutive law</a:t>
            </a:r>
          </a:p>
        </p:txBody>
      </p:sp>
    </p:spTree>
    <p:extLst>
      <p:ext uri="{BB962C8B-B14F-4D97-AF65-F5344CB8AC3E}">
        <p14:creationId xmlns:p14="http://schemas.microsoft.com/office/powerpoint/2010/main" val="207526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CBBFC-9661-F07F-F75D-E58EA2A2AEC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8408D7F-9A46-B0D5-8C54-74EC70D0C623}"/>
              </a:ext>
            </a:extLst>
          </p:cNvPr>
          <p:cNvSpPr>
            <a:spLocks noGrp="1"/>
          </p:cNvSpPr>
          <p:nvPr>
            <p:ph type="body" sz="quarter" idx="10"/>
          </p:nvPr>
        </p:nvSpPr>
        <p:spPr/>
        <p:txBody>
          <a:bodyPr/>
          <a:lstStyle/>
          <a:p>
            <a:r>
              <a:rPr lang="en-US" altLang="zh-CN" sz="1200" kern="0" dirty="0">
                <a:latin typeface="Times New Roman" panose="02020603050405020304" pitchFamily="18" charset="0"/>
                <a:cs typeface="Times New Roman" panose="02020603050405020304" pitchFamily="18" charset="0"/>
              </a:rPr>
              <a:t>[1]</a:t>
            </a:r>
            <a:r>
              <a:rPr lang="zh-CN" altLang="en-US" sz="1200" kern="0" dirty="0">
                <a:latin typeface="Times New Roman" panose="02020603050405020304" pitchFamily="18" charset="0"/>
                <a:cs typeface="Times New Roman" panose="02020603050405020304" pitchFamily="18" charset="0"/>
              </a:rPr>
              <a:t> </a:t>
            </a:r>
            <a:r>
              <a:rPr lang="en-US" altLang="zh-CN" sz="1200" kern="0" dirty="0">
                <a:latin typeface="Times New Roman" panose="02020603050405020304" pitchFamily="18" charset="0"/>
                <a:cs typeface="Times New Roman" panose="02020603050405020304" pitchFamily="18" charset="0"/>
              </a:rPr>
              <a:t>Fanglei</a:t>
            </a:r>
            <a:r>
              <a:rPr lang="zh-CN" altLang="en-US" sz="1200" kern="0" dirty="0">
                <a:latin typeface="Times New Roman" panose="02020603050405020304" pitchFamily="18" charset="0"/>
                <a:cs typeface="Times New Roman" panose="02020603050405020304" pitchFamily="18" charset="0"/>
              </a:rPr>
              <a:t> </a:t>
            </a:r>
            <a:r>
              <a:rPr lang="en-US" altLang="zh-CN" sz="1200" kern="0" dirty="0">
                <a:latin typeface="Times New Roman" panose="02020603050405020304" pitchFamily="18" charset="0"/>
                <a:cs typeface="Times New Roman" panose="02020603050405020304" pitchFamily="18" charset="0"/>
              </a:rPr>
              <a:t>Hu,</a:t>
            </a:r>
            <a:r>
              <a:rPr lang="zh-CN" altLang="en-US" sz="1200" kern="0" dirty="0">
                <a:latin typeface="Times New Roman" panose="02020603050405020304" pitchFamily="18" charset="0"/>
                <a:cs typeface="Times New Roman" panose="02020603050405020304" pitchFamily="18" charset="0"/>
              </a:rPr>
              <a:t> </a:t>
            </a:r>
            <a:r>
              <a:rPr lang="en-US" altLang="zh-CN" sz="1200" kern="0" dirty="0">
                <a:latin typeface="Times New Roman" panose="02020603050405020304" pitchFamily="18" charset="0"/>
                <a:cs typeface="Times New Roman" panose="02020603050405020304" pitchFamily="18" charset="0"/>
              </a:rPr>
              <a:t>et</a:t>
            </a:r>
            <a:r>
              <a:rPr lang="zh-CN" altLang="en-US" sz="1200" kern="0" dirty="0">
                <a:latin typeface="Times New Roman" panose="02020603050405020304" pitchFamily="18" charset="0"/>
                <a:cs typeface="Times New Roman" panose="02020603050405020304" pitchFamily="18" charset="0"/>
              </a:rPr>
              <a:t> </a:t>
            </a:r>
            <a:r>
              <a:rPr lang="en-US" altLang="zh-CN" sz="1200" kern="0" dirty="0">
                <a:latin typeface="Times New Roman" panose="02020603050405020304" pitchFamily="18" charset="0"/>
                <a:cs typeface="Times New Roman" panose="02020603050405020304" pitchFamily="18" charset="0"/>
              </a:rPr>
              <a:t>al.,</a:t>
            </a:r>
            <a:r>
              <a:rPr lang="zh-CN" altLang="en-US" sz="1200" kern="0" dirty="0">
                <a:latin typeface="Times New Roman" panose="02020603050405020304" pitchFamily="18" charset="0"/>
                <a:cs typeface="Times New Roman" panose="02020603050405020304" pitchFamily="18" charset="0"/>
              </a:rPr>
              <a:t> </a:t>
            </a:r>
            <a:r>
              <a:rPr lang="en-US" b="0" i="1" dirty="0">
                <a:effectLst/>
                <a:latin typeface="Times New Roman" panose="02020603050405020304" pitchFamily="18" charset="0"/>
                <a:cs typeface="Times New Roman" panose="02020603050405020304" pitchFamily="18" charset="0"/>
              </a:rPr>
              <a:t>TMS Specialty Congress 2024</a:t>
            </a:r>
            <a:endParaRPr lang="en-US" i="1" dirty="0">
              <a:latin typeface="Times New Roman" panose="02020603050405020304" pitchFamily="18" charset="0"/>
              <a:cs typeface="Times New Roman" panose="02020603050405020304" pitchFamily="18" charset="0"/>
            </a:endParaRPr>
          </a:p>
        </p:txBody>
      </p:sp>
      <p:pic>
        <p:nvPicPr>
          <p:cNvPr id="11" name="图片 10" descr="img1">
            <a:extLst>
              <a:ext uri="{FF2B5EF4-FFF2-40B4-BE49-F238E27FC236}">
                <a16:creationId xmlns:a16="http://schemas.microsoft.com/office/drawing/2014/main" id="{D058F053-E2C6-EF4B-6A32-497F356E43FD}"/>
              </a:ext>
            </a:extLst>
          </p:cNvPr>
          <p:cNvPicPr>
            <a:picLocks noChangeAspect="1"/>
          </p:cNvPicPr>
          <p:nvPr/>
        </p:nvPicPr>
        <p:blipFill>
          <a:blip r:embed="rId3"/>
          <a:srcRect l="24494" t="19096" r="24939" b="15093"/>
          <a:stretch>
            <a:fillRect/>
          </a:stretch>
        </p:blipFill>
        <p:spPr>
          <a:xfrm>
            <a:off x="947543" y="836636"/>
            <a:ext cx="2318211" cy="2263123"/>
          </a:xfrm>
          <a:prstGeom prst="rect">
            <a:avLst/>
          </a:prstGeom>
        </p:spPr>
      </p:pic>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31664216-CF91-C805-5ACC-67CA80E47D34}"/>
                  </a:ext>
                </a:extLst>
              </p:cNvPr>
              <p:cNvGraphicFramePr>
                <a:graphicFrameLocks noGrp="1"/>
              </p:cNvGraphicFramePr>
              <p:nvPr/>
            </p:nvGraphicFramePr>
            <p:xfrm>
              <a:off x="4063998" y="3350733"/>
              <a:ext cx="8128002" cy="14071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79538567"/>
                        </a:ext>
                      </a:extLst>
                    </a:gridCol>
                    <a:gridCol w="1354667">
                      <a:extLst>
                        <a:ext uri="{9D8B030D-6E8A-4147-A177-3AD203B41FA5}">
                          <a16:colId xmlns:a16="http://schemas.microsoft.com/office/drawing/2014/main" val="4149343956"/>
                        </a:ext>
                      </a:extLst>
                    </a:gridCol>
                    <a:gridCol w="1354667">
                      <a:extLst>
                        <a:ext uri="{9D8B030D-6E8A-4147-A177-3AD203B41FA5}">
                          <a16:colId xmlns:a16="http://schemas.microsoft.com/office/drawing/2014/main" val="3188479252"/>
                        </a:ext>
                      </a:extLst>
                    </a:gridCol>
                    <a:gridCol w="1354667">
                      <a:extLst>
                        <a:ext uri="{9D8B030D-6E8A-4147-A177-3AD203B41FA5}">
                          <a16:colId xmlns:a16="http://schemas.microsoft.com/office/drawing/2014/main" val="2911162205"/>
                        </a:ext>
                      </a:extLst>
                    </a:gridCol>
                    <a:gridCol w="1354667">
                      <a:extLst>
                        <a:ext uri="{9D8B030D-6E8A-4147-A177-3AD203B41FA5}">
                          <a16:colId xmlns:a16="http://schemas.microsoft.com/office/drawing/2014/main" val="2041771794"/>
                        </a:ext>
                      </a:extLst>
                    </a:gridCol>
                    <a:gridCol w="1354667">
                      <a:extLst>
                        <a:ext uri="{9D8B030D-6E8A-4147-A177-3AD203B41FA5}">
                          <a16:colId xmlns:a16="http://schemas.microsoft.com/office/drawing/2014/main" val="3985640893"/>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accent6">
                                            <a:lumMod val="20000"/>
                                            <a:lumOff val="80000"/>
                                          </a:schemeClr>
                                        </a:solidFill>
                                        <a:latin typeface="Cambria Math" panose="02040503050406030204" pitchFamily="18" charset="0"/>
                                        <a:cs typeface="Times New Roman" panose="02020603050405020304" pitchFamily="18" charset="0"/>
                                      </a:rPr>
                                    </m:ctrlPr>
                                  </m:sSubPr>
                                  <m:e>
                                    <m:r>
                                      <a:rPr lang="en-US" sz="1400" b="1" i="1" smtClean="0">
                                        <a:solidFill>
                                          <a:schemeClr val="accent6">
                                            <a:lumMod val="20000"/>
                                            <a:lumOff val="80000"/>
                                          </a:schemeClr>
                                        </a:solidFill>
                                        <a:latin typeface="Cambria Math" panose="02040503050406030204" pitchFamily="18" charset="0"/>
                                        <a:ea typeface="Cambria Math" panose="02040503050406030204" pitchFamily="18" charset="0"/>
                                        <a:cs typeface="Times New Roman" panose="02020603050405020304" pitchFamily="18" charset="0"/>
                                      </a:rPr>
                                      <m:t>𝜶</m:t>
                                    </m:r>
                                  </m:e>
                                  <m:sub>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𝒊</m:t>
                                    </m:r>
                                  </m:sub>
                                </m:sSub>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m:t>
                                </m:r>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𝟏</m:t>
                                </m:r>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m:t>
                                </m:r>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𝟐</m:t>
                                </m:r>
                              </m:oMath>
                            </m:oMathPara>
                          </a14:m>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ctrlPr>
                                  </m:accPr>
                                  <m:e>
                                    <m:sSub>
                                      <m:sSubPr>
                                        <m:ctrlP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ctrlPr>
                                      </m:sSubPr>
                                      <m:e>
                                        <m:r>
                                          <a:rPr lang="en-US" altLang="zh-CN" sz="1400" b="1" i="1" smtClean="0">
                                            <a:solidFill>
                                              <a:schemeClr val="accent6">
                                                <a:lumMod val="20000"/>
                                                <a:lumOff val="80000"/>
                                              </a:schemeClr>
                                            </a:solidFill>
                                            <a:latin typeface="Cambria Math" panose="02040503050406030204" pitchFamily="18" charset="0"/>
                                            <a:ea typeface="Cambria Math" panose="02040503050406030204" pitchFamily="18" charset="0"/>
                                            <a:cs typeface="Times New Roman" panose="02020603050405020304" pitchFamily="18" charset="0"/>
                                          </a:rPr>
                                          <m:t>𝜸</m:t>
                                        </m:r>
                                      </m:e>
                                      <m:sub>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𝟎</m:t>
                                        </m:r>
                                      </m:sub>
                                    </m:sSub>
                                  </m:e>
                                </m:acc>
                              </m:oMath>
                            </m:oMathPara>
                          </a14:m>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400" b="1" i="1" dirty="0">
                              <a:solidFill>
                                <a:schemeClr val="accent6">
                                  <a:lumMod val="20000"/>
                                  <a:lumOff val="80000"/>
                                </a:schemeClr>
                              </a:solidFill>
                              <a:latin typeface="Times New Roman" panose="02020603050405020304" pitchFamily="18" charset="0"/>
                              <a:cs typeface="Times New Roman" panose="02020603050405020304" pitchFamily="18" charset="0"/>
                            </a:rPr>
                            <a:t>a</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i="1" dirty="0">
                              <a:solidFill>
                                <a:schemeClr val="accent6">
                                  <a:lumMod val="20000"/>
                                  <a:lumOff val="80000"/>
                                </a:schemeClr>
                              </a:solidFill>
                              <a:latin typeface="Times New Roman" panose="02020603050405020304" pitchFamily="18" charset="0"/>
                              <a:cs typeface="Times New Roman" panose="02020603050405020304" pitchFamily="18" charset="0"/>
                            </a:rPr>
                            <a:t>h</a:t>
                          </a:r>
                          <a:r>
                            <a:rPr lang="en-US" altLang="zh-CN" sz="1400" b="1" i="1" baseline="-25000" dirty="0">
                              <a:solidFill>
                                <a:schemeClr val="accent6">
                                  <a:lumMod val="20000"/>
                                  <a:lumOff val="80000"/>
                                </a:schemeClr>
                              </a:solidFill>
                              <a:latin typeface="Times New Roman" panose="02020603050405020304" pitchFamily="18" charset="0"/>
                              <a:cs typeface="Times New Roman" panose="02020603050405020304" pitchFamily="18" charset="0"/>
                            </a:rPr>
                            <a:t>0</a:t>
                          </a:r>
                          <a:r>
                            <a:rPr lang="zh-CN" altLang="en-US" sz="1400" b="1" dirty="0">
                              <a:solidFill>
                                <a:schemeClr val="accent6">
                                  <a:lumMod val="20000"/>
                                  <a:lumOff val="80000"/>
                                </a:schemeClr>
                              </a:solidFill>
                              <a:latin typeface="Times New Roman" panose="02020603050405020304" pitchFamily="18" charset="0"/>
                              <a:cs typeface="Times New Roman" panose="02020603050405020304" pitchFamily="18" charset="0"/>
                            </a:rPr>
                            <a:t> </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i="1" dirty="0" err="1">
                              <a:solidFill>
                                <a:schemeClr val="accent6">
                                  <a:lumMod val="20000"/>
                                  <a:lumOff val="80000"/>
                                </a:schemeClr>
                              </a:solidFill>
                              <a:latin typeface="Times New Roman" panose="02020603050405020304" pitchFamily="18" charset="0"/>
                              <a:cs typeface="Times New Roman" panose="02020603050405020304" pitchFamily="18" charset="0"/>
                            </a:rPr>
                            <a:t>g</a:t>
                          </a:r>
                          <a:r>
                            <a:rPr lang="en-US" altLang="zh-CN" sz="1400" b="1" i="1" baseline="-25000" dirty="0" err="1">
                              <a:solidFill>
                                <a:schemeClr val="accent6">
                                  <a:lumMod val="20000"/>
                                  <a:lumOff val="80000"/>
                                </a:schemeClr>
                              </a:solidFill>
                              <a:latin typeface="Times New Roman" panose="02020603050405020304" pitchFamily="18" charset="0"/>
                              <a:cs typeface="Times New Roman" panose="02020603050405020304" pitchFamily="18" charset="0"/>
                            </a:rPr>
                            <a:t>sat</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400" b="1" i="1" dirty="0">
                              <a:solidFill>
                                <a:schemeClr val="accent6">
                                  <a:lumMod val="20000"/>
                                  <a:lumOff val="80000"/>
                                </a:schemeClr>
                              </a:solidFill>
                              <a:latin typeface="Times New Roman" panose="02020603050405020304" pitchFamily="18" charset="0"/>
                              <a:cs typeface="Times New Roman" panose="02020603050405020304" pitchFamily="18" charset="0"/>
                            </a:rPr>
                            <a:t>n</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2867020"/>
                      </a:ext>
                    </a:extLst>
                  </a:tr>
                  <a:tr h="370840">
                    <a:tc>
                      <a:txBody>
                        <a:body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AD</a:t>
                          </a:r>
                        </a:p>
                        <a:p>
                          <a:pPr algn="ctr"/>
                          <a:r>
                            <a:rPr lang="en-US" sz="1400" b="1" dirty="0">
                              <a:solidFill>
                                <a:schemeClr val="tx1"/>
                              </a:solidFill>
                              <a:latin typeface="Times New Roman" panose="02020603050405020304" pitchFamily="18" charset="0"/>
                              <a:cs typeface="Times New Roman" panose="02020603050405020304" pitchFamily="18" charset="0"/>
                            </a:rPr>
                            <a:t>1225s (M2)</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16527.3</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-9.8</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4.0</a:t>
                          </a:r>
                        </a:p>
                      </a:txBody>
                      <a:tcPr/>
                    </a:tc>
                    <a:tc>
                      <a:txBody>
                        <a:bodyPr/>
                        <a:lstStyle/>
                        <a:p>
                          <a:pPr algn="ctr" fontAlgn="ctr"/>
                          <a:r>
                            <a:rPr lang="en-US" sz="1400" b="0" kern="1200" dirty="0">
                              <a:solidFill>
                                <a:schemeClr val="tx1"/>
                              </a:solidFill>
                              <a:latin typeface="Times New Roman" panose="02020603050405020304" pitchFamily="18" charset="0"/>
                              <a:ea typeface="+mn-ea"/>
                              <a:cs typeface="Times New Roman" panose="02020603050405020304" pitchFamily="18" charset="0"/>
                            </a:rPr>
                            <a:t>15.</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1</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2538.</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6</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20529074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Times New Roman" panose="02020603050405020304" pitchFamily="18" charset="0"/>
                              <a:cs typeface="Times New Roman" panose="02020603050405020304" pitchFamily="18" charset="0"/>
                            </a:rPr>
                            <a:t>FDM</a:t>
                          </a:r>
                          <a:r>
                            <a:rPr lang="zh-CN" altLang="en-US" sz="1400" b="1" dirty="0">
                              <a:solidFill>
                                <a:schemeClr val="tx1"/>
                              </a:solidFill>
                              <a:latin typeface="Times New Roman" panose="02020603050405020304" pitchFamily="18" charset="0"/>
                              <a:cs typeface="Times New Roman" panose="02020603050405020304" pitchFamily="18" charset="0"/>
                            </a:rPr>
                            <a:t> </a:t>
                          </a:r>
                          <a:r>
                            <a:rPr lang="en-US" altLang="zh-CN" sz="1400" b="1" dirty="0">
                              <a:solidFill>
                                <a:schemeClr val="tx1"/>
                              </a:solidFill>
                              <a:latin typeface="Times New Roman" panose="02020603050405020304" pitchFamily="18" charset="0"/>
                              <a:cs typeface="Times New Roman" panose="02020603050405020304" pitchFamily="18" charset="0"/>
                            </a:rPr>
                            <a:t>(1e-4)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Times New Roman" panose="02020603050405020304" pitchFamily="18" charset="0"/>
                              <a:cs typeface="Times New Roman" panose="02020603050405020304" pitchFamily="18" charset="0"/>
                            </a:rPr>
                            <a:t>7775s</a:t>
                          </a:r>
                          <a:r>
                            <a:rPr lang="zh-CN" altLang="en-US" sz="1400" b="1" dirty="0">
                              <a:solidFill>
                                <a:schemeClr val="tx1"/>
                              </a:solidFill>
                              <a:latin typeface="Times New Roman" panose="02020603050405020304" pitchFamily="18" charset="0"/>
                              <a:cs typeface="Times New Roman" panose="02020603050405020304" pitchFamily="18" charset="0"/>
                            </a:rPr>
                            <a:t> </a:t>
                          </a:r>
                          <a:r>
                            <a:rPr lang="en-US" sz="1400" b="1" dirty="0">
                              <a:solidFill>
                                <a:schemeClr val="tx1"/>
                              </a:solidFill>
                              <a:latin typeface="Times New Roman" panose="02020603050405020304" pitchFamily="18" charset="0"/>
                              <a:cs typeface="Times New Roman" panose="02020603050405020304" pitchFamily="18" charset="0"/>
                            </a:rPr>
                            <a:t>(M2)</a:t>
                          </a:r>
                          <a:endParaRPr lang="en-US" altLang="zh-CN" sz="1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16527.3</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-9.8 </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4.0</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15.</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2</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2538.</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6</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971769269"/>
                      </a:ext>
                    </a:extLst>
                  </a:tr>
                </a:tbl>
              </a:graphicData>
            </a:graphic>
          </p:graphicFrame>
        </mc:Choice>
        <mc:Fallback xmlns="">
          <p:graphicFrame>
            <p:nvGraphicFramePr>
              <p:cNvPr id="15" name="Table 14">
                <a:extLst>
                  <a:ext uri="{FF2B5EF4-FFF2-40B4-BE49-F238E27FC236}">
                    <a16:creationId xmlns:a16="http://schemas.microsoft.com/office/drawing/2014/main" id="{E2764CE5-601F-43FE-4ADC-0EE590D124BD}"/>
                  </a:ext>
                </a:extLst>
              </p:cNvPr>
              <p:cNvGraphicFramePr>
                <a:graphicFrameLocks noGrp="1"/>
              </p:cNvGraphicFramePr>
              <p:nvPr>
                <p:extLst>
                  <p:ext uri="{D42A27DB-BD31-4B8C-83A1-F6EECF244321}">
                    <p14:modId xmlns:p14="http://schemas.microsoft.com/office/powerpoint/2010/main" val="2484790698"/>
                  </p:ext>
                </p:extLst>
              </p:nvPr>
            </p:nvGraphicFramePr>
            <p:xfrm>
              <a:off x="4063998" y="3350733"/>
              <a:ext cx="8128002" cy="14071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79538567"/>
                        </a:ext>
                      </a:extLst>
                    </a:gridCol>
                    <a:gridCol w="1354667">
                      <a:extLst>
                        <a:ext uri="{9D8B030D-6E8A-4147-A177-3AD203B41FA5}">
                          <a16:colId xmlns:a16="http://schemas.microsoft.com/office/drawing/2014/main" val="4149343956"/>
                        </a:ext>
                      </a:extLst>
                    </a:gridCol>
                    <a:gridCol w="1354667">
                      <a:extLst>
                        <a:ext uri="{9D8B030D-6E8A-4147-A177-3AD203B41FA5}">
                          <a16:colId xmlns:a16="http://schemas.microsoft.com/office/drawing/2014/main" val="3188479252"/>
                        </a:ext>
                      </a:extLst>
                    </a:gridCol>
                    <a:gridCol w="1354667">
                      <a:extLst>
                        <a:ext uri="{9D8B030D-6E8A-4147-A177-3AD203B41FA5}">
                          <a16:colId xmlns:a16="http://schemas.microsoft.com/office/drawing/2014/main" val="2911162205"/>
                        </a:ext>
                      </a:extLst>
                    </a:gridCol>
                    <a:gridCol w="1354667">
                      <a:extLst>
                        <a:ext uri="{9D8B030D-6E8A-4147-A177-3AD203B41FA5}">
                          <a16:colId xmlns:a16="http://schemas.microsoft.com/office/drawing/2014/main" val="2041771794"/>
                        </a:ext>
                      </a:extLst>
                    </a:gridCol>
                    <a:gridCol w="1354667">
                      <a:extLst>
                        <a:ext uri="{9D8B030D-6E8A-4147-A177-3AD203B41FA5}">
                          <a16:colId xmlns:a16="http://schemas.microsoft.com/office/drawing/2014/main" val="3985640893"/>
                        </a:ext>
                      </a:extLst>
                    </a:gridCol>
                  </a:tblGrid>
                  <a:tr h="370840">
                    <a:tc>
                      <a:txBody>
                        <a:bodyPr/>
                        <a:lstStyle/>
                        <a:p>
                          <a:endParaRPr lang="en-US"/>
                        </a:p>
                      </a:txBody>
                      <a:tcPr>
                        <a:blipFill>
                          <a:blip r:embed="rId4"/>
                          <a:stretch>
                            <a:fillRect r="-501869" b="-290000"/>
                          </a:stretch>
                        </a:blipFill>
                      </a:tcPr>
                    </a:tc>
                    <a:tc>
                      <a:txBody>
                        <a:bodyPr/>
                        <a:lstStyle/>
                        <a:p>
                          <a:endParaRPr lang="en-US"/>
                        </a:p>
                      </a:txBody>
                      <a:tcPr>
                        <a:blipFill>
                          <a:blip r:embed="rId4"/>
                          <a:stretch>
                            <a:fillRect l="-100000" r="-401869" b="-290000"/>
                          </a:stretch>
                        </a:blipFill>
                      </a:tcPr>
                    </a:tc>
                    <a:tc>
                      <a:txBody>
                        <a:bodyPr/>
                        <a:lstStyle/>
                        <a:p>
                          <a:pPr algn="ctr"/>
                          <a:r>
                            <a:rPr lang="en-US" sz="1400" b="1" i="1" dirty="0">
                              <a:solidFill>
                                <a:schemeClr val="accent6">
                                  <a:lumMod val="20000"/>
                                  <a:lumOff val="80000"/>
                                </a:schemeClr>
                              </a:solidFill>
                              <a:latin typeface="Times New Roman" panose="02020603050405020304" pitchFamily="18" charset="0"/>
                              <a:cs typeface="Times New Roman" panose="02020603050405020304" pitchFamily="18" charset="0"/>
                            </a:rPr>
                            <a:t>a</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i="1" dirty="0">
                              <a:solidFill>
                                <a:schemeClr val="accent6">
                                  <a:lumMod val="20000"/>
                                  <a:lumOff val="80000"/>
                                </a:schemeClr>
                              </a:solidFill>
                              <a:latin typeface="Times New Roman" panose="02020603050405020304" pitchFamily="18" charset="0"/>
                              <a:cs typeface="Times New Roman" panose="02020603050405020304" pitchFamily="18" charset="0"/>
                            </a:rPr>
                            <a:t>h</a:t>
                          </a:r>
                          <a:r>
                            <a:rPr lang="en-US" altLang="zh-CN" sz="1400" b="1" i="1" baseline="-25000" dirty="0">
                              <a:solidFill>
                                <a:schemeClr val="accent6">
                                  <a:lumMod val="20000"/>
                                  <a:lumOff val="80000"/>
                                </a:schemeClr>
                              </a:solidFill>
                              <a:latin typeface="Times New Roman" panose="02020603050405020304" pitchFamily="18" charset="0"/>
                              <a:cs typeface="Times New Roman" panose="02020603050405020304" pitchFamily="18" charset="0"/>
                            </a:rPr>
                            <a:t>0</a:t>
                          </a:r>
                          <a:r>
                            <a:rPr lang="zh-CN" altLang="en-US" sz="1400" b="1" dirty="0">
                              <a:solidFill>
                                <a:schemeClr val="accent6">
                                  <a:lumMod val="20000"/>
                                  <a:lumOff val="80000"/>
                                </a:schemeClr>
                              </a:solidFill>
                              <a:latin typeface="Times New Roman" panose="02020603050405020304" pitchFamily="18" charset="0"/>
                              <a:cs typeface="Times New Roman" panose="02020603050405020304" pitchFamily="18" charset="0"/>
                            </a:rPr>
                            <a:t> </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i="1" dirty="0" err="1">
                              <a:solidFill>
                                <a:schemeClr val="accent6">
                                  <a:lumMod val="20000"/>
                                  <a:lumOff val="80000"/>
                                </a:schemeClr>
                              </a:solidFill>
                              <a:latin typeface="Times New Roman" panose="02020603050405020304" pitchFamily="18" charset="0"/>
                              <a:cs typeface="Times New Roman" panose="02020603050405020304" pitchFamily="18" charset="0"/>
                            </a:rPr>
                            <a:t>g</a:t>
                          </a:r>
                          <a:r>
                            <a:rPr lang="en-US" altLang="zh-CN" sz="1400" b="1" i="1" baseline="-25000" dirty="0" err="1">
                              <a:solidFill>
                                <a:schemeClr val="accent6">
                                  <a:lumMod val="20000"/>
                                  <a:lumOff val="80000"/>
                                </a:schemeClr>
                              </a:solidFill>
                              <a:latin typeface="Times New Roman" panose="02020603050405020304" pitchFamily="18" charset="0"/>
                              <a:cs typeface="Times New Roman" panose="02020603050405020304" pitchFamily="18" charset="0"/>
                            </a:rPr>
                            <a:t>sat</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400" b="1" i="1" dirty="0">
                              <a:solidFill>
                                <a:schemeClr val="accent6">
                                  <a:lumMod val="20000"/>
                                  <a:lumOff val="80000"/>
                                </a:schemeClr>
                              </a:solidFill>
                              <a:latin typeface="Times New Roman" panose="02020603050405020304" pitchFamily="18" charset="0"/>
                              <a:cs typeface="Times New Roman" panose="02020603050405020304" pitchFamily="18" charset="0"/>
                            </a:rPr>
                            <a:t>n</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2867020"/>
                      </a:ext>
                    </a:extLst>
                  </a:tr>
                  <a:tr h="518160">
                    <a:tc>
                      <a:txBody>
                        <a:body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AD</a:t>
                          </a:r>
                        </a:p>
                        <a:p>
                          <a:pPr algn="ctr"/>
                          <a:r>
                            <a:rPr lang="en-US" sz="1400" b="1" dirty="0">
                              <a:solidFill>
                                <a:schemeClr val="tx1"/>
                              </a:solidFill>
                              <a:latin typeface="Times New Roman" panose="02020603050405020304" pitchFamily="18" charset="0"/>
                              <a:cs typeface="Times New Roman" panose="02020603050405020304" pitchFamily="18" charset="0"/>
                            </a:rPr>
                            <a:t>1225s (M2)</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16527.3</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-9.8</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4.0</a:t>
                          </a:r>
                        </a:p>
                      </a:txBody>
                      <a:tcPr/>
                    </a:tc>
                    <a:tc>
                      <a:txBody>
                        <a:bodyPr/>
                        <a:lstStyle/>
                        <a:p>
                          <a:pPr algn="ctr" fontAlgn="ctr"/>
                          <a:r>
                            <a:rPr lang="en-US" sz="1400" b="0" kern="1200" dirty="0">
                              <a:solidFill>
                                <a:schemeClr val="tx1"/>
                              </a:solidFill>
                              <a:latin typeface="Times New Roman" panose="02020603050405020304" pitchFamily="18" charset="0"/>
                              <a:ea typeface="+mn-ea"/>
                              <a:cs typeface="Times New Roman" panose="02020603050405020304" pitchFamily="18" charset="0"/>
                            </a:rPr>
                            <a:t>15.</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1</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2538.</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6</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205290740"/>
                      </a:ext>
                    </a:extLst>
                  </a:tr>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Times New Roman" panose="02020603050405020304" pitchFamily="18" charset="0"/>
                              <a:cs typeface="Times New Roman" panose="02020603050405020304" pitchFamily="18" charset="0"/>
                            </a:rPr>
                            <a:t>FDM</a:t>
                          </a:r>
                          <a:r>
                            <a:rPr lang="zh-CN" altLang="en-US" sz="1400" b="1" dirty="0">
                              <a:solidFill>
                                <a:schemeClr val="tx1"/>
                              </a:solidFill>
                              <a:latin typeface="Times New Roman" panose="02020603050405020304" pitchFamily="18" charset="0"/>
                              <a:cs typeface="Times New Roman" panose="02020603050405020304" pitchFamily="18" charset="0"/>
                            </a:rPr>
                            <a:t> </a:t>
                          </a:r>
                          <a:r>
                            <a:rPr lang="en-US" altLang="zh-CN" sz="1400" b="1" dirty="0">
                              <a:solidFill>
                                <a:schemeClr val="tx1"/>
                              </a:solidFill>
                              <a:latin typeface="Times New Roman" panose="02020603050405020304" pitchFamily="18" charset="0"/>
                              <a:cs typeface="Times New Roman" panose="02020603050405020304" pitchFamily="18" charset="0"/>
                            </a:rPr>
                            <a:t>(1e-4)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Times New Roman" panose="02020603050405020304" pitchFamily="18" charset="0"/>
                              <a:cs typeface="Times New Roman" panose="02020603050405020304" pitchFamily="18" charset="0"/>
                            </a:rPr>
                            <a:t>7775s</a:t>
                          </a:r>
                          <a:r>
                            <a:rPr lang="zh-CN" altLang="en-US" sz="1400" b="1" dirty="0">
                              <a:solidFill>
                                <a:schemeClr val="tx1"/>
                              </a:solidFill>
                              <a:latin typeface="Times New Roman" panose="02020603050405020304" pitchFamily="18" charset="0"/>
                              <a:cs typeface="Times New Roman" panose="02020603050405020304" pitchFamily="18" charset="0"/>
                            </a:rPr>
                            <a:t> </a:t>
                          </a:r>
                          <a:r>
                            <a:rPr lang="en-US" sz="1400" b="1" dirty="0">
                              <a:solidFill>
                                <a:schemeClr val="tx1"/>
                              </a:solidFill>
                              <a:latin typeface="Times New Roman" panose="02020603050405020304" pitchFamily="18" charset="0"/>
                              <a:cs typeface="Times New Roman" panose="02020603050405020304" pitchFamily="18" charset="0"/>
                            </a:rPr>
                            <a:t>(M2)</a:t>
                          </a:r>
                          <a:endParaRPr lang="en-US" altLang="zh-CN" sz="1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16527.3</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-9.8 </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4.0</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15.</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2</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2538.</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6</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9717692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C1DEAF8C-B257-70E6-5E2A-7B1D0DDE3F49}"/>
                  </a:ext>
                </a:extLst>
              </p:cNvPr>
              <p:cNvGraphicFramePr>
                <a:graphicFrameLocks noGrp="1"/>
              </p:cNvGraphicFramePr>
              <p:nvPr>
                <p:extLst>
                  <p:ext uri="{D42A27DB-BD31-4B8C-83A1-F6EECF244321}">
                    <p14:modId xmlns:p14="http://schemas.microsoft.com/office/powerpoint/2010/main" val="4064657163"/>
                  </p:ext>
                </p:extLst>
              </p:nvPr>
            </p:nvGraphicFramePr>
            <p:xfrm>
              <a:off x="4063998" y="2024110"/>
              <a:ext cx="8128002" cy="11125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79538567"/>
                        </a:ext>
                      </a:extLst>
                    </a:gridCol>
                    <a:gridCol w="1354667">
                      <a:extLst>
                        <a:ext uri="{9D8B030D-6E8A-4147-A177-3AD203B41FA5}">
                          <a16:colId xmlns:a16="http://schemas.microsoft.com/office/drawing/2014/main" val="4149343956"/>
                        </a:ext>
                      </a:extLst>
                    </a:gridCol>
                    <a:gridCol w="1354667">
                      <a:extLst>
                        <a:ext uri="{9D8B030D-6E8A-4147-A177-3AD203B41FA5}">
                          <a16:colId xmlns:a16="http://schemas.microsoft.com/office/drawing/2014/main" val="3188479252"/>
                        </a:ext>
                      </a:extLst>
                    </a:gridCol>
                    <a:gridCol w="1354667">
                      <a:extLst>
                        <a:ext uri="{9D8B030D-6E8A-4147-A177-3AD203B41FA5}">
                          <a16:colId xmlns:a16="http://schemas.microsoft.com/office/drawing/2014/main" val="2911162205"/>
                        </a:ext>
                      </a:extLst>
                    </a:gridCol>
                    <a:gridCol w="1354667">
                      <a:extLst>
                        <a:ext uri="{9D8B030D-6E8A-4147-A177-3AD203B41FA5}">
                          <a16:colId xmlns:a16="http://schemas.microsoft.com/office/drawing/2014/main" val="2041771794"/>
                        </a:ext>
                      </a:extLst>
                    </a:gridCol>
                    <a:gridCol w="1354667">
                      <a:extLst>
                        <a:ext uri="{9D8B030D-6E8A-4147-A177-3AD203B41FA5}">
                          <a16:colId xmlns:a16="http://schemas.microsoft.com/office/drawing/2014/main" val="3985640893"/>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accent6">
                                            <a:lumMod val="20000"/>
                                            <a:lumOff val="80000"/>
                                          </a:schemeClr>
                                        </a:solidFill>
                                        <a:latin typeface="Cambria Math" panose="02040503050406030204" pitchFamily="18" charset="0"/>
                                        <a:cs typeface="Times New Roman" panose="02020603050405020304" pitchFamily="18" charset="0"/>
                                      </a:rPr>
                                    </m:ctrlPr>
                                  </m:sSubPr>
                                  <m:e>
                                    <m:r>
                                      <a:rPr lang="en-US" sz="1400" b="1" i="1" smtClean="0">
                                        <a:solidFill>
                                          <a:schemeClr val="accent6">
                                            <a:lumMod val="20000"/>
                                            <a:lumOff val="80000"/>
                                          </a:schemeClr>
                                        </a:solidFill>
                                        <a:latin typeface="Cambria Math" panose="02040503050406030204" pitchFamily="18" charset="0"/>
                                        <a:ea typeface="Cambria Math" panose="02040503050406030204" pitchFamily="18" charset="0"/>
                                        <a:cs typeface="Times New Roman" panose="02020603050405020304" pitchFamily="18" charset="0"/>
                                      </a:rPr>
                                      <m:t>𝜶</m:t>
                                    </m:r>
                                  </m:e>
                                  <m:sub>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𝒊</m:t>
                                    </m:r>
                                  </m:sub>
                                </m:sSub>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m:t>
                                </m:r>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𝟏</m:t>
                                </m:r>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m:t>
                                </m:r>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𝟎</m:t>
                                </m:r>
                              </m:oMath>
                            </m:oMathPara>
                          </a14:m>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ctrlPr>
                                  </m:accPr>
                                  <m:e>
                                    <m:sSub>
                                      <m:sSubPr>
                                        <m:ctrlP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ctrlPr>
                                      </m:sSubPr>
                                      <m:e>
                                        <m:r>
                                          <a:rPr lang="en-US" altLang="zh-CN" sz="1400" b="1" i="1" smtClean="0">
                                            <a:solidFill>
                                              <a:schemeClr val="accent6">
                                                <a:lumMod val="20000"/>
                                                <a:lumOff val="80000"/>
                                              </a:schemeClr>
                                            </a:solidFill>
                                            <a:latin typeface="Cambria Math" panose="02040503050406030204" pitchFamily="18" charset="0"/>
                                            <a:ea typeface="Cambria Math" panose="02040503050406030204" pitchFamily="18" charset="0"/>
                                            <a:cs typeface="Times New Roman" panose="02020603050405020304" pitchFamily="18" charset="0"/>
                                          </a:rPr>
                                          <m:t>𝜸</m:t>
                                        </m:r>
                                      </m:e>
                                      <m:sub>
                                        <m:r>
                                          <a:rPr lang="en-US" altLang="zh-CN" sz="1400" b="1" i="1" smtClean="0">
                                            <a:solidFill>
                                              <a:schemeClr val="accent6">
                                                <a:lumMod val="20000"/>
                                                <a:lumOff val="80000"/>
                                              </a:schemeClr>
                                            </a:solidFill>
                                            <a:latin typeface="Cambria Math" panose="02040503050406030204" pitchFamily="18" charset="0"/>
                                            <a:cs typeface="Times New Roman" panose="02020603050405020304" pitchFamily="18" charset="0"/>
                                          </a:rPr>
                                          <m:t>𝟎</m:t>
                                        </m:r>
                                      </m:sub>
                                    </m:sSub>
                                  </m:e>
                                </m:acc>
                              </m:oMath>
                            </m:oMathPara>
                          </a14:m>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400" b="1" i="1" dirty="0">
                              <a:solidFill>
                                <a:schemeClr val="accent6">
                                  <a:lumMod val="20000"/>
                                  <a:lumOff val="80000"/>
                                </a:schemeClr>
                              </a:solidFill>
                              <a:latin typeface="Times New Roman" panose="02020603050405020304" pitchFamily="18" charset="0"/>
                              <a:cs typeface="Times New Roman" panose="02020603050405020304" pitchFamily="18" charset="0"/>
                            </a:rPr>
                            <a:t>a</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i="1" dirty="0">
                              <a:solidFill>
                                <a:schemeClr val="accent6">
                                  <a:lumMod val="20000"/>
                                  <a:lumOff val="80000"/>
                                </a:schemeClr>
                              </a:solidFill>
                              <a:latin typeface="Times New Roman" panose="02020603050405020304" pitchFamily="18" charset="0"/>
                              <a:cs typeface="Times New Roman" panose="02020603050405020304" pitchFamily="18" charset="0"/>
                            </a:rPr>
                            <a:t>h</a:t>
                          </a:r>
                          <a:r>
                            <a:rPr lang="en-US" altLang="zh-CN" sz="1400" b="1" i="1" baseline="-25000" dirty="0">
                              <a:solidFill>
                                <a:schemeClr val="accent6">
                                  <a:lumMod val="20000"/>
                                  <a:lumOff val="80000"/>
                                </a:schemeClr>
                              </a:solidFill>
                              <a:latin typeface="Times New Roman" panose="02020603050405020304" pitchFamily="18" charset="0"/>
                              <a:cs typeface="Times New Roman" panose="02020603050405020304" pitchFamily="18" charset="0"/>
                            </a:rPr>
                            <a:t>0</a:t>
                          </a:r>
                          <a:r>
                            <a:rPr lang="zh-CN" altLang="en-US" sz="1400" b="1" dirty="0">
                              <a:solidFill>
                                <a:schemeClr val="accent6">
                                  <a:lumMod val="20000"/>
                                  <a:lumOff val="80000"/>
                                </a:schemeClr>
                              </a:solidFill>
                              <a:latin typeface="Times New Roman" panose="02020603050405020304" pitchFamily="18" charset="0"/>
                              <a:cs typeface="Times New Roman" panose="02020603050405020304" pitchFamily="18" charset="0"/>
                            </a:rPr>
                            <a:t> </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i="1" dirty="0" err="1">
                              <a:solidFill>
                                <a:schemeClr val="accent6">
                                  <a:lumMod val="20000"/>
                                  <a:lumOff val="80000"/>
                                </a:schemeClr>
                              </a:solidFill>
                              <a:latin typeface="Times New Roman" panose="02020603050405020304" pitchFamily="18" charset="0"/>
                              <a:cs typeface="Times New Roman" panose="02020603050405020304" pitchFamily="18" charset="0"/>
                            </a:rPr>
                            <a:t>g</a:t>
                          </a:r>
                          <a:r>
                            <a:rPr lang="en-US" altLang="zh-CN" sz="1400" b="1" i="1" baseline="-25000" dirty="0" err="1">
                              <a:solidFill>
                                <a:schemeClr val="accent6">
                                  <a:lumMod val="20000"/>
                                  <a:lumOff val="80000"/>
                                </a:schemeClr>
                              </a:solidFill>
                              <a:latin typeface="Times New Roman" panose="02020603050405020304" pitchFamily="18" charset="0"/>
                              <a:cs typeface="Times New Roman" panose="02020603050405020304" pitchFamily="18" charset="0"/>
                            </a:rPr>
                            <a:t>sat</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400" b="1" i="1" dirty="0">
                              <a:solidFill>
                                <a:schemeClr val="accent6">
                                  <a:lumMod val="20000"/>
                                  <a:lumOff val="80000"/>
                                </a:schemeClr>
                              </a:solidFill>
                              <a:latin typeface="Times New Roman" panose="02020603050405020304" pitchFamily="18" charset="0"/>
                              <a:cs typeface="Times New Roman" panose="02020603050405020304" pitchFamily="18" charset="0"/>
                            </a:rPr>
                            <a:t>n</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2867020"/>
                      </a:ext>
                    </a:extLst>
                  </a:tr>
                  <a:tr h="370840">
                    <a:tc>
                      <a:txBody>
                        <a:body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AD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24353.6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-34.3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17.0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52.8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4334.4</a:t>
                          </a:r>
                        </a:p>
                      </a:txBody>
                      <a:tcPr/>
                    </a:tc>
                    <a:extLst>
                      <a:ext uri="{0D108BD9-81ED-4DB2-BD59-A6C34878D82A}">
                        <a16:rowId xmlns:a16="http://schemas.microsoft.com/office/drawing/2014/main" val="220529074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Times New Roman" panose="02020603050405020304" pitchFamily="18" charset="0"/>
                              <a:cs typeface="Times New Roman" panose="02020603050405020304" pitchFamily="18" charset="0"/>
                            </a:rPr>
                            <a:t>FDM</a:t>
                          </a:r>
                          <a:endParaRPr lang="en-US" sz="1400" b="1" dirty="0">
                            <a:solidFill>
                              <a:schemeClr val="tx1"/>
                            </a:solidFill>
                            <a:highlight>
                              <a:srgbClr val="FFFF00"/>
                            </a:highligh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24352.8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-34.2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17.0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52.</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9</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4334.4</a:t>
                          </a:r>
                        </a:p>
                      </a:txBody>
                      <a:tcPr/>
                    </a:tc>
                    <a:extLst>
                      <a:ext uri="{0D108BD9-81ED-4DB2-BD59-A6C34878D82A}">
                        <a16:rowId xmlns:a16="http://schemas.microsoft.com/office/drawing/2014/main" val="2971769269"/>
                      </a:ext>
                    </a:extLst>
                  </a:tr>
                </a:tbl>
              </a:graphicData>
            </a:graphic>
          </p:graphicFrame>
        </mc:Choice>
        <mc:Fallback xmlns="">
          <p:graphicFrame>
            <p:nvGraphicFramePr>
              <p:cNvPr id="17" name="Table 16">
                <a:extLst>
                  <a:ext uri="{FF2B5EF4-FFF2-40B4-BE49-F238E27FC236}">
                    <a16:creationId xmlns:a16="http://schemas.microsoft.com/office/drawing/2014/main" id="{C1DEAF8C-B257-70E6-5E2A-7B1D0DDE3F49}"/>
                  </a:ext>
                </a:extLst>
              </p:cNvPr>
              <p:cNvGraphicFramePr>
                <a:graphicFrameLocks noGrp="1"/>
              </p:cNvGraphicFramePr>
              <p:nvPr>
                <p:extLst>
                  <p:ext uri="{D42A27DB-BD31-4B8C-83A1-F6EECF244321}">
                    <p14:modId xmlns:p14="http://schemas.microsoft.com/office/powerpoint/2010/main" val="4064657163"/>
                  </p:ext>
                </p:extLst>
              </p:nvPr>
            </p:nvGraphicFramePr>
            <p:xfrm>
              <a:off x="4063998" y="2024110"/>
              <a:ext cx="8128002" cy="11125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79538567"/>
                        </a:ext>
                      </a:extLst>
                    </a:gridCol>
                    <a:gridCol w="1354667">
                      <a:extLst>
                        <a:ext uri="{9D8B030D-6E8A-4147-A177-3AD203B41FA5}">
                          <a16:colId xmlns:a16="http://schemas.microsoft.com/office/drawing/2014/main" val="4149343956"/>
                        </a:ext>
                      </a:extLst>
                    </a:gridCol>
                    <a:gridCol w="1354667">
                      <a:extLst>
                        <a:ext uri="{9D8B030D-6E8A-4147-A177-3AD203B41FA5}">
                          <a16:colId xmlns:a16="http://schemas.microsoft.com/office/drawing/2014/main" val="3188479252"/>
                        </a:ext>
                      </a:extLst>
                    </a:gridCol>
                    <a:gridCol w="1354667">
                      <a:extLst>
                        <a:ext uri="{9D8B030D-6E8A-4147-A177-3AD203B41FA5}">
                          <a16:colId xmlns:a16="http://schemas.microsoft.com/office/drawing/2014/main" val="2911162205"/>
                        </a:ext>
                      </a:extLst>
                    </a:gridCol>
                    <a:gridCol w="1354667">
                      <a:extLst>
                        <a:ext uri="{9D8B030D-6E8A-4147-A177-3AD203B41FA5}">
                          <a16:colId xmlns:a16="http://schemas.microsoft.com/office/drawing/2014/main" val="2041771794"/>
                        </a:ext>
                      </a:extLst>
                    </a:gridCol>
                    <a:gridCol w="1354667">
                      <a:extLst>
                        <a:ext uri="{9D8B030D-6E8A-4147-A177-3AD203B41FA5}">
                          <a16:colId xmlns:a16="http://schemas.microsoft.com/office/drawing/2014/main" val="3985640893"/>
                        </a:ext>
                      </a:extLst>
                    </a:gridCol>
                  </a:tblGrid>
                  <a:tr h="370840">
                    <a:tc>
                      <a:txBody>
                        <a:bodyPr/>
                        <a:lstStyle/>
                        <a:p>
                          <a:endParaRPr lang="en-US"/>
                        </a:p>
                      </a:txBody>
                      <a:tcPr>
                        <a:blipFill>
                          <a:blip r:embed="rId5"/>
                          <a:stretch>
                            <a:fillRect t="-3448" r="-501869" b="-210345"/>
                          </a:stretch>
                        </a:blipFill>
                      </a:tcPr>
                    </a:tc>
                    <a:tc>
                      <a:txBody>
                        <a:bodyPr/>
                        <a:lstStyle/>
                        <a:p>
                          <a:endParaRPr lang="en-US"/>
                        </a:p>
                      </a:txBody>
                      <a:tcPr>
                        <a:blipFill>
                          <a:blip r:embed="rId5"/>
                          <a:stretch>
                            <a:fillRect l="-100000" t="-3448" r="-401869" b="-210345"/>
                          </a:stretch>
                        </a:blipFill>
                      </a:tcPr>
                    </a:tc>
                    <a:tc>
                      <a:txBody>
                        <a:bodyPr/>
                        <a:lstStyle/>
                        <a:p>
                          <a:pPr algn="ctr"/>
                          <a:r>
                            <a:rPr lang="en-US" sz="1400" b="1" i="1" dirty="0">
                              <a:solidFill>
                                <a:schemeClr val="accent6">
                                  <a:lumMod val="20000"/>
                                  <a:lumOff val="80000"/>
                                </a:schemeClr>
                              </a:solidFill>
                              <a:latin typeface="Times New Roman" panose="02020603050405020304" pitchFamily="18" charset="0"/>
                              <a:cs typeface="Times New Roman" panose="02020603050405020304" pitchFamily="18" charset="0"/>
                            </a:rPr>
                            <a:t>a</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i="1" dirty="0">
                              <a:solidFill>
                                <a:schemeClr val="accent6">
                                  <a:lumMod val="20000"/>
                                  <a:lumOff val="80000"/>
                                </a:schemeClr>
                              </a:solidFill>
                              <a:latin typeface="Times New Roman" panose="02020603050405020304" pitchFamily="18" charset="0"/>
                              <a:cs typeface="Times New Roman" panose="02020603050405020304" pitchFamily="18" charset="0"/>
                            </a:rPr>
                            <a:t>h</a:t>
                          </a:r>
                          <a:r>
                            <a:rPr lang="en-US" altLang="zh-CN" sz="1400" b="1" i="1" baseline="-25000" dirty="0">
                              <a:solidFill>
                                <a:schemeClr val="accent6">
                                  <a:lumMod val="20000"/>
                                  <a:lumOff val="80000"/>
                                </a:schemeClr>
                              </a:solidFill>
                              <a:latin typeface="Times New Roman" panose="02020603050405020304" pitchFamily="18" charset="0"/>
                              <a:cs typeface="Times New Roman" panose="02020603050405020304" pitchFamily="18" charset="0"/>
                            </a:rPr>
                            <a:t>0</a:t>
                          </a:r>
                          <a:r>
                            <a:rPr lang="zh-CN" altLang="en-US" sz="1400" b="1" dirty="0">
                              <a:solidFill>
                                <a:schemeClr val="accent6">
                                  <a:lumMod val="20000"/>
                                  <a:lumOff val="80000"/>
                                </a:schemeClr>
                              </a:solidFill>
                              <a:latin typeface="Times New Roman" panose="02020603050405020304" pitchFamily="18" charset="0"/>
                              <a:cs typeface="Times New Roman" panose="02020603050405020304" pitchFamily="18" charset="0"/>
                            </a:rPr>
                            <a:t> </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400" b="1" i="1" dirty="0" err="1">
                              <a:solidFill>
                                <a:schemeClr val="accent6">
                                  <a:lumMod val="20000"/>
                                  <a:lumOff val="80000"/>
                                </a:schemeClr>
                              </a:solidFill>
                              <a:latin typeface="Times New Roman" panose="02020603050405020304" pitchFamily="18" charset="0"/>
                              <a:cs typeface="Times New Roman" panose="02020603050405020304" pitchFamily="18" charset="0"/>
                            </a:rPr>
                            <a:t>g</a:t>
                          </a:r>
                          <a:r>
                            <a:rPr lang="en-US" altLang="zh-CN" sz="1400" b="1" i="1" baseline="-25000" dirty="0" err="1">
                              <a:solidFill>
                                <a:schemeClr val="accent6">
                                  <a:lumMod val="20000"/>
                                  <a:lumOff val="80000"/>
                                </a:schemeClr>
                              </a:solidFill>
                              <a:latin typeface="Times New Roman" panose="02020603050405020304" pitchFamily="18" charset="0"/>
                              <a:cs typeface="Times New Roman" panose="02020603050405020304" pitchFamily="18" charset="0"/>
                            </a:rPr>
                            <a:t>sat</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400" b="1" i="1" dirty="0">
                              <a:solidFill>
                                <a:schemeClr val="accent6">
                                  <a:lumMod val="20000"/>
                                  <a:lumOff val="80000"/>
                                </a:schemeClr>
                              </a:solidFill>
                              <a:latin typeface="Times New Roman" panose="02020603050405020304" pitchFamily="18" charset="0"/>
                              <a:cs typeface="Times New Roman" panose="02020603050405020304" pitchFamily="18" charset="0"/>
                            </a:rPr>
                            <a:t>n</a:t>
                          </a:r>
                          <a:endParaRPr lang="en-US" sz="1400" b="1" dirty="0">
                            <a:solidFill>
                              <a:schemeClr val="accent6">
                                <a:lumMod val="20000"/>
                                <a:lumOff val="8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2867020"/>
                      </a:ext>
                    </a:extLst>
                  </a:tr>
                  <a:tr h="370840">
                    <a:tc>
                      <a:txBody>
                        <a:body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AD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24353.6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-34.3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17.0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52.8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4334.4</a:t>
                          </a:r>
                        </a:p>
                      </a:txBody>
                      <a:tcPr/>
                    </a:tc>
                    <a:extLst>
                      <a:ext uri="{0D108BD9-81ED-4DB2-BD59-A6C34878D82A}">
                        <a16:rowId xmlns:a16="http://schemas.microsoft.com/office/drawing/2014/main" val="220529074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Times New Roman" panose="02020603050405020304" pitchFamily="18" charset="0"/>
                              <a:cs typeface="Times New Roman" panose="02020603050405020304" pitchFamily="18" charset="0"/>
                            </a:rPr>
                            <a:t>FDM</a:t>
                          </a:r>
                          <a:endParaRPr lang="en-US" sz="1400" b="1" dirty="0">
                            <a:solidFill>
                              <a:schemeClr val="tx1"/>
                            </a:solidFill>
                            <a:highlight>
                              <a:srgbClr val="FFFF00"/>
                            </a:highligh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24352.8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-34.2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17.0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52.</a:t>
                          </a:r>
                          <a:r>
                            <a:rPr lang="en-US" altLang="zh-CN" sz="1400" b="0" kern="1200" dirty="0">
                              <a:solidFill>
                                <a:schemeClr val="tx1"/>
                              </a:solidFill>
                              <a:latin typeface="Times New Roman" panose="02020603050405020304" pitchFamily="18" charset="0"/>
                              <a:ea typeface="+mn-ea"/>
                              <a:cs typeface="Times New Roman" panose="02020603050405020304" pitchFamily="18" charset="0"/>
                            </a:rPr>
                            <a:t>9</a:t>
                          </a:r>
                          <a:endParaRPr 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Times New Roman" panose="02020603050405020304" pitchFamily="18" charset="0"/>
                              <a:ea typeface="+mn-ea"/>
                              <a:cs typeface="Times New Roman" panose="02020603050405020304" pitchFamily="18" charset="0"/>
                            </a:rPr>
                            <a:t>4334.4</a:t>
                          </a:r>
                        </a:p>
                      </a:txBody>
                      <a:tcPr/>
                    </a:tc>
                    <a:extLst>
                      <a:ext uri="{0D108BD9-81ED-4DB2-BD59-A6C34878D82A}">
                        <a16:rowId xmlns:a16="http://schemas.microsoft.com/office/drawing/2014/main" val="2971769269"/>
                      </a:ext>
                    </a:extLst>
                  </a:tr>
                </a:tbl>
              </a:graphicData>
            </a:graphic>
          </p:graphicFrame>
        </mc:Fallback>
      </mc:AlternateContent>
      <p:sp>
        <p:nvSpPr>
          <p:cNvPr id="21" name="TextBox 20">
            <a:extLst>
              <a:ext uri="{FF2B5EF4-FFF2-40B4-BE49-F238E27FC236}">
                <a16:creationId xmlns:a16="http://schemas.microsoft.com/office/drawing/2014/main" id="{230E8C71-0571-07AD-EE17-B944113546C7}"/>
              </a:ext>
            </a:extLst>
          </p:cNvPr>
          <p:cNvSpPr txBox="1"/>
          <p:nvPr/>
        </p:nvSpPr>
        <p:spPr>
          <a:xfrm>
            <a:off x="4063997" y="5352493"/>
            <a:ext cx="763494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JAX-CPFEM: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a:t>
            </a:r>
            <a:r>
              <a:rPr lang="zh-CN" altLang="en-US"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6.3</a:t>
            </a:r>
            <a:r>
              <a:rPr lang="en-US" dirty="0">
                <a:solidFill>
                  <a:srgbClr val="C00000"/>
                </a:solidFill>
                <a:highlight>
                  <a:srgbClr val="FFFFFF"/>
                </a:highlight>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faster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FDM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M2)</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C24AAA-8E19-2015-BE21-D12C82680BB4}"/>
                  </a:ext>
                </a:extLst>
              </p:cNvPr>
              <p:cNvSpPr txBox="1"/>
              <p:nvPr/>
            </p:nvSpPr>
            <p:spPr>
              <a:xfrm>
                <a:off x="4063997" y="621767"/>
                <a:ext cx="8128002" cy="1384738"/>
              </a:xfrm>
              <a:prstGeom prst="rect">
                <a:avLst/>
              </a:prstGeom>
              <a:noFill/>
            </p:spPr>
            <p:txBody>
              <a:bodyPr wrap="square">
                <a:spAutoFit/>
              </a:bodyPr>
              <a:lstStyle/>
              <a:p>
                <a:pPr algn="ctr">
                  <a:lnSpc>
                    <a:spcPct val="150000"/>
                  </a:lnSpc>
                </a:pPr>
                <a:r>
                  <a:rPr lang="en-US" altLang="zh-CN" b="0" dirty="0">
                    <a:latin typeface="Cambria Math" panose="02040503050406030204" pitchFamily="18" charset="0"/>
                  </a:rPr>
                  <a:t>Finite</a:t>
                </a:r>
                <a:r>
                  <a:rPr lang="zh-CN" altLang="en-US" b="0" dirty="0">
                    <a:latin typeface="Cambria Math" panose="02040503050406030204" pitchFamily="18" charset="0"/>
                  </a:rPr>
                  <a:t> </a:t>
                </a:r>
                <a:r>
                  <a:rPr lang="en-US" altLang="zh-CN" b="0" dirty="0">
                    <a:latin typeface="Cambria Math" panose="02040503050406030204" pitchFamily="18" charset="0"/>
                  </a:rPr>
                  <a:t>Difference</a:t>
                </a:r>
                <a:r>
                  <a:rPr lang="zh-CN" altLang="en-US" b="0" dirty="0">
                    <a:latin typeface="Cambria Math" panose="02040503050406030204" pitchFamily="18" charset="0"/>
                  </a:rPr>
                  <a:t> </a:t>
                </a:r>
                <a:r>
                  <a:rPr lang="en-US" altLang="zh-CN" b="0" dirty="0">
                    <a:latin typeface="Cambria Math" panose="02040503050406030204" pitchFamily="18" charset="0"/>
                  </a:rPr>
                  <a:t>Method</a:t>
                </a:r>
                <a:r>
                  <a:rPr lang="zh-CN" altLang="en-US" b="0" dirty="0">
                    <a:latin typeface="Cambria Math" panose="02040503050406030204" pitchFamily="18" charset="0"/>
                  </a:rPr>
                  <a:t> </a:t>
                </a:r>
                <a:r>
                  <a:rPr lang="en-US" altLang="zh-CN" b="0" dirty="0">
                    <a:latin typeface="Cambria Math" panose="02040503050406030204" pitchFamily="18" charset="0"/>
                  </a:rPr>
                  <a:t>(FDM)</a:t>
                </a:r>
              </a:p>
              <a:p>
                <a:pPr algn="ctr">
                  <a:lnSpc>
                    <a:spcPct val="150000"/>
                  </a:lnSpc>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rPr>
                        <m:t>𝑆𝑒𝑛𝑠𝑖𝑡𝑖𝑣𝑖𝑡𝑦</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𝑂</m:t>
                          </m:r>
                          <m:d>
                            <m:dPr>
                              <m:ctrlPr>
                                <a:rPr lang="en-US" altLang="zh-CN" b="0" i="1">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𝜶</m:t>
                                  </m:r>
                                </m:e>
                                <m:sub>
                                  <m:r>
                                    <a:rPr lang="en-US" altLang="zh-CN" b="0" i="1" smtClean="0">
                                      <a:latin typeface="Cambria Math" panose="02040503050406030204" pitchFamily="18" charset="0"/>
                                    </a:rPr>
                                    <m:t>𝑖</m:t>
                                  </m:r>
                                </m:sub>
                                <m:sup>
                                  <m:r>
                                    <a:rPr lang="zh-CN" altLang="en-US" b="0" i="1" smtClean="0">
                                      <a:latin typeface="Cambria Math" panose="02040503050406030204" pitchFamily="18" charset="0"/>
                                    </a:rPr>
                                    <m:t>∗</m:t>
                                  </m:r>
                                </m:sup>
                              </m:sSubSup>
                              <m:r>
                                <m:rPr>
                                  <m:nor/>
                                </m:rPr>
                                <a:rPr lang="en-US">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𝑂</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𝜶</m:t>
                              </m:r>
                              <m:r>
                                <m:rPr>
                                  <m:nor/>
                                </m:rPr>
                                <a:rPr lang="en-US">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d>
                        </m:num>
                        <m:den>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𝑤h𝑒𝑟𝑒</m:t>
                      </m:r>
                      <m:sSubSup>
                        <m:sSubSupPr>
                          <m:ctrlPr>
                            <a:rPr lang="en-US" altLang="zh-CN" i="1">
                              <a:latin typeface="Cambria Math" panose="02040503050406030204" pitchFamily="18" charset="0"/>
                            </a:rPr>
                          </m:ctrlPr>
                        </m:sSubSupPr>
                        <m:e>
                          <m:r>
                            <a:rPr lang="zh-CN" altLang="en-US" b="1" i="1" smtClean="0">
                              <a:latin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𝜶</m:t>
                          </m:r>
                        </m:e>
                        <m:sub>
                          <m:r>
                            <a:rPr lang="en-US" altLang="zh-CN" i="1">
                              <a:latin typeface="Cambria Math" panose="02040503050406030204" pitchFamily="18" charset="0"/>
                            </a:rPr>
                            <m:t>𝑖</m:t>
                          </m:r>
                        </m:sub>
                        <m:sup>
                          <m:r>
                            <a:rPr lang="zh-CN" altLang="en-US" i="1">
                              <a:latin typeface="Cambria Math" panose="02040503050406030204" pitchFamily="18" charset="0"/>
                            </a:rPr>
                            <m:t>∗</m:t>
                          </m:r>
                        </m:sup>
                      </m:sSubSup>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𝜶</m:t>
                      </m:r>
                      <m:sSup>
                        <m:sSupPr>
                          <m:ctrlPr>
                            <a:rPr lang="en-US" altLang="zh-CN" b="1"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+[0,0,…,∆</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…,0]</m:t>
                          </m:r>
                        </m:e>
                        <m:sup>
                          <m:r>
                            <m:rPr>
                              <m:sty m:val="p"/>
                            </m:rPr>
                            <a:rPr lang="en-US" altLang="zh-CN" b="0" i="0" smtClean="0">
                              <a:latin typeface="Cambria Math" panose="02040503050406030204" pitchFamily="18" charset="0"/>
                              <a:ea typeface="Cambria Math" panose="02040503050406030204" pitchFamily="18" charset="0"/>
                            </a:rPr>
                            <m:t>T</m:t>
                          </m:r>
                        </m:sup>
                      </m:sSup>
                    </m:oMath>
                  </m:oMathPara>
                </a14:m>
                <a:endParaRPr lang="en-US" dirty="0"/>
              </a:p>
            </p:txBody>
          </p:sp>
        </mc:Choice>
        <mc:Fallback xmlns="">
          <p:sp>
            <p:nvSpPr>
              <p:cNvPr id="23" name="TextBox 22">
                <a:extLst>
                  <a:ext uri="{FF2B5EF4-FFF2-40B4-BE49-F238E27FC236}">
                    <a16:creationId xmlns:a16="http://schemas.microsoft.com/office/drawing/2014/main" id="{74211F10-F422-E95F-E986-F9D375B6EF37}"/>
                  </a:ext>
                </a:extLst>
              </p:cNvPr>
              <p:cNvSpPr txBox="1">
                <a:spLocks noRot="1" noChangeAspect="1" noMove="1" noResize="1" noEditPoints="1" noAdjustHandles="1" noChangeArrowheads="1" noChangeShapeType="1" noTextEdit="1"/>
              </p:cNvSpPr>
              <p:nvPr/>
            </p:nvSpPr>
            <p:spPr>
              <a:xfrm>
                <a:off x="4063997" y="621767"/>
                <a:ext cx="8128002" cy="1384738"/>
              </a:xfrm>
              <a:prstGeom prst="rect">
                <a:avLst/>
              </a:prstGeom>
              <a:blipFill>
                <a:blip r:embed="rId7"/>
                <a:stretch>
                  <a:fillRect/>
                </a:stretch>
              </a:blipFill>
            </p:spPr>
            <p:txBody>
              <a:bodyPr/>
              <a:lstStyle/>
              <a:p>
                <a:r>
                  <a:rPr lang="en-US">
                    <a:noFill/>
                  </a:rPr>
                  <a:t> </a:t>
                </a:r>
              </a:p>
            </p:txBody>
          </p:sp>
        </mc:Fallback>
      </mc:AlternateContent>
      <p:grpSp>
        <p:nvGrpSpPr>
          <p:cNvPr id="24" name="组合 30">
            <a:extLst>
              <a:ext uri="{FF2B5EF4-FFF2-40B4-BE49-F238E27FC236}">
                <a16:creationId xmlns:a16="http://schemas.microsoft.com/office/drawing/2014/main" id="{3BEC0B54-0EAD-A4C8-D6C4-DFCE5834B996}"/>
              </a:ext>
            </a:extLst>
          </p:cNvPr>
          <p:cNvGrpSpPr/>
          <p:nvPr/>
        </p:nvGrpSpPr>
        <p:grpSpPr>
          <a:xfrm>
            <a:off x="83415" y="252070"/>
            <a:ext cx="328891" cy="466672"/>
            <a:chOff x="199304" y="53446"/>
            <a:chExt cx="328891" cy="466672"/>
          </a:xfrm>
        </p:grpSpPr>
        <p:sp>
          <p:nvSpPr>
            <p:cNvPr id="25" name="Freeform 5">
              <a:extLst>
                <a:ext uri="{FF2B5EF4-FFF2-40B4-BE49-F238E27FC236}">
                  <a16:creationId xmlns:a16="http://schemas.microsoft.com/office/drawing/2014/main" id="{BC584E23-C555-6D19-3969-7236CAF9AEAB}"/>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6" name="Freeform 25">
              <a:extLst>
                <a:ext uri="{FF2B5EF4-FFF2-40B4-BE49-F238E27FC236}">
                  <a16:creationId xmlns:a16="http://schemas.microsoft.com/office/drawing/2014/main" id="{E54EFC34-FED6-8C28-D4FE-BE5D52E5634B}"/>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7" name="Freeform 7">
              <a:extLst>
                <a:ext uri="{FF2B5EF4-FFF2-40B4-BE49-F238E27FC236}">
                  <a16:creationId xmlns:a16="http://schemas.microsoft.com/office/drawing/2014/main" id="{E07F0443-A5C1-7366-0DAD-DADA7CFD455D}"/>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8" name="矩形 3">
            <a:extLst>
              <a:ext uri="{FF2B5EF4-FFF2-40B4-BE49-F238E27FC236}">
                <a16:creationId xmlns:a16="http://schemas.microsoft.com/office/drawing/2014/main" id="{FA8C6208-17A1-49B1-FEED-31BDC15FA525}"/>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2:</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Automatic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s</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ensitivity</a:t>
            </a:r>
            <a:endPar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endParaRPr>
          </a:p>
        </p:txBody>
      </p:sp>
      <p:sp>
        <p:nvSpPr>
          <p:cNvPr id="2" name="TextBox 1">
            <a:extLst>
              <a:ext uri="{FF2B5EF4-FFF2-40B4-BE49-F238E27FC236}">
                <a16:creationId xmlns:a16="http://schemas.microsoft.com/office/drawing/2014/main" id="{88AF8932-F6A8-5217-EC2A-AFEEC3CD0BE5}"/>
              </a:ext>
            </a:extLst>
          </p:cNvPr>
          <p:cNvSpPr txBox="1"/>
          <p:nvPr/>
        </p:nvSpPr>
        <p:spPr>
          <a:xfrm>
            <a:off x="4063997" y="4884463"/>
            <a:ext cx="56806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Note:</a:t>
            </a:r>
            <a:r>
              <a:rPr lang="zh-CN" altLang="en-US"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0.001%~0.3%</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difference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between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FDM</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FA2A4F6-6A4C-A5D3-6556-7BD34DB12B33}"/>
              </a:ext>
            </a:extLst>
          </p:cNvPr>
          <p:cNvSpPr/>
          <p:nvPr/>
        </p:nvSpPr>
        <p:spPr>
          <a:xfrm>
            <a:off x="5432612" y="1968197"/>
            <a:ext cx="1308847" cy="12322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5">
            <a:extLst>
              <a:ext uri="{FF2B5EF4-FFF2-40B4-BE49-F238E27FC236}">
                <a16:creationId xmlns:a16="http://schemas.microsoft.com/office/drawing/2014/main" id="{A9C6BF89-BD2B-0CDD-1B84-D282FB23E2F3}"/>
              </a:ext>
            </a:extLst>
          </p:cNvPr>
          <p:cNvSpPr txBox="1">
            <a:spLocks/>
          </p:cNvSpPr>
          <p:nvPr/>
        </p:nvSpPr>
        <p:spPr>
          <a:xfrm>
            <a:off x="3348622" y="6233831"/>
            <a:ext cx="7834944" cy="6641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pic>
        <p:nvPicPr>
          <p:cNvPr id="6" name="Picture 5" descr="A graph of a graph of a function&#10;&#10;AI-generated content may be incorrect.">
            <a:extLst>
              <a:ext uri="{FF2B5EF4-FFF2-40B4-BE49-F238E27FC236}">
                <a16:creationId xmlns:a16="http://schemas.microsoft.com/office/drawing/2014/main" id="{B3B5A077-86AC-56FE-CA29-6A5C9C6EC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306" y="3303529"/>
            <a:ext cx="3368175" cy="2584134"/>
          </a:xfrm>
          <a:prstGeom prst="rect">
            <a:avLst/>
          </a:prstGeom>
        </p:spPr>
      </p:pic>
    </p:spTree>
    <p:extLst>
      <p:ext uri="{BB962C8B-B14F-4D97-AF65-F5344CB8AC3E}">
        <p14:creationId xmlns:p14="http://schemas.microsoft.com/office/powerpoint/2010/main" val="187555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3D468-650B-2BAF-9CAD-0AF29C1FFA0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670FF59-F5FF-8ADE-6D44-F8786874256D}"/>
              </a:ext>
            </a:extLst>
          </p:cNvPr>
          <p:cNvSpPr>
            <a:spLocks noGrp="1"/>
          </p:cNvSpPr>
          <p:nvPr>
            <p:ph type="body" sz="quarter" idx="10"/>
          </p:nvPr>
        </p:nvSpPr>
        <p:spPr/>
        <p:txBody>
          <a:bodyPr/>
          <a:lstStyle/>
          <a:p>
            <a:endParaRPr lang="en-US" dirty="0"/>
          </a:p>
        </p:txBody>
      </p:sp>
      <p:grpSp>
        <p:nvGrpSpPr>
          <p:cNvPr id="13" name="组合 30">
            <a:extLst>
              <a:ext uri="{FF2B5EF4-FFF2-40B4-BE49-F238E27FC236}">
                <a16:creationId xmlns:a16="http://schemas.microsoft.com/office/drawing/2014/main" id="{4F7A814A-10AF-38D0-6158-3E0584D2FCF5}"/>
              </a:ext>
            </a:extLst>
          </p:cNvPr>
          <p:cNvGrpSpPr/>
          <p:nvPr/>
        </p:nvGrpSpPr>
        <p:grpSpPr>
          <a:xfrm>
            <a:off x="86600" y="184591"/>
            <a:ext cx="328891" cy="466672"/>
            <a:chOff x="199304" y="53446"/>
            <a:chExt cx="328891" cy="466672"/>
          </a:xfrm>
        </p:grpSpPr>
        <p:sp>
          <p:nvSpPr>
            <p:cNvPr id="14" name="Freeform 5">
              <a:extLst>
                <a:ext uri="{FF2B5EF4-FFF2-40B4-BE49-F238E27FC236}">
                  <a16:creationId xmlns:a16="http://schemas.microsoft.com/office/drawing/2014/main" id="{2CC3148F-B528-C500-361C-7587CD0F1619}"/>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5" name="Freeform 14">
              <a:extLst>
                <a:ext uri="{FF2B5EF4-FFF2-40B4-BE49-F238E27FC236}">
                  <a16:creationId xmlns:a16="http://schemas.microsoft.com/office/drawing/2014/main" id="{42EEBFD0-C7B0-266C-A68D-97D173A7670C}"/>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6" name="Freeform 7">
              <a:extLst>
                <a:ext uri="{FF2B5EF4-FFF2-40B4-BE49-F238E27FC236}">
                  <a16:creationId xmlns:a16="http://schemas.microsoft.com/office/drawing/2014/main" id="{DFD17F8A-085D-B69C-6407-6832F91F620F}"/>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17" name="矩形 3">
            <a:extLst>
              <a:ext uri="{FF2B5EF4-FFF2-40B4-BE49-F238E27FC236}">
                <a16:creationId xmlns:a16="http://schemas.microsoft.com/office/drawing/2014/main" id="{485BFFCD-93C0-A232-577D-3B502DAE0352}"/>
              </a:ext>
            </a:extLst>
          </p:cNvPr>
          <p:cNvSpPr>
            <a:spLocks noChangeArrowheads="1"/>
          </p:cNvSpPr>
          <p:nvPr/>
        </p:nvSpPr>
        <p:spPr bwMode="auto">
          <a:xfrm>
            <a:off x="491466" y="21176"/>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Backup</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3:</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GB</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calibration</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results</a:t>
            </a:r>
          </a:p>
        </p:txBody>
      </p:sp>
      <p:sp>
        <p:nvSpPr>
          <p:cNvPr id="27" name="TextBox 26">
            <a:extLst>
              <a:ext uri="{FF2B5EF4-FFF2-40B4-BE49-F238E27FC236}">
                <a16:creationId xmlns:a16="http://schemas.microsoft.com/office/drawing/2014/main" id="{D3D5C338-06ED-7AAE-8B99-BEF9DD23563C}"/>
              </a:ext>
            </a:extLst>
          </p:cNvPr>
          <p:cNvSpPr txBox="1"/>
          <p:nvPr/>
        </p:nvSpPr>
        <p:spPr>
          <a:xfrm>
            <a:off x="415490" y="701380"/>
            <a:ext cx="5402213" cy="384721"/>
          </a:xfrm>
          <a:prstGeom prst="rect">
            <a:avLst/>
          </a:prstGeom>
          <a:noFill/>
        </p:spPr>
        <p:txBody>
          <a:bodyPr wrap="square">
            <a:spAutoFit/>
          </a:bodyPr>
          <a:lstStyle/>
          <a:p>
            <a:r>
              <a:rPr lang="en-US" altLang="zh-CN" sz="1900" i="1" u="sng" dirty="0">
                <a:latin typeface="Helvetica" pitchFamily="2" charset="0"/>
              </a:rPr>
              <a:t>Gradient-based</a:t>
            </a:r>
            <a:r>
              <a:rPr lang="zh-CN" altLang="en-US" sz="1900" i="1" u="sng" dirty="0">
                <a:latin typeface="Helvetica" pitchFamily="2" charset="0"/>
              </a:rPr>
              <a:t> </a:t>
            </a:r>
            <a:r>
              <a:rPr lang="en-US" altLang="zh-CN" sz="1900" i="1" u="sng" dirty="0">
                <a:latin typeface="Helvetica" pitchFamily="2" charset="0"/>
              </a:rPr>
              <a:t>Optimization</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2AFFA473-A4E5-89CE-128D-3752B3547DC0}"/>
                  </a:ext>
                </a:extLst>
              </p:cNvPr>
              <p:cNvGraphicFramePr>
                <a:graphicFrameLocks noGrp="1"/>
              </p:cNvGraphicFramePr>
              <p:nvPr/>
            </p:nvGraphicFramePr>
            <p:xfrm>
              <a:off x="272053" y="1848717"/>
              <a:ext cx="5542970" cy="3889464"/>
            </p:xfrm>
            <a:graphic>
              <a:graphicData uri="http://schemas.openxmlformats.org/drawingml/2006/table">
                <a:tbl>
                  <a:tblPr firstRow="1" firstCol="1" bandRow="1">
                    <a:tableStyleId>{74C1A8A3-306A-4EB7-A6B1-4F7E0EB9C5D6}</a:tableStyleId>
                  </a:tblPr>
                  <a:tblGrid>
                    <a:gridCol w="2124823">
                      <a:extLst>
                        <a:ext uri="{9D8B030D-6E8A-4147-A177-3AD203B41FA5}">
                          <a16:colId xmlns:a16="http://schemas.microsoft.com/office/drawing/2014/main" val="3793898303"/>
                        </a:ext>
                      </a:extLst>
                    </a:gridCol>
                    <a:gridCol w="1355524">
                      <a:extLst>
                        <a:ext uri="{9D8B030D-6E8A-4147-A177-3AD203B41FA5}">
                          <a16:colId xmlns:a16="http://schemas.microsoft.com/office/drawing/2014/main" val="1976540345"/>
                        </a:ext>
                      </a:extLst>
                    </a:gridCol>
                    <a:gridCol w="2062623">
                      <a:extLst>
                        <a:ext uri="{9D8B030D-6E8A-4147-A177-3AD203B41FA5}">
                          <a16:colId xmlns:a16="http://schemas.microsoft.com/office/drawing/2014/main" val="3950224083"/>
                        </a:ext>
                      </a:extLst>
                    </a:gridCol>
                  </a:tblGrid>
                  <a:tr h="748959">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Material Parameters</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Misfit between stress values:</a:t>
                          </a:r>
                          <a:r>
                            <a:rPr lang="en-US" sz="1400" kern="10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kern="100">
                                      <a:effectLst/>
                                      <a:latin typeface="Cambria Math" panose="02040503050406030204" pitchFamily="18" charset="0"/>
                                    </a:rPr>
                                  </m:ctrlPr>
                                </m:sSubPr>
                                <m:e>
                                  <m:acc>
                                    <m:accPr>
                                      <m:chr m:val="̂"/>
                                      <m:ctrlPr>
                                        <a:rPr lang="en-US" sz="1600" i="1" kern="100">
                                          <a:effectLst/>
                                          <a:latin typeface="Cambria Math" panose="02040503050406030204" pitchFamily="18" charset="0"/>
                                        </a:rPr>
                                      </m:ctrlPr>
                                    </m:accPr>
                                    <m:e>
                                      <m:r>
                                        <a:rPr lang="en-US" sz="1600" kern="100">
                                          <a:effectLst/>
                                          <a:latin typeface="Cambria Math" panose="02040503050406030204" pitchFamily="18" charset="0"/>
                                        </a:rPr>
                                        <m:t>𝑂</m:t>
                                      </m:r>
                                    </m:e>
                                  </m:acc>
                                </m:e>
                                <m:sub>
                                  <m:r>
                                    <a:rPr lang="en-US" sz="1600" kern="100">
                                      <a:effectLst/>
                                      <a:latin typeface="Cambria Math" panose="02040503050406030204" pitchFamily="18" charset="0"/>
                                    </a:rPr>
                                    <m:t>1</m:t>
                                  </m:r>
                                </m:sub>
                              </m:sSub>
                            </m:oMath>
                          </a14:m>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752365678"/>
                      </a:ext>
                    </a:extLst>
                  </a:tr>
                  <a:tr h="348945">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Initial slip resistance</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600" i="1" kern="100" dirty="0">
                              <a:effectLst/>
                              <a:latin typeface="Times New Roman" panose="02020603050405020304" pitchFamily="18" charset="0"/>
                              <a:cs typeface="Times New Roman" panose="02020603050405020304" pitchFamily="18" charset="0"/>
                            </a:rPr>
                            <a:t>g</a:t>
                          </a:r>
                          <a:r>
                            <a:rPr lang="en-US" sz="1600" i="1" kern="100" baseline="-25000" dirty="0">
                              <a:effectLst/>
                              <a:latin typeface="Times New Roman" panose="02020603050405020304" pitchFamily="18" charset="0"/>
                              <a:cs typeface="Times New Roman" panose="02020603050405020304" pitchFamily="18" charset="0"/>
                            </a:rPr>
                            <a:t>0</a:t>
                          </a:r>
                          <a:r>
                            <a:rPr lang="zh-CN" altLang="en-US" sz="1600" i="1" kern="100" baseline="-2500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[MPa]</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1.0 </a:t>
                          </a:r>
                          <a14:m>
                            <m:oMath xmlns:m="http://schemas.openxmlformats.org/officeDocument/2006/math">
                              <m:r>
                                <a:rPr lang="en-US" sz="1600" kern="100">
                                  <a:effectLst/>
                                  <a:latin typeface="Cambria Math" panose="02040503050406030204" pitchFamily="18" charset="0"/>
                                </a:rPr>
                                <m:t>× </m:t>
                              </m:r>
                            </m:oMath>
                          </a14:m>
                          <a:r>
                            <a:rPr lang="en-US" sz="1600" kern="100" dirty="0">
                              <a:effectLst/>
                              <a:latin typeface="Times New Roman" panose="02020603050405020304" pitchFamily="18" charset="0"/>
                              <a:cs typeface="Times New Roman" panose="02020603050405020304" pitchFamily="18" charset="0"/>
                            </a:rPr>
                            <a:t>90.0</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2769469456"/>
                      </a:ext>
                    </a:extLst>
                  </a:tr>
                  <a:tr h="348945">
                    <a:tc vMerge="1">
                      <a:txBody>
                        <a:bodyPr/>
                        <a:lstStyle/>
                        <a:p>
                          <a:endParaRPr lang="en-US"/>
                        </a:p>
                      </a:txBody>
                      <a:tcPr/>
                    </a:tc>
                    <a:tc>
                      <a:txBody>
                        <a:bodyPr/>
                        <a:lstStyle/>
                        <a:p>
                          <a:pPr marL="0" marR="0" algn="ctr">
                            <a:lnSpc>
                              <a:spcPct val="15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0.997898 </a:t>
                          </a:r>
                          <a14:m>
                            <m:oMath xmlns:m="http://schemas.openxmlformats.org/officeDocument/2006/math">
                              <m:r>
                                <a:rPr lang="en-US" sz="1600" kern="100">
                                  <a:effectLst/>
                                  <a:latin typeface="Cambria Math" panose="02040503050406030204" pitchFamily="18" charset="0"/>
                                </a:rPr>
                                <m:t>× </m:t>
                              </m:r>
                            </m:oMath>
                          </a14:m>
                          <a:r>
                            <a:rPr lang="en-US" sz="1600" kern="100" dirty="0">
                              <a:effectLst/>
                              <a:latin typeface="Times New Roman" panose="02020603050405020304" pitchFamily="18" charset="0"/>
                              <a:cs typeface="Times New Roman" panose="02020603050405020304" pitchFamily="18" charset="0"/>
                            </a:rPr>
                            <a:t>90.0</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2580194700"/>
                      </a:ext>
                    </a:extLst>
                  </a:tr>
                  <a:tr h="348945">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a:effectLst/>
                              <a:latin typeface="Times New Roman" panose="02020603050405020304" pitchFamily="18" charset="0"/>
                              <a:cs typeface="Times New Roman" panose="02020603050405020304" pitchFamily="18" charset="0"/>
                            </a:rPr>
                            <a:t>0.210%</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3340556483"/>
                      </a:ext>
                    </a:extLst>
                  </a:tr>
                  <a:tr h="348945">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Hardening parameter</a:t>
                          </a:r>
                        </a:p>
                        <a:p>
                          <a:pPr marL="0" marR="0" algn="ctr">
                            <a:lnSpc>
                              <a:spcPct val="150000"/>
                            </a:lnSpc>
                          </a:pPr>
                          <a:r>
                            <a:rPr lang="en-US" sz="1600" i="1" kern="100" dirty="0">
                              <a:effectLst/>
                              <a:latin typeface="Times New Roman" panose="02020603050405020304" pitchFamily="18" charset="0"/>
                              <a:cs typeface="Times New Roman" panose="02020603050405020304" pitchFamily="18" charset="0"/>
                            </a:rPr>
                            <a:t>a</a:t>
                          </a:r>
                          <a:endParaRPr lang="en-US" sz="16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solidFill>
                                <a:srgbClr val="C00000"/>
                              </a:solidFill>
                              <a:effectLst/>
                              <a:latin typeface="Times New Roman" panose="02020603050405020304" pitchFamily="18" charset="0"/>
                              <a:cs typeface="Times New Roman" panose="02020603050405020304" pitchFamily="18" charset="0"/>
                            </a:rPr>
                            <a:t>1.0 </a:t>
                          </a:r>
                          <a14:m>
                            <m:oMath xmlns:m="http://schemas.openxmlformats.org/officeDocument/2006/math">
                              <m:r>
                                <a:rPr lang="en-US" sz="1600" kern="100">
                                  <a:solidFill>
                                    <a:srgbClr val="C00000"/>
                                  </a:solidFill>
                                  <a:effectLst/>
                                  <a:latin typeface="Cambria Math" panose="02040503050406030204" pitchFamily="18" charset="0"/>
                                </a:rPr>
                                <m:t>× </m:t>
                              </m:r>
                            </m:oMath>
                          </a14:m>
                          <a:r>
                            <a:rPr lang="en-US" sz="1600" kern="100" dirty="0">
                              <a:solidFill>
                                <a:srgbClr val="C00000"/>
                              </a:solidFill>
                              <a:effectLst/>
                              <a:latin typeface="Times New Roman" panose="02020603050405020304" pitchFamily="18" charset="0"/>
                              <a:cs typeface="Times New Roman" panose="02020603050405020304" pitchFamily="18" charset="0"/>
                            </a:rPr>
                            <a:t>8.0</a:t>
                          </a:r>
                          <a:endParaRPr lang="en-US" sz="1600"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1173047873"/>
                      </a:ext>
                    </a:extLst>
                  </a:tr>
                  <a:tr h="348945">
                    <a:tc vMerge="1">
                      <a:txBody>
                        <a:bodyPr/>
                        <a:lstStyle/>
                        <a:p>
                          <a:endParaRPr lang="en-US"/>
                        </a:p>
                      </a:txBody>
                      <a:tcPr/>
                    </a:tc>
                    <a:tc>
                      <a:txBody>
                        <a:bodyPr/>
                        <a:lstStyle/>
                        <a:p>
                          <a:pPr marL="0" marR="0" algn="ctr">
                            <a:lnSpc>
                              <a:spcPct val="15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solidFill>
                                <a:srgbClr val="C00000"/>
                              </a:solidFill>
                              <a:effectLst/>
                              <a:latin typeface="Times New Roman" panose="02020603050405020304" pitchFamily="18" charset="0"/>
                              <a:cs typeface="Times New Roman" panose="02020603050405020304" pitchFamily="18" charset="0"/>
                            </a:rPr>
                            <a:t>2.209654 </a:t>
                          </a:r>
                          <a14:m>
                            <m:oMath xmlns:m="http://schemas.openxmlformats.org/officeDocument/2006/math">
                              <m:r>
                                <a:rPr lang="en-US" sz="1600" kern="100">
                                  <a:solidFill>
                                    <a:srgbClr val="C00000"/>
                                  </a:solidFill>
                                  <a:effectLst/>
                                  <a:latin typeface="Cambria Math" panose="02040503050406030204" pitchFamily="18" charset="0"/>
                                </a:rPr>
                                <m:t>× </m:t>
                              </m:r>
                            </m:oMath>
                          </a14:m>
                          <a:r>
                            <a:rPr lang="en-US" sz="1600" kern="100" dirty="0">
                              <a:solidFill>
                                <a:srgbClr val="C00000"/>
                              </a:solidFill>
                              <a:effectLst/>
                              <a:latin typeface="Times New Roman" panose="02020603050405020304" pitchFamily="18" charset="0"/>
                              <a:cs typeface="Times New Roman" panose="02020603050405020304" pitchFamily="18" charset="0"/>
                            </a:rPr>
                            <a:t>8.0</a:t>
                          </a:r>
                          <a:endParaRPr lang="en-US" sz="1600"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287301677"/>
                      </a:ext>
                    </a:extLst>
                  </a:tr>
                  <a:tr h="348945">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solidFill>
                                <a:srgbClr val="C00000"/>
                              </a:solidFill>
                              <a:effectLst/>
                              <a:latin typeface="Times New Roman" panose="02020603050405020304" pitchFamily="18" charset="0"/>
                              <a:cs typeface="Times New Roman" panose="02020603050405020304" pitchFamily="18" charset="0"/>
                            </a:rPr>
                            <a:t>120.965%</a:t>
                          </a:r>
                          <a:endParaRPr lang="en-US" sz="1600"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651138335"/>
                      </a:ext>
                    </a:extLst>
                  </a:tr>
                  <a:tr h="348945">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Hardening parameter</a:t>
                          </a:r>
                        </a:p>
                        <a:p>
                          <a:pPr marL="0" marR="0" algn="ctr">
                            <a:lnSpc>
                              <a:spcPct val="150000"/>
                            </a:lnSpc>
                          </a:pPr>
                          <a:r>
                            <a:rPr lang="en-US" sz="1600" i="1" kern="100" dirty="0">
                              <a:effectLst/>
                              <a:latin typeface="Times New Roman" panose="02020603050405020304" pitchFamily="18" charset="0"/>
                              <a:cs typeface="Times New Roman" panose="02020603050405020304" pitchFamily="18" charset="0"/>
                            </a:rPr>
                            <a:t>h</a:t>
                          </a:r>
                          <a:r>
                            <a:rPr lang="en-US" sz="1600" i="1" kern="100" baseline="-25000" dirty="0">
                              <a:effectLst/>
                              <a:latin typeface="Times New Roman" panose="02020603050405020304" pitchFamily="18" charset="0"/>
                              <a:cs typeface="Times New Roman" panose="02020603050405020304" pitchFamily="18" charset="0"/>
                            </a:rPr>
                            <a:t>0</a:t>
                          </a:r>
                          <a:endParaRPr lang="en-US" sz="16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1.0 </a:t>
                          </a:r>
                          <a14:m>
                            <m:oMath xmlns:m="http://schemas.openxmlformats.org/officeDocument/2006/math">
                              <m:r>
                                <a:rPr lang="en-US" sz="1600" kern="100">
                                  <a:effectLst/>
                                  <a:latin typeface="Cambria Math" panose="02040503050406030204" pitchFamily="18" charset="0"/>
                                </a:rPr>
                                <m:t>× </m:t>
                              </m:r>
                            </m:oMath>
                          </a14:m>
                          <a:r>
                            <a:rPr lang="en-US" sz="1600" kern="100" dirty="0">
                              <a:effectLst/>
                              <a:latin typeface="Times New Roman" panose="02020603050405020304" pitchFamily="18" charset="0"/>
                              <a:cs typeface="Times New Roman" panose="02020603050405020304" pitchFamily="18" charset="0"/>
                            </a:rPr>
                            <a:t>392.9772</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2834402"/>
                      </a:ext>
                    </a:extLst>
                  </a:tr>
                  <a:tr h="348945">
                    <a:tc vMerge="1">
                      <a:txBody>
                        <a:bodyPr/>
                        <a:lstStyle/>
                        <a:p>
                          <a:endParaRPr lang="en-US"/>
                        </a:p>
                      </a:txBody>
                      <a:tcPr/>
                    </a:tc>
                    <a:tc>
                      <a:txBody>
                        <a:bodyPr/>
                        <a:lstStyle/>
                        <a:p>
                          <a:pPr marL="0" marR="0" algn="ctr">
                            <a:lnSpc>
                              <a:spcPct val="15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1.066548 </a:t>
                          </a:r>
                          <a14:m>
                            <m:oMath xmlns:m="http://schemas.openxmlformats.org/officeDocument/2006/math">
                              <m:r>
                                <a:rPr lang="en-US" sz="1600" kern="100">
                                  <a:effectLst/>
                                  <a:latin typeface="Cambria Math" panose="02040503050406030204" pitchFamily="18" charset="0"/>
                                </a:rPr>
                                <m:t>× </m:t>
                              </m:r>
                            </m:oMath>
                          </a14:m>
                          <a:r>
                            <a:rPr lang="en-US" sz="1600" kern="100" dirty="0">
                              <a:effectLst/>
                              <a:latin typeface="Times New Roman" panose="02020603050405020304" pitchFamily="18" charset="0"/>
                              <a:cs typeface="Times New Roman" panose="02020603050405020304" pitchFamily="18" charset="0"/>
                            </a:rPr>
                            <a:t>392.9772</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1476275772"/>
                      </a:ext>
                    </a:extLst>
                  </a:tr>
                  <a:tr h="348945">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6.655%</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89915514"/>
                      </a:ext>
                    </a:extLst>
                  </a:tr>
                </a:tbl>
              </a:graphicData>
            </a:graphic>
          </p:graphicFrame>
        </mc:Choice>
        <mc:Fallback xmlns="">
          <p:graphicFrame>
            <p:nvGraphicFramePr>
              <p:cNvPr id="3" name="Table 2">
                <a:extLst>
                  <a:ext uri="{FF2B5EF4-FFF2-40B4-BE49-F238E27FC236}">
                    <a16:creationId xmlns:a16="http://schemas.microsoft.com/office/drawing/2014/main" id="{2AFFA473-A4E5-89CE-128D-3752B3547DC0}"/>
                  </a:ext>
                </a:extLst>
              </p:cNvPr>
              <p:cNvGraphicFramePr>
                <a:graphicFrameLocks noGrp="1"/>
              </p:cNvGraphicFramePr>
              <p:nvPr>
                <p:extLst>
                  <p:ext uri="{D42A27DB-BD31-4B8C-83A1-F6EECF244321}">
                    <p14:modId xmlns:p14="http://schemas.microsoft.com/office/powerpoint/2010/main" val="2013207586"/>
                  </p:ext>
                </p:extLst>
              </p:nvPr>
            </p:nvGraphicFramePr>
            <p:xfrm>
              <a:off x="272053" y="1848717"/>
              <a:ext cx="5542970" cy="3889464"/>
            </p:xfrm>
            <a:graphic>
              <a:graphicData uri="http://schemas.openxmlformats.org/drawingml/2006/table">
                <a:tbl>
                  <a:tblPr firstRow="1" firstCol="1" bandRow="1">
                    <a:tableStyleId>{74C1A8A3-306A-4EB7-A6B1-4F7E0EB9C5D6}</a:tableStyleId>
                  </a:tblPr>
                  <a:tblGrid>
                    <a:gridCol w="2124823">
                      <a:extLst>
                        <a:ext uri="{9D8B030D-6E8A-4147-A177-3AD203B41FA5}">
                          <a16:colId xmlns:a16="http://schemas.microsoft.com/office/drawing/2014/main" val="3793898303"/>
                        </a:ext>
                      </a:extLst>
                    </a:gridCol>
                    <a:gridCol w="1355524">
                      <a:extLst>
                        <a:ext uri="{9D8B030D-6E8A-4147-A177-3AD203B41FA5}">
                          <a16:colId xmlns:a16="http://schemas.microsoft.com/office/drawing/2014/main" val="1976540345"/>
                        </a:ext>
                      </a:extLst>
                    </a:gridCol>
                    <a:gridCol w="2062623">
                      <a:extLst>
                        <a:ext uri="{9D8B030D-6E8A-4147-A177-3AD203B41FA5}">
                          <a16:colId xmlns:a16="http://schemas.microsoft.com/office/drawing/2014/main" val="3950224083"/>
                        </a:ext>
                      </a:extLst>
                    </a:gridCol>
                  </a:tblGrid>
                  <a:tr h="748959">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Material Parameters</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3"/>
                          <a:stretch>
                            <a:fillRect l="-168098" t="-1695" r="-613" b="-437288"/>
                          </a:stretch>
                        </a:blipFill>
                      </a:tcPr>
                    </a:tc>
                    <a:extLst>
                      <a:ext uri="{0D108BD9-81ED-4DB2-BD59-A6C34878D82A}">
                        <a16:rowId xmlns:a16="http://schemas.microsoft.com/office/drawing/2014/main" val="752365678"/>
                      </a:ext>
                    </a:extLst>
                  </a:tr>
                  <a:tr h="348945">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Initial slip resistance</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600" i="1" kern="100" dirty="0">
                              <a:effectLst/>
                              <a:latin typeface="Times New Roman" panose="02020603050405020304" pitchFamily="18" charset="0"/>
                              <a:cs typeface="Times New Roman" panose="02020603050405020304" pitchFamily="18" charset="0"/>
                            </a:rPr>
                            <a:t>g</a:t>
                          </a:r>
                          <a:r>
                            <a:rPr lang="en-US" sz="1600" i="1" kern="100" baseline="-25000" dirty="0">
                              <a:effectLst/>
                              <a:latin typeface="Times New Roman" panose="02020603050405020304" pitchFamily="18" charset="0"/>
                              <a:cs typeface="Times New Roman" panose="02020603050405020304" pitchFamily="18" charset="0"/>
                            </a:rPr>
                            <a:t>0</a:t>
                          </a:r>
                          <a:r>
                            <a:rPr lang="zh-CN" altLang="en-US" sz="1600" i="1" kern="100" baseline="-2500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[MPa]</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3"/>
                          <a:stretch>
                            <a:fillRect l="-168098" t="-214286" r="-613" b="-821429"/>
                          </a:stretch>
                        </a:blipFill>
                      </a:tcPr>
                    </a:tc>
                    <a:extLst>
                      <a:ext uri="{0D108BD9-81ED-4DB2-BD59-A6C34878D82A}">
                        <a16:rowId xmlns:a16="http://schemas.microsoft.com/office/drawing/2014/main" val="2769469456"/>
                      </a:ext>
                    </a:extLst>
                  </a:tr>
                  <a:tr h="348945">
                    <a:tc vMerge="1">
                      <a:txBody>
                        <a:bodyPr/>
                        <a:lstStyle/>
                        <a:p>
                          <a:endParaRPr lang="en-US"/>
                        </a:p>
                      </a:txBody>
                      <a:tcPr/>
                    </a:tc>
                    <a:tc>
                      <a:txBody>
                        <a:bodyPr/>
                        <a:lstStyle/>
                        <a:p>
                          <a:pPr marL="0" marR="0" algn="ctr">
                            <a:lnSpc>
                              <a:spcPct val="15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3"/>
                          <a:stretch>
                            <a:fillRect l="-168098" t="-325926" r="-613" b="-751852"/>
                          </a:stretch>
                        </a:blipFill>
                      </a:tcPr>
                    </a:tc>
                    <a:extLst>
                      <a:ext uri="{0D108BD9-81ED-4DB2-BD59-A6C34878D82A}">
                        <a16:rowId xmlns:a16="http://schemas.microsoft.com/office/drawing/2014/main" val="2580194700"/>
                      </a:ext>
                    </a:extLst>
                  </a:tr>
                  <a:tr h="348945">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a:effectLst/>
                              <a:latin typeface="Times New Roman" panose="02020603050405020304" pitchFamily="18" charset="0"/>
                              <a:cs typeface="Times New Roman" panose="02020603050405020304" pitchFamily="18" charset="0"/>
                            </a:rPr>
                            <a:t>0.210%</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3340556483"/>
                      </a:ext>
                    </a:extLst>
                  </a:tr>
                  <a:tr h="348945">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Hardening parameter</a:t>
                          </a:r>
                        </a:p>
                        <a:p>
                          <a:pPr marL="0" marR="0" algn="ctr">
                            <a:lnSpc>
                              <a:spcPct val="150000"/>
                            </a:lnSpc>
                          </a:pPr>
                          <a:r>
                            <a:rPr lang="en-US" sz="1600" i="1" kern="100" dirty="0">
                              <a:effectLst/>
                              <a:latin typeface="Times New Roman" panose="02020603050405020304" pitchFamily="18" charset="0"/>
                              <a:cs typeface="Times New Roman" panose="02020603050405020304" pitchFamily="18" charset="0"/>
                            </a:rPr>
                            <a:t>a</a:t>
                          </a:r>
                          <a:endParaRPr lang="en-US" sz="16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3"/>
                          <a:stretch>
                            <a:fillRect l="-168098" t="-529630" r="-613" b="-548148"/>
                          </a:stretch>
                        </a:blipFill>
                      </a:tcPr>
                    </a:tc>
                    <a:extLst>
                      <a:ext uri="{0D108BD9-81ED-4DB2-BD59-A6C34878D82A}">
                        <a16:rowId xmlns:a16="http://schemas.microsoft.com/office/drawing/2014/main" val="1173047873"/>
                      </a:ext>
                    </a:extLst>
                  </a:tr>
                  <a:tr h="348945">
                    <a:tc vMerge="1">
                      <a:txBody>
                        <a:bodyPr/>
                        <a:lstStyle/>
                        <a:p>
                          <a:endParaRPr lang="en-US"/>
                        </a:p>
                      </a:txBody>
                      <a:tcPr/>
                    </a:tc>
                    <a:tc>
                      <a:txBody>
                        <a:bodyPr/>
                        <a:lstStyle/>
                        <a:p>
                          <a:pPr marL="0" marR="0" algn="ctr">
                            <a:lnSpc>
                              <a:spcPct val="15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3"/>
                          <a:stretch>
                            <a:fillRect l="-168098" t="-607143" r="-613" b="-428571"/>
                          </a:stretch>
                        </a:blipFill>
                      </a:tcPr>
                    </a:tc>
                    <a:extLst>
                      <a:ext uri="{0D108BD9-81ED-4DB2-BD59-A6C34878D82A}">
                        <a16:rowId xmlns:a16="http://schemas.microsoft.com/office/drawing/2014/main" val="287301677"/>
                      </a:ext>
                    </a:extLst>
                  </a:tr>
                  <a:tr h="348945">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solidFill>
                                <a:srgbClr val="C00000"/>
                              </a:solidFill>
                              <a:effectLst/>
                              <a:latin typeface="Times New Roman" panose="02020603050405020304" pitchFamily="18" charset="0"/>
                              <a:cs typeface="Times New Roman" panose="02020603050405020304" pitchFamily="18" charset="0"/>
                            </a:rPr>
                            <a:t>120.965%</a:t>
                          </a:r>
                          <a:endParaRPr lang="en-US" sz="1600"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651138335"/>
                      </a:ext>
                    </a:extLst>
                  </a:tr>
                  <a:tr h="348945">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Hardening parameter</a:t>
                          </a:r>
                        </a:p>
                        <a:p>
                          <a:pPr marL="0" marR="0" algn="ctr">
                            <a:lnSpc>
                              <a:spcPct val="150000"/>
                            </a:lnSpc>
                          </a:pPr>
                          <a:r>
                            <a:rPr lang="en-US" sz="1600" i="1" kern="100" dirty="0">
                              <a:effectLst/>
                              <a:latin typeface="Times New Roman" panose="02020603050405020304" pitchFamily="18" charset="0"/>
                              <a:cs typeface="Times New Roman" panose="02020603050405020304" pitchFamily="18" charset="0"/>
                            </a:rPr>
                            <a:t>h</a:t>
                          </a:r>
                          <a:r>
                            <a:rPr lang="en-US" sz="1600" i="1" kern="100" baseline="-25000" dirty="0">
                              <a:effectLst/>
                              <a:latin typeface="Times New Roman" panose="02020603050405020304" pitchFamily="18" charset="0"/>
                              <a:cs typeface="Times New Roman" panose="02020603050405020304" pitchFamily="18" charset="0"/>
                            </a:rPr>
                            <a:t>0</a:t>
                          </a:r>
                          <a:endParaRPr lang="en-US" sz="16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3"/>
                          <a:stretch>
                            <a:fillRect l="-168098" t="-803571" r="-613" b="-232143"/>
                          </a:stretch>
                        </a:blipFill>
                      </a:tcPr>
                    </a:tc>
                    <a:extLst>
                      <a:ext uri="{0D108BD9-81ED-4DB2-BD59-A6C34878D82A}">
                        <a16:rowId xmlns:a16="http://schemas.microsoft.com/office/drawing/2014/main" val="2834402"/>
                      </a:ext>
                    </a:extLst>
                  </a:tr>
                  <a:tr h="348945">
                    <a:tc vMerge="1">
                      <a:txBody>
                        <a:bodyPr/>
                        <a:lstStyle/>
                        <a:p>
                          <a:endParaRPr lang="en-US"/>
                        </a:p>
                      </a:txBody>
                      <a:tcPr/>
                    </a:tc>
                    <a:tc>
                      <a:txBody>
                        <a:bodyPr/>
                        <a:lstStyle/>
                        <a:p>
                          <a:pPr marL="0" marR="0" algn="ctr">
                            <a:lnSpc>
                              <a:spcPct val="15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3"/>
                          <a:stretch>
                            <a:fillRect l="-168098" t="-937037" r="-613" b="-140741"/>
                          </a:stretch>
                        </a:blipFill>
                      </a:tcPr>
                    </a:tc>
                    <a:extLst>
                      <a:ext uri="{0D108BD9-81ED-4DB2-BD59-A6C34878D82A}">
                        <a16:rowId xmlns:a16="http://schemas.microsoft.com/office/drawing/2014/main" val="1476275772"/>
                      </a:ext>
                    </a:extLst>
                  </a:tr>
                  <a:tr h="348945">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6.655%</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899155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CA315940-4F62-FBBF-C1FD-85C530D87377}"/>
                  </a:ext>
                </a:extLst>
              </p:cNvPr>
              <p:cNvGraphicFramePr>
                <a:graphicFrameLocks noGrp="1"/>
              </p:cNvGraphicFramePr>
              <p:nvPr/>
            </p:nvGraphicFramePr>
            <p:xfrm>
              <a:off x="6096000" y="1834805"/>
              <a:ext cx="5692959" cy="3918462"/>
            </p:xfrm>
            <a:graphic>
              <a:graphicData uri="http://schemas.openxmlformats.org/drawingml/2006/table">
                <a:tbl>
                  <a:tblPr firstRow="1" firstCol="1" bandRow="1">
                    <a:tableStyleId>{74C1A8A3-306A-4EB7-A6B1-4F7E0EB9C5D6}</a:tableStyleId>
                  </a:tblPr>
                  <a:tblGrid>
                    <a:gridCol w="2335121">
                      <a:extLst>
                        <a:ext uri="{9D8B030D-6E8A-4147-A177-3AD203B41FA5}">
                          <a16:colId xmlns:a16="http://schemas.microsoft.com/office/drawing/2014/main" val="2479652724"/>
                        </a:ext>
                      </a:extLst>
                    </a:gridCol>
                    <a:gridCol w="1113401">
                      <a:extLst>
                        <a:ext uri="{9D8B030D-6E8A-4147-A177-3AD203B41FA5}">
                          <a16:colId xmlns:a16="http://schemas.microsoft.com/office/drawing/2014/main" val="1856262723"/>
                        </a:ext>
                      </a:extLst>
                    </a:gridCol>
                    <a:gridCol w="2244437">
                      <a:extLst>
                        <a:ext uri="{9D8B030D-6E8A-4147-A177-3AD203B41FA5}">
                          <a16:colId xmlns:a16="http://schemas.microsoft.com/office/drawing/2014/main" val="3081398371"/>
                        </a:ext>
                      </a:extLst>
                    </a:gridCol>
                  </a:tblGrid>
                  <a:tr h="740132">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Material Parameters</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Misfit between stress values:</a:t>
                          </a:r>
                          <a:r>
                            <a:rPr lang="en-US" sz="1400" kern="10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kern="100">
                                      <a:effectLst/>
                                      <a:latin typeface="Cambria Math" panose="02040503050406030204" pitchFamily="18" charset="0"/>
                                    </a:rPr>
                                  </m:ctrlPr>
                                </m:sSubPr>
                                <m:e>
                                  <m:acc>
                                    <m:accPr>
                                      <m:chr m:val="̂"/>
                                      <m:ctrlPr>
                                        <a:rPr lang="en-US" sz="1600" i="1" kern="100">
                                          <a:effectLst/>
                                          <a:latin typeface="Cambria Math" panose="02040503050406030204" pitchFamily="18" charset="0"/>
                                        </a:rPr>
                                      </m:ctrlPr>
                                    </m:accPr>
                                    <m:e>
                                      <m:r>
                                        <a:rPr lang="en-US" sz="1600" kern="100">
                                          <a:effectLst/>
                                          <a:latin typeface="Cambria Math" panose="02040503050406030204" pitchFamily="18" charset="0"/>
                                        </a:rPr>
                                        <m:t>𝑂</m:t>
                                      </m:r>
                                    </m:e>
                                  </m:acc>
                                </m:e>
                                <m:sub>
                                  <m:r>
                                    <a:rPr lang="en-US" sz="1600" kern="100">
                                      <a:effectLst/>
                                      <a:latin typeface="Cambria Math" panose="02040503050406030204" pitchFamily="18" charset="0"/>
                                    </a:rPr>
                                    <m:t>1</m:t>
                                  </m:r>
                                </m:sub>
                              </m:sSub>
                            </m:oMath>
                          </a14:m>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1111659858"/>
                      </a:ext>
                    </a:extLst>
                  </a:tr>
                  <a:tr h="327716">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Saturation slip resistance</a:t>
                          </a:r>
                        </a:p>
                        <a:p>
                          <a:pPr marL="0" marR="0" algn="ctr">
                            <a:lnSpc>
                              <a:spcPct val="150000"/>
                            </a:lnSpc>
                          </a:pPr>
                          <a:r>
                            <a:rPr lang="en-US" sz="1600" i="1" kern="100" dirty="0" err="1">
                              <a:effectLst/>
                              <a:latin typeface="Times New Roman" panose="02020603050405020304" pitchFamily="18" charset="0"/>
                              <a:cs typeface="Times New Roman" panose="02020603050405020304" pitchFamily="18" charset="0"/>
                            </a:rPr>
                            <a:t>g</a:t>
                          </a:r>
                          <a:r>
                            <a:rPr lang="en-US" sz="1600" i="1" kern="100" baseline="-25000" dirty="0" err="1">
                              <a:effectLst/>
                              <a:latin typeface="Times New Roman" panose="02020603050405020304" pitchFamily="18" charset="0"/>
                              <a:cs typeface="Times New Roman" panose="02020603050405020304" pitchFamily="18" charset="0"/>
                            </a:rPr>
                            <a:t>sat</a:t>
                          </a:r>
                          <a:r>
                            <a:rPr lang="en-US" sz="1600" kern="100" baseline="-2500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[MPa]</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1.0 </a:t>
                          </a:r>
                          <a14:m>
                            <m:oMath xmlns:m="http://schemas.openxmlformats.org/officeDocument/2006/math">
                              <m:r>
                                <a:rPr lang="en-US" sz="1600" kern="100">
                                  <a:effectLst/>
                                  <a:latin typeface="Cambria Math" panose="02040503050406030204" pitchFamily="18" charset="0"/>
                                </a:rPr>
                                <m:t>×</m:t>
                              </m:r>
                            </m:oMath>
                          </a14:m>
                          <a:r>
                            <a:rPr lang="en-US" sz="2400" kern="120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7295.1754</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285700303"/>
                      </a:ext>
                    </a:extLst>
                  </a:tr>
                  <a:tr h="347597">
                    <a:tc vMerge="1">
                      <a:txBody>
                        <a:bodyPr/>
                        <a:lstStyle/>
                        <a:p>
                          <a:endParaRPr lang="en-US"/>
                        </a:p>
                      </a:txBody>
                      <a:tcPr/>
                    </a:tc>
                    <a:tc>
                      <a:txBody>
                        <a:bodyPr/>
                        <a:lstStyle/>
                        <a:p>
                          <a:pPr marL="0" marR="0" algn="ctr">
                            <a:lnSpc>
                              <a:spcPct val="10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1.053586 </a:t>
                          </a:r>
                          <a14:m>
                            <m:oMath xmlns:m="http://schemas.openxmlformats.org/officeDocument/2006/math">
                              <m:r>
                                <a:rPr lang="en-US" sz="1600" kern="100">
                                  <a:effectLst/>
                                  <a:latin typeface="Cambria Math" panose="02040503050406030204" pitchFamily="18" charset="0"/>
                                </a:rPr>
                                <m:t>×</m:t>
                              </m:r>
                            </m:oMath>
                          </a14:m>
                          <a:r>
                            <a:rPr lang="en-US" sz="2400" kern="120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7295.1754</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653833469"/>
                      </a:ext>
                    </a:extLst>
                  </a:tr>
                  <a:tr h="313020">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5.359%</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4190811790"/>
                      </a:ext>
                    </a:extLst>
                  </a:tr>
                  <a:tr h="324860">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Rate sensitivity exponent</a:t>
                          </a:r>
                        </a:p>
                        <a:p>
                          <a:pPr marL="0" marR="0" algn="ctr">
                            <a:lnSpc>
                              <a:spcPct val="150000"/>
                            </a:lnSpc>
                          </a:pPr>
                          <a:r>
                            <a:rPr lang="en-US" sz="1600" i="1" kern="100" dirty="0">
                              <a:effectLst/>
                              <a:latin typeface="Times New Roman" panose="02020603050405020304" pitchFamily="18" charset="0"/>
                              <a:cs typeface="Times New Roman" panose="02020603050405020304" pitchFamily="18" charset="0"/>
                            </a:rPr>
                            <a:t>n</a:t>
                          </a:r>
                          <a:endParaRPr lang="en-US" sz="16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1.0 </a:t>
                          </a:r>
                          <a14:m>
                            <m:oMath xmlns:m="http://schemas.openxmlformats.org/officeDocument/2006/math">
                              <m:r>
                                <a:rPr lang="en-US" sz="1600" kern="100">
                                  <a:effectLst/>
                                  <a:latin typeface="Cambria Math" panose="02040503050406030204" pitchFamily="18" charset="0"/>
                                </a:rPr>
                                <m:t>×</m:t>
                              </m:r>
                            </m:oMath>
                          </a14:m>
                          <a:r>
                            <a:rPr lang="en-US" sz="2400" kern="120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(1.0/120.0)</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378900864"/>
                      </a:ext>
                    </a:extLst>
                  </a:tr>
                  <a:tr h="471325">
                    <a:tc vMerge="1">
                      <a:txBody>
                        <a:bodyPr/>
                        <a:lstStyle/>
                        <a:p>
                          <a:endParaRPr lang="en-US"/>
                        </a:p>
                      </a:txBody>
                      <a:tcPr/>
                    </a:tc>
                    <a:tc>
                      <a:txBody>
                        <a:bodyPr/>
                        <a:lstStyle/>
                        <a:p>
                          <a:pPr marL="0" marR="0" algn="ctr">
                            <a:lnSpc>
                              <a:spcPct val="15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1.040702 </a:t>
                          </a:r>
                          <a14:m>
                            <m:oMath xmlns:m="http://schemas.openxmlformats.org/officeDocument/2006/math">
                              <m:r>
                                <a:rPr lang="en-US" sz="1600" kern="100">
                                  <a:effectLst/>
                                  <a:latin typeface="Cambria Math" panose="02040503050406030204" pitchFamily="18" charset="0"/>
                                </a:rPr>
                                <m:t>×</m:t>
                              </m:r>
                            </m:oMath>
                          </a14:m>
                          <a:r>
                            <a:rPr lang="en-US" sz="2400" kern="120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(1.0/120.0)</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1643184934"/>
                      </a:ext>
                    </a:extLst>
                  </a:tr>
                  <a:tr h="313020">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4.070%</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2676221087"/>
                      </a:ext>
                    </a:extLst>
                  </a:tr>
                  <a:tr h="313020">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Interaction coefficient</a:t>
                          </a:r>
                        </a:p>
                        <a:p>
                          <a:pPr marL="0" marR="0" algn="ctr">
                            <a:lnSpc>
                              <a:spcPct val="150000"/>
                            </a:lnSpc>
                          </a:pPr>
                          <a:r>
                            <a:rPr lang="en-US" sz="1600" i="1" kern="100" dirty="0">
                              <a:effectLst/>
                              <a:latin typeface="Times New Roman" panose="02020603050405020304" pitchFamily="18" charset="0"/>
                              <a:cs typeface="Times New Roman" panose="02020603050405020304" pitchFamily="18" charset="0"/>
                            </a:rPr>
                            <a:t>r</a:t>
                          </a:r>
                          <a:endParaRPr lang="en-US" sz="16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a:effectLst/>
                              <a:latin typeface="Times New Roman" panose="02020603050405020304" pitchFamily="18" charset="0"/>
                              <a:cs typeface="Times New Roman" panose="02020603050405020304" pitchFamily="18" charset="0"/>
                            </a:rPr>
                            <a:t>Ref. value</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1.0 </a:t>
                          </a:r>
                          <a14:m>
                            <m:oMath xmlns:m="http://schemas.openxmlformats.org/officeDocument/2006/math">
                              <m:r>
                                <a:rPr lang="en-US" sz="1600" kern="100">
                                  <a:effectLst/>
                                  <a:latin typeface="Cambria Math" panose="02040503050406030204" pitchFamily="18" charset="0"/>
                                </a:rPr>
                                <m:t>× </m:t>
                              </m:r>
                            </m:oMath>
                          </a14:m>
                          <a:r>
                            <a:rPr lang="en-US" sz="1600" kern="100" dirty="0">
                              <a:effectLst/>
                              <a:latin typeface="Times New Roman" panose="02020603050405020304" pitchFamily="18" charset="0"/>
                              <a:cs typeface="Times New Roman" panose="02020603050405020304" pitchFamily="18" charset="0"/>
                            </a:rPr>
                            <a:t>1.0</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1085330515"/>
                      </a:ext>
                    </a:extLst>
                  </a:tr>
                  <a:tr h="313020">
                    <a:tc vMerge="1">
                      <a:txBody>
                        <a:bodyPr/>
                        <a:lstStyle/>
                        <a:p>
                          <a:endParaRPr lang="en-US"/>
                        </a:p>
                      </a:txBody>
                      <a:tcPr/>
                    </a:tc>
                    <a:tc>
                      <a:txBody>
                        <a:bodyPr/>
                        <a:lstStyle/>
                        <a:p>
                          <a:pPr marL="0" marR="0" algn="ctr">
                            <a:lnSpc>
                              <a:spcPct val="150000"/>
                            </a:lnSpc>
                          </a:pPr>
                          <a:r>
                            <a:rPr lang="en-US" sz="1600" kern="100">
                              <a:effectLst/>
                              <a:latin typeface="Times New Roman" panose="02020603050405020304" pitchFamily="18" charset="0"/>
                              <a:cs typeface="Times New Roman" panose="02020603050405020304" pitchFamily="18" charset="0"/>
                            </a:rPr>
                            <a:t>Calib. value</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1.066548 </a:t>
                          </a:r>
                          <a14:m>
                            <m:oMath xmlns:m="http://schemas.openxmlformats.org/officeDocument/2006/math">
                              <m:r>
                                <a:rPr lang="en-US" sz="1600" kern="100">
                                  <a:effectLst/>
                                  <a:latin typeface="Cambria Math" panose="02040503050406030204" pitchFamily="18" charset="0"/>
                                </a:rPr>
                                <m:t>× </m:t>
                              </m:r>
                            </m:oMath>
                          </a14:m>
                          <a:r>
                            <a:rPr lang="en-US" sz="1600" kern="100" dirty="0">
                              <a:effectLst/>
                              <a:latin typeface="Times New Roman" panose="02020603050405020304" pitchFamily="18" charset="0"/>
                              <a:cs typeface="Times New Roman" panose="02020603050405020304" pitchFamily="18" charset="0"/>
                            </a:rPr>
                            <a:t>1.0</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560588928"/>
                      </a:ext>
                    </a:extLst>
                  </a:tr>
                  <a:tr h="296903">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6.655%</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2522624020"/>
                      </a:ext>
                    </a:extLst>
                  </a:tr>
                </a:tbl>
              </a:graphicData>
            </a:graphic>
          </p:graphicFrame>
        </mc:Choice>
        <mc:Fallback xmlns="">
          <p:graphicFrame>
            <p:nvGraphicFramePr>
              <p:cNvPr id="5" name="Table 4">
                <a:extLst>
                  <a:ext uri="{FF2B5EF4-FFF2-40B4-BE49-F238E27FC236}">
                    <a16:creationId xmlns:a16="http://schemas.microsoft.com/office/drawing/2014/main" id="{F896623D-FF7E-D06E-15B6-92207BE385D6}"/>
                  </a:ext>
                </a:extLst>
              </p:cNvPr>
              <p:cNvGraphicFramePr>
                <a:graphicFrameLocks noGrp="1"/>
              </p:cNvGraphicFramePr>
              <p:nvPr>
                <p:extLst>
                  <p:ext uri="{D42A27DB-BD31-4B8C-83A1-F6EECF244321}">
                    <p14:modId xmlns:p14="http://schemas.microsoft.com/office/powerpoint/2010/main" val="3631156613"/>
                  </p:ext>
                </p:extLst>
              </p:nvPr>
            </p:nvGraphicFramePr>
            <p:xfrm>
              <a:off x="6096000" y="1834805"/>
              <a:ext cx="5692959" cy="3918462"/>
            </p:xfrm>
            <a:graphic>
              <a:graphicData uri="http://schemas.openxmlformats.org/drawingml/2006/table">
                <a:tbl>
                  <a:tblPr firstRow="1" firstCol="1" bandRow="1">
                    <a:tableStyleId>{74C1A8A3-306A-4EB7-A6B1-4F7E0EB9C5D6}</a:tableStyleId>
                  </a:tblPr>
                  <a:tblGrid>
                    <a:gridCol w="2335121">
                      <a:extLst>
                        <a:ext uri="{9D8B030D-6E8A-4147-A177-3AD203B41FA5}">
                          <a16:colId xmlns:a16="http://schemas.microsoft.com/office/drawing/2014/main" val="2479652724"/>
                        </a:ext>
                      </a:extLst>
                    </a:gridCol>
                    <a:gridCol w="1113401">
                      <a:extLst>
                        <a:ext uri="{9D8B030D-6E8A-4147-A177-3AD203B41FA5}">
                          <a16:colId xmlns:a16="http://schemas.microsoft.com/office/drawing/2014/main" val="1856262723"/>
                        </a:ext>
                      </a:extLst>
                    </a:gridCol>
                    <a:gridCol w="2244437">
                      <a:extLst>
                        <a:ext uri="{9D8B030D-6E8A-4147-A177-3AD203B41FA5}">
                          <a16:colId xmlns:a16="http://schemas.microsoft.com/office/drawing/2014/main" val="3081398371"/>
                        </a:ext>
                      </a:extLst>
                    </a:gridCol>
                  </a:tblGrid>
                  <a:tr h="740132">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Material Parameters</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4"/>
                          <a:stretch>
                            <a:fillRect l="-153672" t="-1695" r="-565" b="-442373"/>
                          </a:stretch>
                        </a:blipFill>
                      </a:tcPr>
                    </a:tc>
                    <a:extLst>
                      <a:ext uri="{0D108BD9-81ED-4DB2-BD59-A6C34878D82A}">
                        <a16:rowId xmlns:a16="http://schemas.microsoft.com/office/drawing/2014/main" val="1111659858"/>
                      </a:ext>
                    </a:extLst>
                  </a:tr>
                  <a:tr h="365760">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Saturation slip resistance</a:t>
                          </a:r>
                        </a:p>
                        <a:p>
                          <a:pPr marL="0" marR="0" algn="ctr">
                            <a:lnSpc>
                              <a:spcPct val="150000"/>
                            </a:lnSpc>
                          </a:pPr>
                          <a:r>
                            <a:rPr lang="en-US" sz="1600" i="1" kern="100" dirty="0" err="1">
                              <a:effectLst/>
                              <a:latin typeface="Times New Roman" panose="02020603050405020304" pitchFamily="18" charset="0"/>
                              <a:cs typeface="Times New Roman" panose="02020603050405020304" pitchFamily="18" charset="0"/>
                            </a:rPr>
                            <a:t>g</a:t>
                          </a:r>
                          <a:r>
                            <a:rPr lang="en-US" sz="1600" i="1" kern="100" baseline="-25000" dirty="0" err="1">
                              <a:effectLst/>
                              <a:latin typeface="Times New Roman" panose="02020603050405020304" pitchFamily="18" charset="0"/>
                              <a:cs typeface="Times New Roman" panose="02020603050405020304" pitchFamily="18" charset="0"/>
                            </a:rPr>
                            <a:t>sat</a:t>
                          </a:r>
                          <a:r>
                            <a:rPr lang="en-US" sz="1600" kern="100" baseline="-25000" dirty="0">
                              <a:effectLst/>
                              <a:latin typeface="Times New Roman" panose="02020603050405020304" pitchFamily="18" charset="0"/>
                              <a:cs typeface="Times New Roman" panose="02020603050405020304" pitchFamily="18" charset="0"/>
                            </a:rPr>
                            <a:t> </a:t>
                          </a:r>
                          <a:r>
                            <a:rPr lang="en-US" sz="1600" kern="100" dirty="0">
                              <a:effectLst/>
                              <a:latin typeface="Times New Roman" panose="02020603050405020304" pitchFamily="18" charset="0"/>
                              <a:cs typeface="Times New Roman" panose="02020603050405020304" pitchFamily="18" charset="0"/>
                            </a:rPr>
                            <a:t>[MPa]</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4"/>
                          <a:stretch>
                            <a:fillRect l="-153672" t="-214286" r="-565" b="-832143"/>
                          </a:stretch>
                        </a:blipFill>
                      </a:tcPr>
                    </a:tc>
                    <a:extLst>
                      <a:ext uri="{0D108BD9-81ED-4DB2-BD59-A6C34878D82A}">
                        <a16:rowId xmlns:a16="http://schemas.microsoft.com/office/drawing/2014/main" val="285700303"/>
                      </a:ext>
                    </a:extLst>
                  </a:tr>
                  <a:tr h="365760">
                    <a:tc vMerge="1">
                      <a:txBody>
                        <a:bodyPr/>
                        <a:lstStyle/>
                        <a:p>
                          <a:endParaRPr lang="en-US"/>
                        </a:p>
                      </a:txBody>
                      <a:tcPr/>
                    </a:tc>
                    <a:tc>
                      <a:txBody>
                        <a:bodyPr/>
                        <a:lstStyle/>
                        <a:p>
                          <a:pPr marL="0" marR="0" algn="ctr">
                            <a:lnSpc>
                              <a:spcPct val="10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4"/>
                          <a:stretch>
                            <a:fillRect l="-153672" t="-303448" r="-565" b="-703448"/>
                          </a:stretch>
                        </a:blipFill>
                      </a:tcPr>
                    </a:tc>
                    <a:extLst>
                      <a:ext uri="{0D108BD9-81ED-4DB2-BD59-A6C34878D82A}">
                        <a16:rowId xmlns:a16="http://schemas.microsoft.com/office/drawing/2014/main" val="653833469"/>
                      </a:ext>
                    </a:extLst>
                  </a:tr>
                  <a:tr h="321945">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5.359%</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4190811790"/>
                      </a:ext>
                    </a:extLst>
                  </a:tr>
                  <a:tr h="365760">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Rate sensitivity exponent</a:t>
                          </a:r>
                        </a:p>
                        <a:p>
                          <a:pPr marL="0" marR="0" algn="ctr">
                            <a:lnSpc>
                              <a:spcPct val="150000"/>
                            </a:lnSpc>
                          </a:pPr>
                          <a:r>
                            <a:rPr lang="en-US" sz="1600" i="1" kern="100" dirty="0">
                              <a:effectLst/>
                              <a:latin typeface="Times New Roman" panose="02020603050405020304" pitchFamily="18" charset="0"/>
                              <a:cs typeface="Times New Roman" panose="02020603050405020304" pitchFamily="18" charset="0"/>
                            </a:rPr>
                            <a:t>n</a:t>
                          </a:r>
                          <a:endParaRPr lang="en-US" sz="16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Ref.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4"/>
                          <a:stretch>
                            <a:fillRect l="-153672" t="-493103" r="-565" b="-513793"/>
                          </a:stretch>
                        </a:blipFill>
                      </a:tcPr>
                    </a:tc>
                    <a:extLst>
                      <a:ext uri="{0D108BD9-81ED-4DB2-BD59-A6C34878D82A}">
                        <a16:rowId xmlns:a16="http://schemas.microsoft.com/office/drawing/2014/main" val="378900864"/>
                      </a:ext>
                    </a:extLst>
                  </a:tr>
                  <a:tr h="471325">
                    <a:tc vMerge="1">
                      <a:txBody>
                        <a:bodyPr/>
                        <a:lstStyle/>
                        <a:p>
                          <a:endParaRPr lang="en-US"/>
                        </a:p>
                      </a:txBody>
                      <a:tcPr/>
                    </a:tc>
                    <a:tc>
                      <a:txBody>
                        <a:bodyPr/>
                        <a:lstStyle/>
                        <a:p>
                          <a:pPr marL="0" marR="0" algn="ctr">
                            <a:lnSpc>
                              <a:spcPct val="150000"/>
                            </a:lnSpc>
                          </a:pPr>
                          <a:r>
                            <a:rPr lang="en-US" sz="1600" kern="100" dirty="0" err="1">
                              <a:effectLst/>
                              <a:latin typeface="Times New Roman" panose="02020603050405020304" pitchFamily="18" charset="0"/>
                              <a:cs typeface="Times New Roman" panose="02020603050405020304" pitchFamily="18" charset="0"/>
                            </a:rPr>
                            <a:t>Calib</a:t>
                          </a:r>
                          <a:r>
                            <a:rPr lang="en-US" sz="1600" kern="100" dirty="0">
                              <a:effectLst/>
                              <a:latin typeface="Times New Roman" panose="02020603050405020304" pitchFamily="18" charset="0"/>
                              <a:cs typeface="Times New Roman" panose="02020603050405020304" pitchFamily="18" charset="0"/>
                            </a:rPr>
                            <a:t>. value</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4"/>
                          <a:stretch>
                            <a:fillRect l="-153672" t="-464865" r="-565" b="-302703"/>
                          </a:stretch>
                        </a:blipFill>
                      </a:tcPr>
                    </a:tc>
                    <a:extLst>
                      <a:ext uri="{0D108BD9-81ED-4DB2-BD59-A6C34878D82A}">
                        <a16:rowId xmlns:a16="http://schemas.microsoft.com/office/drawing/2014/main" val="1643184934"/>
                      </a:ext>
                    </a:extLst>
                  </a:tr>
                  <a:tr h="321945">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4.070%</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2676221087"/>
                      </a:ext>
                    </a:extLst>
                  </a:tr>
                  <a:tr h="321945">
                    <a:tc rowSpan="3">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Interaction coefficient</a:t>
                          </a:r>
                        </a:p>
                        <a:p>
                          <a:pPr marL="0" marR="0" algn="ctr">
                            <a:lnSpc>
                              <a:spcPct val="150000"/>
                            </a:lnSpc>
                          </a:pPr>
                          <a:r>
                            <a:rPr lang="en-US" sz="1600" i="1" kern="100" dirty="0">
                              <a:effectLst/>
                              <a:latin typeface="Times New Roman" panose="02020603050405020304" pitchFamily="18" charset="0"/>
                              <a:cs typeface="Times New Roman" panose="02020603050405020304" pitchFamily="18" charset="0"/>
                            </a:rPr>
                            <a:t>r</a:t>
                          </a:r>
                          <a:endParaRPr lang="en-US" sz="16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50000"/>
                            </a:lnSpc>
                          </a:pPr>
                          <a:r>
                            <a:rPr lang="en-US" sz="1600" kern="100">
                              <a:effectLst/>
                              <a:latin typeface="Times New Roman" panose="02020603050405020304" pitchFamily="18" charset="0"/>
                              <a:cs typeface="Times New Roman" panose="02020603050405020304" pitchFamily="18" charset="0"/>
                            </a:rPr>
                            <a:t>Ref. value</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4"/>
                          <a:stretch>
                            <a:fillRect l="-153672" t="-940000" r="-565" b="-244000"/>
                          </a:stretch>
                        </a:blipFill>
                      </a:tcPr>
                    </a:tc>
                    <a:extLst>
                      <a:ext uri="{0D108BD9-81ED-4DB2-BD59-A6C34878D82A}">
                        <a16:rowId xmlns:a16="http://schemas.microsoft.com/office/drawing/2014/main" val="1085330515"/>
                      </a:ext>
                    </a:extLst>
                  </a:tr>
                  <a:tr h="321945">
                    <a:tc vMerge="1">
                      <a:txBody>
                        <a:bodyPr/>
                        <a:lstStyle/>
                        <a:p>
                          <a:endParaRPr lang="en-US"/>
                        </a:p>
                      </a:txBody>
                      <a:tcPr/>
                    </a:tc>
                    <a:tc>
                      <a:txBody>
                        <a:bodyPr/>
                        <a:lstStyle/>
                        <a:p>
                          <a:pPr marL="0" marR="0" algn="ctr">
                            <a:lnSpc>
                              <a:spcPct val="150000"/>
                            </a:lnSpc>
                          </a:pPr>
                          <a:r>
                            <a:rPr lang="en-US" sz="1600" kern="100">
                              <a:effectLst/>
                              <a:latin typeface="Times New Roman" panose="02020603050405020304" pitchFamily="18" charset="0"/>
                              <a:cs typeface="Times New Roman" panose="02020603050405020304" pitchFamily="18" charset="0"/>
                            </a:rPr>
                            <a:t>Calib. value</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endParaRPr lang="en-US"/>
                        </a:p>
                      </a:txBody>
                      <a:tcPr marL="58396" marR="58396" marT="0" marB="0" anchor="ctr">
                        <a:blipFill>
                          <a:blip r:embed="rId4"/>
                          <a:stretch>
                            <a:fillRect l="-153672" t="-1000000" r="-565" b="-134615"/>
                          </a:stretch>
                        </a:blipFill>
                      </a:tcPr>
                    </a:tc>
                    <a:extLst>
                      <a:ext uri="{0D108BD9-81ED-4DB2-BD59-A6C34878D82A}">
                        <a16:rowId xmlns:a16="http://schemas.microsoft.com/office/drawing/2014/main" val="560588928"/>
                      </a:ext>
                    </a:extLst>
                  </a:tr>
                  <a:tr h="321945">
                    <a:tc vMerge="1">
                      <a:txBody>
                        <a:bodyPr/>
                        <a:lstStyle/>
                        <a:p>
                          <a:endParaRPr lang="en-US"/>
                        </a:p>
                      </a:txBody>
                      <a:tcPr/>
                    </a:tc>
                    <a:tc>
                      <a:txBody>
                        <a:bodyPr/>
                        <a:lstStyle/>
                        <a:p>
                          <a:pPr marL="0" marR="0" algn="ctr">
                            <a:lnSpc>
                              <a:spcPct val="150000"/>
                            </a:lnSpc>
                          </a:pPr>
                          <a:r>
                            <a:rPr lang="en-US" sz="1600" kern="100" dirty="0">
                              <a:effectLst/>
                              <a:latin typeface="Times New Roman" panose="02020603050405020304" pitchFamily="18" charset="0"/>
                              <a:cs typeface="Times New Roman" panose="02020603050405020304" pitchFamily="18" charset="0"/>
                            </a:rPr>
                            <a:t>Diff.</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tc>
                      <a:txBody>
                        <a:bodyPr/>
                        <a:lstStyle/>
                        <a:p>
                          <a:pPr marL="0" marR="0" algn="ctr">
                            <a:lnSpc>
                              <a:spcPct val="100000"/>
                            </a:lnSpc>
                          </a:pPr>
                          <a:r>
                            <a:rPr lang="en-US" sz="1600" kern="100" dirty="0">
                              <a:effectLst/>
                              <a:latin typeface="Times New Roman" panose="02020603050405020304" pitchFamily="18" charset="0"/>
                              <a:cs typeface="Times New Roman" panose="02020603050405020304" pitchFamily="18" charset="0"/>
                            </a:rPr>
                            <a:t>6.655%</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96" marR="58396" marT="0" marB="0" anchor="ctr"/>
                    </a:tc>
                    <a:extLst>
                      <a:ext uri="{0D108BD9-81ED-4DB2-BD59-A6C34878D82A}">
                        <a16:rowId xmlns:a16="http://schemas.microsoft.com/office/drawing/2014/main" val="2522624020"/>
                      </a:ext>
                    </a:extLst>
                  </a:tr>
                </a:tbl>
              </a:graphicData>
            </a:graphic>
          </p:graphicFrame>
        </mc:Fallback>
      </mc:AlternateContent>
      <p:sp>
        <p:nvSpPr>
          <p:cNvPr id="10" name="TextBox 9">
            <a:extLst>
              <a:ext uri="{FF2B5EF4-FFF2-40B4-BE49-F238E27FC236}">
                <a16:creationId xmlns:a16="http://schemas.microsoft.com/office/drawing/2014/main" id="{BA8F2E7D-5AC1-1916-ED12-C3D78878F84A}"/>
              </a:ext>
            </a:extLst>
          </p:cNvPr>
          <p:cNvSpPr txBox="1"/>
          <p:nvPr/>
        </p:nvSpPr>
        <p:spPr>
          <a:xfrm>
            <a:off x="761442" y="1075031"/>
            <a:ext cx="6368963" cy="758541"/>
          </a:xfrm>
          <a:prstGeom prst="rect">
            <a:avLst/>
          </a:prstGeom>
          <a:noFill/>
        </p:spPr>
        <p:txBody>
          <a:bodyPr wrap="square">
            <a:spAutoFit/>
          </a:bodyPr>
          <a:lstStyle/>
          <a:p>
            <a:pPr>
              <a:lnSpc>
                <a:spcPct val="120000"/>
              </a:lnSpc>
              <a:spcAft>
                <a:spcPts val="500"/>
              </a:spcAft>
            </a:pPr>
            <a:r>
              <a:rPr lang="en-US" altLang="zh-CN" b="1" dirty="0">
                <a:solidFill>
                  <a:srgbClr val="C00000"/>
                </a:solidFill>
                <a:latin typeface="Times New Roman" panose="02020603050405020304" pitchFamily="18" charset="0"/>
                <a:cs typeface="Times New Roman" panose="02020603050405020304" pitchFamily="18" charset="0"/>
              </a:rPr>
              <a:t>Ill-posed</a:t>
            </a:r>
            <a:r>
              <a:rPr lang="zh-CN" altLang="en-US"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latin typeface="Times New Roman" panose="02020603050405020304" pitchFamily="18" charset="0"/>
                <a:cs typeface="Times New Roman" panose="02020603050405020304" pitchFamily="18" charset="0"/>
              </a:rPr>
              <a:t>problem</a:t>
            </a:r>
            <a:r>
              <a:rPr lang="en-US" altLang="zh-CN" b="1"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742950" lvl="1" indent="-285750">
              <a:lnSpc>
                <a:spcPct val="120000"/>
              </a:lnSpc>
              <a:spcAft>
                <a:spcPts val="500"/>
              </a:spcAft>
              <a:buFont typeface="Courier New" panose="02070309020205020404" pitchFamily="49" charset="0"/>
              <a:buChar char="o"/>
            </a:pPr>
            <a:r>
              <a:rPr lang="en-US" altLang="zh-CN" sz="1600" dirty="0">
                <a:latin typeface="Times New Roman" panose="02020603050405020304" pitchFamily="18" charset="0"/>
                <a:cs typeface="Times New Roman" panose="02020603050405020304" pitchFamily="18" charset="0"/>
              </a:rPr>
              <a:t>Close</a:t>
            </a:r>
            <a:r>
              <a:rPr lang="zh-CN" alt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 their reference values within </a:t>
            </a:r>
            <a:r>
              <a:rPr lang="en-US" sz="1600" dirty="0">
                <a:solidFill>
                  <a:srgbClr val="7030A0"/>
                </a:solidFill>
                <a:latin typeface="Times New Roman" panose="02020603050405020304" pitchFamily="18" charset="0"/>
                <a:cs typeface="Times New Roman" panose="02020603050405020304" pitchFamily="18" charset="0"/>
              </a:rPr>
              <a:t>8%</a:t>
            </a:r>
            <a:r>
              <a:rPr lang="en-US" sz="1600" dirty="0">
                <a:latin typeface="Times New Roman" panose="02020603050405020304" pitchFamily="18" charset="0"/>
                <a:cs typeface="Times New Roman" panose="02020603050405020304" pitchFamily="18" charset="0"/>
              </a:rPr>
              <a:t> difference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(Acceptable)</a:t>
            </a:r>
            <a:r>
              <a:rPr lang="en-US"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B8448A-DAE4-51EF-4231-8E3F8C3E9696}"/>
                  </a:ext>
                </a:extLst>
              </p:cNvPr>
              <p:cNvSpPr txBox="1"/>
              <p:nvPr/>
            </p:nvSpPr>
            <p:spPr>
              <a:xfrm>
                <a:off x="8049736" y="442244"/>
                <a:ext cx="4055664" cy="1168140"/>
              </a:xfrm>
              <a:prstGeom prst="rect">
                <a:avLst/>
              </a:prstGeom>
              <a:noFill/>
            </p:spPr>
            <p:txBody>
              <a:bodyPr wrap="square">
                <a:spAutoFit/>
              </a:bodyPr>
              <a:lstStyle/>
              <a:p>
                <a:pPr marL="0" marR="0" fontAlgn="ctr">
                  <a:lnSpc>
                    <a:spcPct val="115000"/>
                  </a:lnSpc>
                </a:pPr>
                <a:r>
                  <a:rPr lang="en-US" sz="1600" dirty="0">
                    <a:effectLst/>
                    <a:latin typeface="Times New Roman" panose="02020603050405020304" pitchFamily="18" charset="0"/>
                    <a:ea typeface="Times New Roman" panose="02020603050405020304" pitchFamily="18" charset="0"/>
                  </a:rPr>
                  <a:t>Ref</a:t>
                </a:r>
                <a:r>
                  <a:rPr lang="en-US" altLang="zh-CN" sz="1600" dirty="0">
                    <a:effectLst/>
                    <a:latin typeface="Times New Roman" panose="02020603050405020304" pitchFamily="18" charset="0"/>
                    <a:ea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rPr>
                  <a:t> value:</a:t>
                </a:r>
                <a14:m>
                  <m:oMath xmlns:m="http://schemas.openxmlformats.org/officeDocument/2006/math">
                    <m:sSubSup>
                      <m:sSubSupPr>
                        <m:ctrlPr>
                          <a:rPr lang="en-US" sz="1600" i="1">
                            <a:effectLst/>
                            <a:latin typeface="Cambria Math" panose="02040503050406030204" pitchFamily="18" charset="0"/>
                            <a:ea typeface="Times New Roman" panose="02020603050405020304" pitchFamily="18" charset="0"/>
                          </a:rPr>
                        </m:ctrlPr>
                      </m:sSubSupPr>
                      <m:e>
                        <m:r>
                          <a:rPr lang="en-US" sz="1600" i="1">
                            <a:effectLst/>
                            <a:latin typeface="Cambria Math" panose="02040503050406030204" pitchFamily="18" charset="0"/>
                            <a:ea typeface="Times New Roman" panose="02020603050405020304" pitchFamily="18" charset="0"/>
                          </a:rPr>
                          <m:t>𝜃</m:t>
                        </m:r>
                      </m:e>
                      <m:sub>
                        <m:r>
                          <a:rPr lang="en-US" sz="1600" i="1">
                            <a:effectLst/>
                            <a:latin typeface="Cambria Math" panose="02040503050406030204" pitchFamily="18" charset="0"/>
                            <a:ea typeface="Times New Roman" panose="02020603050405020304" pitchFamily="18" charset="0"/>
                          </a:rPr>
                          <m:t>𝑖</m:t>
                        </m:r>
                      </m:sub>
                      <m:sup>
                        <m:r>
                          <a:rPr lang="en-US" sz="1600" i="1">
                            <a:effectLst/>
                            <a:latin typeface="Cambria Math" panose="02040503050406030204" pitchFamily="18" charset="0"/>
                            <a:ea typeface="Times New Roman" panose="02020603050405020304" pitchFamily="18" charset="0"/>
                          </a:rPr>
                          <m:t>𝑟𝑒𝑓</m:t>
                        </m:r>
                      </m:sup>
                    </m:sSubSup>
                    <m:r>
                      <a:rPr lang="en-US" sz="1600" i="1">
                        <a:effectLst/>
                        <a:latin typeface="Cambria Math" panose="02040503050406030204" pitchFamily="18" charset="0"/>
                        <a:ea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rPr>
                        </m:ctrlPr>
                      </m:sSubPr>
                      <m:e>
                        <m:sSubSup>
                          <m:sSubSupPr>
                            <m:ctrlPr>
                              <a:rPr lang="en-US" sz="1600" i="1">
                                <a:effectLst/>
                                <a:latin typeface="Cambria Math" panose="02040503050406030204" pitchFamily="18" charset="0"/>
                                <a:ea typeface="Times New Roman" panose="02020603050405020304" pitchFamily="18" charset="0"/>
                              </a:rPr>
                            </m:ctrlPr>
                          </m:sSubSupPr>
                          <m:e>
                            <m:r>
                              <a:rPr lang="en-US" sz="1600" i="1">
                                <a:effectLst/>
                                <a:latin typeface="Cambria Math" panose="02040503050406030204" pitchFamily="18" charset="0"/>
                                <a:ea typeface="Times New Roman" panose="02020603050405020304" pitchFamily="18" charset="0"/>
                              </a:rPr>
                              <m:t>𝑎</m:t>
                            </m:r>
                          </m:e>
                          <m:sub>
                            <m:r>
                              <a:rPr lang="en-US" sz="1600" i="1">
                                <a:effectLst/>
                                <a:latin typeface="Cambria Math" panose="02040503050406030204" pitchFamily="18" charset="0"/>
                                <a:ea typeface="Times New Roman" panose="02020603050405020304" pitchFamily="18" charset="0"/>
                              </a:rPr>
                              <m:t>𝑖</m:t>
                            </m:r>
                          </m:sub>
                          <m:sup>
                            <m:r>
                              <a:rPr lang="en-US" sz="1600" i="1">
                                <a:effectLst/>
                                <a:latin typeface="Cambria Math" panose="02040503050406030204" pitchFamily="18" charset="0"/>
                                <a:ea typeface="Times New Roman" panose="02020603050405020304" pitchFamily="18" charset="0"/>
                              </a:rPr>
                              <m:t>𝑟𝑒𝑓</m:t>
                            </m:r>
                          </m:sup>
                        </m:sSubSup>
                        <m:r>
                          <a:rPr lang="en-US" sz="1600" i="1">
                            <a:effectLst/>
                            <a:latin typeface="Cambria Math" panose="02040503050406030204" pitchFamily="18" charset="0"/>
                            <a:ea typeface="Times New Roman" panose="02020603050405020304" pitchFamily="18" charset="0"/>
                          </a:rPr>
                          <m:t>𝑥</m:t>
                        </m:r>
                      </m:e>
                      <m:sub>
                        <m:r>
                          <a:rPr lang="en-US" sz="1600" i="1">
                            <a:effectLst/>
                            <a:latin typeface="Cambria Math" panose="02040503050406030204" pitchFamily="18" charset="0"/>
                            <a:ea typeface="Times New Roman" panose="02020603050405020304" pitchFamily="18" charset="0"/>
                          </a:rPr>
                          <m:t>𝑖</m:t>
                        </m:r>
                      </m:sub>
                    </m:sSub>
                  </m:oMath>
                </a14:m>
                <a:r>
                  <a:rPr lang="en-US" sz="1600" dirty="0">
                    <a:effectLst/>
                    <a:latin typeface="Times New Roman" panose="02020603050405020304" pitchFamily="18" charset="0"/>
                    <a:ea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pPr marL="0" marR="0" fontAlgn="ctr">
                  <a:lnSpc>
                    <a:spcPct val="115000"/>
                  </a:lnSpc>
                </a:pPr>
                <a:r>
                  <a:rPr lang="en-US" sz="1600" dirty="0" err="1">
                    <a:effectLst/>
                    <a:latin typeface="Times New Roman" panose="02020603050405020304" pitchFamily="18" charset="0"/>
                    <a:ea typeface="Times New Roman" panose="02020603050405020304" pitchFamily="18" charset="0"/>
                  </a:rPr>
                  <a:t>Calib</a:t>
                </a:r>
                <a:r>
                  <a:rPr lang="en-US" altLang="zh-CN" sz="1600" dirty="0">
                    <a:effectLst/>
                    <a:latin typeface="Times New Roman" panose="02020603050405020304" pitchFamily="18" charset="0"/>
                    <a:ea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rPr>
                  <a:t> value:</a:t>
                </a:r>
                <a14:m>
                  <m:oMath xmlns:m="http://schemas.openxmlformats.org/officeDocument/2006/math">
                    <m:sSubSup>
                      <m:sSubSupPr>
                        <m:ctrlPr>
                          <a:rPr lang="en-US" sz="1600" i="1">
                            <a:effectLst/>
                            <a:latin typeface="Cambria Math" panose="02040503050406030204" pitchFamily="18" charset="0"/>
                            <a:ea typeface="Times New Roman" panose="02020603050405020304" pitchFamily="18" charset="0"/>
                          </a:rPr>
                        </m:ctrlPr>
                      </m:sSubSupPr>
                      <m:e>
                        <m:r>
                          <a:rPr lang="en-US" sz="1600" i="1">
                            <a:effectLst/>
                            <a:latin typeface="Cambria Math" panose="02040503050406030204" pitchFamily="18" charset="0"/>
                            <a:ea typeface="Times New Roman" panose="02020603050405020304" pitchFamily="18" charset="0"/>
                          </a:rPr>
                          <m:t> </m:t>
                        </m:r>
                        <m:r>
                          <a:rPr lang="en-US" sz="1600" i="1">
                            <a:effectLst/>
                            <a:latin typeface="Cambria Math" panose="02040503050406030204" pitchFamily="18" charset="0"/>
                            <a:ea typeface="Times New Roman" panose="02020603050405020304" pitchFamily="18" charset="0"/>
                          </a:rPr>
                          <m:t>𝜃</m:t>
                        </m:r>
                      </m:e>
                      <m:sub>
                        <m:r>
                          <a:rPr lang="en-US" sz="1600" i="1">
                            <a:effectLst/>
                            <a:latin typeface="Cambria Math" panose="02040503050406030204" pitchFamily="18" charset="0"/>
                            <a:ea typeface="Times New Roman" panose="02020603050405020304" pitchFamily="18" charset="0"/>
                          </a:rPr>
                          <m:t>𝑖</m:t>
                        </m:r>
                      </m:sub>
                      <m:sup>
                        <m:r>
                          <a:rPr lang="en-US" sz="1600" i="1">
                            <a:effectLst/>
                            <a:latin typeface="Cambria Math" panose="02040503050406030204" pitchFamily="18" charset="0"/>
                            <a:ea typeface="Times New Roman" panose="02020603050405020304" pitchFamily="18" charset="0"/>
                          </a:rPr>
                          <m:t>𝑐𝑎𝑙</m:t>
                        </m:r>
                      </m:sup>
                    </m:sSubSup>
                    <m:r>
                      <a:rPr lang="en-US" sz="1600" i="1">
                        <a:effectLst/>
                        <a:latin typeface="Cambria Math" panose="02040503050406030204" pitchFamily="18" charset="0"/>
                        <a:ea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rPr>
                        </m:ctrlPr>
                      </m:sSubPr>
                      <m:e>
                        <m:sSubSup>
                          <m:sSubSupPr>
                            <m:ctrlPr>
                              <a:rPr lang="en-US" sz="1600" i="1">
                                <a:effectLst/>
                                <a:latin typeface="Cambria Math" panose="02040503050406030204" pitchFamily="18" charset="0"/>
                                <a:ea typeface="Times New Roman" panose="02020603050405020304" pitchFamily="18" charset="0"/>
                              </a:rPr>
                            </m:ctrlPr>
                          </m:sSubSupPr>
                          <m:e>
                            <m:r>
                              <a:rPr lang="en-US" sz="1600" i="1">
                                <a:effectLst/>
                                <a:latin typeface="Cambria Math" panose="02040503050406030204" pitchFamily="18" charset="0"/>
                                <a:ea typeface="Times New Roman" panose="02020603050405020304" pitchFamily="18" charset="0"/>
                              </a:rPr>
                              <m:t>𝑎</m:t>
                            </m:r>
                          </m:e>
                          <m:sub>
                            <m:r>
                              <a:rPr lang="en-US" sz="1600" i="1">
                                <a:effectLst/>
                                <a:latin typeface="Cambria Math" panose="02040503050406030204" pitchFamily="18" charset="0"/>
                                <a:ea typeface="Times New Roman" panose="02020603050405020304" pitchFamily="18" charset="0"/>
                              </a:rPr>
                              <m:t>𝑖</m:t>
                            </m:r>
                          </m:sub>
                          <m:sup>
                            <m:r>
                              <a:rPr lang="en-US" sz="1600" i="1">
                                <a:effectLst/>
                                <a:latin typeface="Cambria Math" panose="02040503050406030204" pitchFamily="18" charset="0"/>
                                <a:ea typeface="Times New Roman" panose="02020603050405020304" pitchFamily="18" charset="0"/>
                              </a:rPr>
                              <m:t>𝑐𝑎𝑙</m:t>
                            </m:r>
                          </m:sup>
                        </m:sSubSup>
                        <m:r>
                          <a:rPr lang="en-US" sz="1600" i="1">
                            <a:effectLst/>
                            <a:latin typeface="Cambria Math" panose="02040503050406030204" pitchFamily="18" charset="0"/>
                            <a:ea typeface="Times New Roman" panose="02020603050405020304" pitchFamily="18" charset="0"/>
                          </a:rPr>
                          <m:t>𝑥</m:t>
                        </m:r>
                      </m:e>
                      <m:sub>
                        <m:r>
                          <a:rPr lang="en-US" sz="1600" i="1">
                            <a:effectLst/>
                            <a:latin typeface="Cambria Math" panose="02040503050406030204" pitchFamily="18" charset="0"/>
                            <a:ea typeface="Times New Roman" panose="02020603050405020304" pitchFamily="18" charset="0"/>
                          </a:rPr>
                          <m:t>𝑖</m:t>
                        </m:r>
                      </m:sub>
                    </m:sSub>
                  </m:oMath>
                </a14:m>
                <a:r>
                  <a:rPr lang="en-US" sz="1600" dirty="0">
                    <a:effectLst/>
                    <a:latin typeface="Times New Roman" panose="02020603050405020304" pitchFamily="18" charset="0"/>
                    <a:ea typeface="Times New Roman" panose="02020603050405020304" pitchFamily="18" charset="0"/>
                  </a:rPr>
                  <a:t>;</a:t>
                </a:r>
              </a:p>
              <a:p>
                <a:pPr marL="0" marR="0" fontAlgn="ctr">
                  <a:lnSpc>
                    <a:spcPct val="115000"/>
                  </a:lnSpc>
                </a:pPr>
                <a14:m>
                  <m:oMath xmlns:m="http://schemas.openxmlformats.org/officeDocument/2006/math">
                    <m:r>
                      <m:rPr>
                        <m:sty m:val="p"/>
                      </m:rPr>
                      <a:rPr lang="en-US" sz="1600">
                        <a:effectLst/>
                        <a:latin typeface="Cambria Math" panose="02040503050406030204" pitchFamily="18" charset="0"/>
                        <a:ea typeface="Times New Roman" panose="02020603050405020304" pitchFamily="18" charset="0"/>
                      </a:rPr>
                      <m:t>Difference</m:t>
                    </m:r>
                    <m:r>
                      <a:rPr lang="en-US" sz="1600">
                        <a:effectLst/>
                        <a:latin typeface="Cambria Math" panose="02040503050406030204" pitchFamily="18" charset="0"/>
                        <a:ea typeface="Times New Roman" panose="02020603050405020304" pitchFamily="18" charset="0"/>
                      </a:rPr>
                      <m:t>= </m:t>
                    </m:r>
                    <m:f>
                      <m:fPr>
                        <m:ctrlPr>
                          <a:rPr lang="en-US" sz="1600" i="1">
                            <a:effectLst/>
                            <a:latin typeface="Cambria Math" panose="02040503050406030204" pitchFamily="18" charset="0"/>
                            <a:ea typeface="Times New Roman" panose="02020603050405020304" pitchFamily="18" charset="0"/>
                          </a:rPr>
                        </m:ctrlPr>
                      </m:fPr>
                      <m:num>
                        <m:d>
                          <m:dPr>
                            <m:begChr m:val="|"/>
                            <m:endChr m:val="|"/>
                            <m:ctrlPr>
                              <a:rPr lang="en-US" sz="1600" i="1">
                                <a:effectLst/>
                                <a:latin typeface="Cambria Math" panose="02040503050406030204" pitchFamily="18" charset="0"/>
                                <a:ea typeface="Times New Roman" panose="02020603050405020304" pitchFamily="18" charset="0"/>
                              </a:rPr>
                            </m:ctrlPr>
                          </m:dPr>
                          <m:e>
                            <m:r>
                              <m:rPr>
                                <m:sty m:val="p"/>
                              </m:rPr>
                              <a:rPr lang="en-US" sz="1600">
                                <a:effectLst/>
                                <a:latin typeface="Cambria Math" panose="02040503050406030204" pitchFamily="18" charset="0"/>
                                <a:ea typeface="Times New Roman" panose="02020603050405020304" pitchFamily="18" charset="0"/>
                              </a:rPr>
                              <m:t>Reference</m:t>
                            </m:r>
                            <m:r>
                              <a:rPr lang="en-US" sz="1600">
                                <a:effectLst/>
                                <a:latin typeface="Cambria Math" panose="02040503050406030204" pitchFamily="18" charset="0"/>
                                <a:ea typeface="Times New Roman" panose="02020603050405020304" pitchFamily="18" charset="0"/>
                              </a:rPr>
                              <m:t> </m:t>
                            </m:r>
                            <m:r>
                              <m:rPr>
                                <m:sty m:val="p"/>
                              </m:rPr>
                              <a:rPr lang="en-US" sz="1600">
                                <a:effectLst/>
                                <a:latin typeface="Cambria Math" panose="02040503050406030204" pitchFamily="18" charset="0"/>
                                <a:ea typeface="Times New Roman" panose="02020603050405020304" pitchFamily="18" charset="0"/>
                              </a:rPr>
                              <m:t>value</m:t>
                            </m:r>
                            <m:r>
                              <a:rPr lang="en-US" sz="1600" i="1">
                                <a:effectLst/>
                                <a:latin typeface="Cambria Math" panose="02040503050406030204" pitchFamily="18" charset="0"/>
                                <a:ea typeface="Times New Roman" panose="02020603050405020304" pitchFamily="18" charset="0"/>
                              </a:rPr>
                              <m:t>−</m:t>
                            </m:r>
                            <m:r>
                              <m:rPr>
                                <m:sty m:val="p"/>
                              </m:rPr>
                              <a:rPr lang="en-US" sz="1600">
                                <a:effectLst/>
                                <a:latin typeface="Cambria Math" panose="02040503050406030204" pitchFamily="18" charset="0"/>
                                <a:ea typeface="Times New Roman" panose="02020603050405020304" pitchFamily="18" charset="0"/>
                              </a:rPr>
                              <m:t>Calibrated</m:t>
                            </m:r>
                            <m:r>
                              <a:rPr lang="en-US" sz="1600">
                                <a:effectLst/>
                                <a:latin typeface="Cambria Math" panose="02040503050406030204" pitchFamily="18" charset="0"/>
                                <a:ea typeface="Times New Roman" panose="02020603050405020304" pitchFamily="18" charset="0"/>
                              </a:rPr>
                              <m:t> </m:t>
                            </m:r>
                            <m:r>
                              <m:rPr>
                                <m:sty m:val="p"/>
                              </m:rPr>
                              <a:rPr lang="en-US" sz="1600">
                                <a:effectLst/>
                                <a:latin typeface="Cambria Math" panose="02040503050406030204" pitchFamily="18" charset="0"/>
                                <a:ea typeface="Times New Roman" panose="02020603050405020304" pitchFamily="18" charset="0"/>
                              </a:rPr>
                              <m:t>value</m:t>
                            </m:r>
                          </m:e>
                        </m:d>
                      </m:num>
                      <m:den>
                        <m:r>
                          <m:rPr>
                            <m:sty m:val="p"/>
                          </m:rPr>
                          <a:rPr lang="en-US" sz="1600">
                            <a:effectLst/>
                            <a:latin typeface="Cambria Math" panose="02040503050406030204" pitchFamily="18" charset="0"/>
                            <a:ea typeface="Times New Roman" panose="02020603050405020304" pitchFamily="18" charset="0"/>
                          </a:rPr>
                          <m:t>Reference</m:t>
                        </m:r>
                        <m:r>
                          <a:rPr lang="en-US" sz="1600">
                            <a:effectLst/>
                            <a:latin typeface="Cambria Math" panose="02040503050406030204" pitchFamily="18" charset="0"/>
                            <a:ea typeface="Times New Roman" panose="02020603050405020304" pitchFamily="18" charset="0"/>
                          </a:rPr>
                          <m:t> </m:t>
                        </m:r>
                        <m:r>
                          <m:rPr>
                            <m:sty m:val="p"/>
                          </m:rPr>
                          <a:rPr lang="en-US" sz="1600">
                            <a:effectLst/>
                            <a:latin typeface="Cambria Math" panose="02040503050406030204" pitchFamily="18" charset="0"/>
                            <a:ea typeface="Times New Roman" panose="02020603050405020304" pitchFamily="18" charset="0"/>
                          </a:rPr>
                          <m:t>value</m:t>
                        </m:r>
                      </m:den>
                    </m:f>
                  </m:oMath>
                </a14:m>
                <a:r>
                  <a:rPr lang="en-US" sz="1600" i="1" dirty="0">
                    <a:effectLst/>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DAB8448A-DAE4-51EF-4231-8E3F8C3E9696}"/>
                  </a:ext>
                </a:extLst>
              </p:cNvPr>
              <p:cNvSpPr txBox="1">
                <a:spLocks noRot="1" noChangeAspect="1" noMove="1" noResize="1" noEditPoints="1" noAdjustHandles="1" noChangeArrowheads="1" noChangeShapeType="1" noTextEdit="1"/>
              </p:cNvSpPr>
              <p:nvPr/>
            </p:nvSpPr>
            <p:spPr>
              <a:xfrm>
                <a:off x="8049736" y="442244"/>
                <a:ext cx="4055664" cy="1168140"/>
              </a:xfrm>
              <a:prstGeom prst="rect">
                <a:avLst/>
              </a:prstGeom>
              <a:blipFill>
                <a:blip r:embed="rId5"/>
                <a:stretch>
                  <a:fillRect l="-623" b="-5435"/>
                </a:stretch>
              </a:blipFill>
            </p:spPr>
            <p:txBody>
              <a:bodyPr/>
              <a:lstStyle/>
              <a:p>
                <a:r>
                  <a:rPr lang="en-US">
                    <a:noFill/>
                  </a:rPr>
                  <a:t> </a:t>
                </a:r>
              </a:p>
            </p:txBody>
          </p:sp>
        </mc:Fallback>
      </mc:AlternateContent>
    </p:spTree>
    <p:extLst>
      <p:ext uri="{BB962C8B-B14F-4D97-AF65-F5344CB8AC3E}">
        <p14:creationId xmlns:p14="http://schemas.microsoft.com/office/powerpoint/2010/main" val="18263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esign of Composite Solids">
            <a:extLst>
              <a:ext uri="{FF2B5EF4-FFF2-40B4-BE49-F238E27FC236}">
                <a16:creationId xmlns:a16="http://schemas.microsoft.com/office/drawing/2014/main" id="{3A1BB160-676F-81D7-44ED-59D185408E80}"/>
              </a:ext>
            </a:extLst>
          </p:cNvPr>
          <p:cNvSpPr txBox="1"/>
          <p:nvPr/>
        </p:nvSpPr>
        <p:spPr>
          <a:xfrm>
            <a:off x="321059" y="102015"/>
            <a:ext cx="7686466" cy="617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lnSpc>
                <a:spcPct val="90000"/>
              </a:lnSpc>
              <a:defRPr sz="3000" b="1">
                <a:solidFill>
                  <a:srgbClr val="FFFFFF"/>
                </a:solidFill>
                <a:latin typeface="+mn-lt"/>
                <a:ea typeface="+mn-ea"/>
                <a:cs typeface="+mn-cs"/>
                <a:sym typeface="Helvetica"/>
              </a:defRPr>
            </a:lvl1pPr>
          </a:lstStyle>
          <a:p>
            <a:pPr algn="l"/>
            <a:endParaRPr sz="2800" dirty="0">
              <a:solidFill>
                <a:schemeClr val="tx1"/>
              </a:solidFill>
            </a:endParaRPr>
          </a:p>
        </p:txBody>
      </p:sp>
      <p:sp>
        <p:nvSpPr>
          <p:cNvPr id="10" name="Text Placeholder 9">
            <a:extLst>
              <a:ext uri="{FF2B5EF4-FFF2-40B4-BE49-F238E27FC236}">
                <a16:creationId xmlns:a16="http://schemas.microsoft.com/office/drawing/2014/main" id="{9A312CC7-91CE-A6DC-9DCD-0E4D5D18A679}"/>
              </a:ext>
            </a:extLst>
          </p:cNvPr>
          <p:cNvSpPr>
            <a:spLocks noGrp="1"/>
          </p:cNvSpPr>
          <p:nvPr>
            <p:ph type="body" sz="quarter" idx="10"/>
          </p:nvPr>
        </p:nvSpPr>
        <p:spPr/>
        <p:txBody>
          <a:bodyPr>
            <a:normAutofit/>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 Zhao</a:t>
            </a:r>
            <a:r>
              <a:rPr lang="zh-CN" altLang="en-US"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et al., </a:t>
            </a:r>
            <a:r>
              <a:rPr lang="en-US" i="1" kern="0" dirty="0">
                <a:effectLst/>
                <a:latin typeface="Times New Roman" panose="02020603050405020304" pitchFamily="18" charset="0"/>
                <a:ea typeface="Times New Roman" panose="02020603050405020304" pitchFamily="18" charset="0"/>
                <a:cs typeface="Times New Roman" panose="02020603050405020304" pitchFamily="18" charset="0"/>
              </a:rPr>
              <a:t>Phys</a:t>
            </a:r>
            <a:r>
              <a:rPr lang="en-US" altLang="zh-CN" i="1" kern="0" dirty="0">
                <a:effectLst/>
                <a:latin typeface="Times New Roman" panose="02020603050405020304" pitchFamily="18" charset="0"/>
                <a:ea typeface="Times New Roman" panose="02020603050405020304" pitchFamily="18" charset="0"/>
                <a:cs typeface="Times New Roman" panose="02020603050405020304" pitchFamily="18" charset="0"/>
              </a:rPr>
              <a:t>ical</a:t>
            </a:r>
            <a:r>
              <a:rPr lang="en-US" i="1" kern="0" dirty="0">
                <a:effectLst/>
                <a:latin typeface="Times New Roman" panose="02020603050405020304" pitchFamily="18" charset="0"/>
                <a:ea typeface="Times New Roman" panose="02020603050405020304" pitchFamily="18" charset="0"/>
                <a:cs typeface="Times New Roman" panose="02020603050405020304" pitchFamily="18" charset="0"/>
              </a:rPr>
              <a:t> Rev</a:t>
            </a:r>
            <a:r>
              <a:rPr lang="en-US" altLang="zh-CN" i="1" kern="0" dirty="0">
                <a:effectLst/>
                <a:latin typeface="Times New Roman" panose="02020603050405020304" pitchFamily="18" charset="0"/>
                <a:ea typeface="Times New Roman" panose="02020603050405020304" pitchFamily="18" charset="0"/>
                <a:cs typeface="Times New Roman" panose="02020603050405020304" pitchFamily="18" charset="0"/>
              </a:rPr>
              <a:t>iew</a:t>
            </a:r>
            <a:r>
              <a:rPr lang="en-US" i="1" kern="0" dirty="0">
                <a:effectLst/>
                <a:latin typeface="Times New Roman" panose="02020603050405020304" pitchFamily="18" charset="0"/>
                <a:ea typeface="Times New Roman" panose="02020603050405020304" pitchFamily="18" charset="0"/>
                <a:cs typeface="Times New Roman" panose="02020603050405020304" pitchFamily="18" charset="0"/>
              </a:rPr>
              <a:t> Lett</a:t>
            </a:r>
            <a:r>
              <a:rPr lang="en-US" altLang="zh-CN" i="1" kern="0" dirty="0">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altLang="zh-CN"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116, 075501 (2016)</a:t>
            </a:r>
          </a:p>
        </p:txBody>
      </p:sp>
      <p:grpSp>
        <p:nvGrpSpPr>
          <p:cNvPr id="25" name="组合 30">
            <a:extLst>
              <a:ext uri="{FF2B5EF4-FFF2-40B4-BE49-F238E27FC236}">
                <a16:creationId xmlns:a16="http://schemas.microsoft.com/office/drawing/2014/main" id="{584D524B-96DB-DD04-C916-CD99502AB678}"/>
              </a:ext>
            </a:extLst>
          </p:cNvPr>
          <p:cNvGrpSpPr/>
          <p:nvPr/>
        </p:nvGrpSpPr>
        <p:grpSpPr>
          <a:xfrm>
            <a:off x="83415" y="252070"/>
            <a:ext cx="328891" cy="466672"/>
            <a:chOff x="199304" y="53446"/>
            <a:chExt cx="328891" cy="466672"/>
          </a:xfrm>
        </p:grpSpPr>
        <p:sp>
          <p:nvSpPr>
            <p:cNvPr id="28" name="Freeform 5">
              <a:extLst>
                <a:ext uri="{FF2B5EF4-FFF2-40B4-BE49-F238E27FC236}">
                  <a16:creationId xmlns:a16="http://schemas.microsoft.com/office/drawing/2014/main" id="{4DD2FB4B-6DB3-9356-B0E6-1D3A16A39043}"/>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9" name="Freeform 6">
              <a:extLst>
                <a:ext uri="{FF2B5EF4-FFF2-40B4-BE49-F238E27FC236}">
                  <a16:creationId xmlns:a16="http://schemas.microsoft.com/office/drawing/2014/main" id="{C54ABB4B-7337-1876-4D53-7D9C4E9A8390}"/>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30" name="Freeform 7">
              <a:extLst>
                <a:ext uri="{FF2B5EF4-FFF2-40B4-BE49-F238E27FC236}">
                  <a16:creationId xmlns:a16="http://schemas.microsoft.com/office/drawing/2014/main" id="{E56BCB0E-7429-19BD-46DA-4C0EE9C000F9}"/>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31" name="矩形 3">
            <a:extLst>
              <a:ext uri="{FF2B5EF4-FFF2-40B4-BE49-F238E27FC236}">
                <a16:creationId xmlns:a16="http://schemas.microsoft.com/office/drawing/2014/main" id="{E8E7B8C7-BA30-1657-8203-C0BB551DD28E}"/>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spcAft>
                <a:spcPts val="0"/>
              </a:spcAft>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rPr>
              <a:t>C</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rystal</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p</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lasticity</a:t>
            </a:r>
            <a:endPar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endParaRPr>
          </a:p>
        </p:txBody>
      </p:sp>
      <p:pic>
        <p:nvPicPr>
          <p:cNvPr id="1026" name="Picture 2" descr="Figure caption">
            <a:extLst>
              <a:ext uri="{FF2B5EF4-FFF2-40B4-BE49-F238E27FC236}">
                <a16:creationId xmlns:a16="http://schemas.microsoft.com/office/drawing/2014/main" id="{7F9746F0-3B9E-631B-D450-027EFC0973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295"/>
          <a:stretch/>
        </p:blipFill>
        <p:spPr bwMode="auto">
          <a:xfrm>
            <a:off x="2781453" y="987983"/>
            <a:ext cx="2383747" cy="42336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ure caption">
            <a:extLst>
              <a:ext uri="{FF2B5EF4-FFF2-40B4-BE49-F238E27FC236}">
                <a16:creationId xmlns:a16="http://schemas.microsoft.com/office/drawing/2014/main" id="{C2327029-10D6-50F3-6118-4F77850206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47"/>
          <a:stretch/>
        </p:blipFill>
        <p:spPr bwMode="auto">
          <a:xfrm>
            <a:off x="6582365" y="1050315"/>
            <a:ext cx="2383747" cy="42295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A73109-31E0-667C-FC0C-4E4A866F9C6B}"/>
              </a:ext>
            </a:extLst>
          </p:cNvPr>
          <p:cNvSpPr txBox="1"/>
          <p:nvPr/>
        </p:nvSpPr>
        <p:spPr>
          <a:xfrm>
            <a:off x="2246652" y="5309080"/>
            <a:ext cx="7258701" cy="338554"/>
          </a:xfrm>
          <a:prstGeom prst="rect">
            <a:avLst/>
          </a:prstGeom>
          <a:noFill/>
        </p:spPr>
        <p:txBody>
          <a:bodyPr wrap="square">
            <a:spAutoFit/>
          </a:bodyPr>
          <a:lstStyle/>
          <a:p>
            <a:r>
              <a:rPr lang="en-US" sz="1600" b="0" i="1" dirty="0">
                <a:solidFill>
                  <a:srgbClr val="222222"/>
                </a:solidFill>
                <a:effectLst/>
                <a:latin typeface="Times New Roman" panose="02020603050405020304" pitchFamily="18" charset="0"/>
                <a:cs typeface="Times New Roman" panose="02020603050405020304" pitchFamily="18" charset="0"/>
              </a:rPr>
              <a:t>Cartoon of slip and twinning deformations in a face-centered cubic (</a:t>
            </a:r>
            <a:r>
              <a:rPr lang="en-US" altLang="zh-CN" sz="1600" i="1" dirty="0">
                <a:solidFill>
                  <a:srgbClr val="222222"/>
                </a:solidFill>
                <a:latin typeface="Times New Roman" panose="02020603050405020304" pitchFamily="18" charset="0"/>
                <a:cs typeface="Times New Roman" panose="02020603050405020304" pitchFamily="18" charset="0"/>
              </a:rPr>
              <a:t>FCC</a:t>
            </a:r>
            <a:r>
              <a:rPr lang="en-US" sz="1600" b="0" i="1" dirty="0">
                <a:solidFill>
                  <a:srgbClr val="222222"/>
                </a:solidFill>
                <a:effectLst/>
                <a:latin typeface="Times New Roman" panose="02020603050405020304" pitchFamily="18" charset="0"/>
                <a:cs typeface="Times New Roman" panose="02020603050405020304" pitchFamily="18" charset="0"/>
              </a:rPr>
              <a:t>) crystal </a:t>
            </a:r>
            <a:r>
              <a:rPr lang="en-US" sz="1600" b="0" dirty="0">
                <a:solidFill>
                  <a:srgbClr val="222222"/>
                </a:solidFill>
                <a:effectLst/>
                <a:latin typeface="Times New Roman" panose="02020603050405020304" pitchFamily="18" charset="0"/>
                <a:cs typeface="Times New Roman" panose="02020603050405020304" pitchFamily="18" charset="0"/>
              </a:rPr>
              <a:t>[1] </a:t>
            </a:r>
            <a:endParaRPr lang="en-US"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2204220-FE4D-C99B-E033-3140D72A57A7}"/>
              </a:ext>
            </a:extLst>
          </p:cNvPr>
          <p:cNvSpPr txBox="1"/>
          <p:nvPr/>
        </p:nvSpPr>
        <p:spPr>
          <a:xfrm>
            <a:off x="9464470" y="2025369"/>
            <a:ext cx="2949388" cy="87960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222222"/>
                </a:solidFill>
                <a:latin typeface="Times New Roman" panose="02020603050405020304" pitchFamily="18" charset="0"/>
                <a:cs typeface="Times New Roman" panose="02020603050405020304" pitchFamily="18" charset="0"/>
              </a:rPr>
              <a:t>Twinning plane</a:t>
            </a:r>
          </a:p>
          <a:p>
            <a:pPr marL="285750" indent="-285750">
              <a:lnSpc>
                <a:spcPct val="150000"/>
              </a:lnSpc>
              <a:buFont typeface="Arial" panose="020B0604020202020204" pitchFamily="34" charset="0"/>
              <a:buChar char="•"/>
            </a:pPr>
            <a:r>
              <a:rPr lang="en-US" dirty="0">
                <a:solidFill>
                  <a:srgbClr val="222222"/>
                </a:solidFill>
                <a:latin typeface="Times New Roman" panose="02020603050405020304" pitchFamily="18" charset="0"/>
                <a:cs typeface="Times New Roman" panose="02020603050405020304" pitchFamily="18" charset="0"/>
              </a:rPr>
              <a:t>A mirror image </a:t>
            </a:r>
          </a:p>
        </p:txBody>
      </p:sp>
      <p:sp>
        <p:nvSpPr>
          <p:cNvPr id="14" name="文本框 24">
            <a:extLst>
              <a:ext uri="{FF2B5EF4-FFF2-40B4-BE49-F238E27FC236}">
                <a16:creationId xmlns:a16="http://schemas.microsoft.com/office/drawing/2014/main" id="{44B00735-6A52-443D-207F-DB4DD9123552}"/>
              </a:ext>
            </a:extLst>
          </p:cNvPr>
          <p:cNvSpPr txBox="1"/>
          <p:nvPr/>
        </p:nvSpPr>
        <p:spPr>
          <a:xfrm>
            <a:off x="321059" y="2025369"/>
            <a:ext cx="2276466" cy="873572"/>
          </a:xfrm>
          <a:prstGeom prst="rect">
            <a:avLst/>
          </a:prstGeom>
          <a:noFill/>
          <a:ln>
            <a:noFill/>
          </a:ln>
        </p:spPr>
        <p:txBody>
          <a:bodyPr wrap="square" rtlCol="0">
            <a:spAutoFit/>
          </a:bodyPr>
          <a:lstStyle/>
          <a:p>
            <a:pPr marL="285750" indent="-285750" algn="l">
              <a:lnSpc>
                <a:spcPct val="150000"/>
              </a:lnSpc>
              <a:buFont typeface="Arial" panose="020B0604020202020204" pitchFamily="34" charset="0"/>
              <a:buChar char="•"/>
            </a:pPr>
            <a:r>
              <a:rPr lang="en-US" dirty="0">
                <a:solidFill>
                  <a:srgbClr val="222222"/>
                </a:solidFill>
                <a:latin typeface="Times New Roman" panose="02020603050405020304" pitchFamily="18" charset="0"/>
                <a:cs typeface="Times New Roman" panose="02020603050405020304" pitchFamily="18" charset="0"/>
              </a:rPr>
              <a:t>D</a:t>
            </a:r>
            <a:r>
              <a:rPr lang="en-US" b="0" i="0" dirty="0">
                <a:solidFill>
                  <a:srgbClr val="222222"/>
                </a:solidFill>
                <a:effectLst/>
                <a:latin typeface="Times New Roman" panose="02020603050405020304" pitchFamily="18" charset="0"/>
                <a:cs typeface="Times New Roman" panose="02020603050405020304" pitchFamily="18" charset="0"/>
              </a:rPr>
              <a:t>islocations glide</a:t>
            </a:r>
          </a:p>
          <a:p>
            <a:pPr marL="285750" indent="-285750" algn="l">
              <a:lnSpc>
                <a:spcPct val="150000"/>
              </a:lnSpc>
              <a:buFont typeface="Arial" panose="020B0604020202020204" pitchFamily="34" charset="0"/>
              <a:buChar char="•"/>
            </a:pPr>
            <a:r>
              <a:rPr lang="en-US" dirty="0">
                <a:solidFill>
                  <a:srgbClr val="222222"/>
                </a:solidFill>
                <a:latin typeface="Times New Roman" panose="02020603050405020304" pitchFamily="18" charset="0"/>
                <a:cs typeface="Times New Roman" panose="02020603050405020304" pitchFamily="18" charset="0"/>
              </a:rPr>
              <a:t>C</a:t>
            </a:r>
            <a:r>
              <a:rPr lang="en-US" b="0" i="0" dirty="0">
                <a:solidFill>
                  <a:srgbClr val="222222"/>
                </a:solidFill>
                <a:effectLst/>
                <a:latin typeface="Times New Roman" panose="02020603050405020304" pitchFamily="18" charset="0"/>
                <a:cs typeface="Times New Roman" panose="02020603050405020304" pitchFamily="18" charset="0"/>
              </a:rPr>
              <a:t>rystal planes</a:t>
            </a:r>
            <a:endParaRPr lang="en-US" altLang="zh-CN"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36BB50F8-236C-55FB-9307-58CEC9FD0744}"/>
              </a:ext>
            </a:extLst>
          </p:cNvPr>
          <p:cNvSpPr/>
          <p:nvPr/>
        </p:nvSpPr>
        <p:spPr>
          <a:xfrm>
            <a:off x="3812576" y="1039463"/>
            <a:ext cx="1021977" cy="34882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 name="Rectangle 15">
            <a:extLst>
              <a:ext uri="{FF2B5EF4-FFF2-40B4-BE49-F238E27FC236}">
                <a16:creationId xmlns:a16="http://schemas.microsoft.com/office/drawing/2014/main" id="{80957C45-8426-99CA-1C7F-0E7D5E848843}"/>
              </a:ext>
            </a:extLst>
          </p:cNvPr>
          <p:cNvSpPr/>
          <p:nvPr/>
        </p:nvSpPr>
        <p:spPr>
          <a:xfrm>
            <a:off x="7625594" y="1028192"/>
            <a:ext cx="1269665" cy="41413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16EDF5-DAC6-2E6D-874A-17B217499949}"/>
              </a:ext>
            </a:extLst>
          </p:cNvPr>
          <p:cNvSpPr txBox="1"/>
          <p:nvPr/>
        </p:nvSpPr>
        <p:spPr>
          <a:xfrm>
            <a:off x="4752392" y="987565"/>
            <a:ext cx="2949388" cy="458011"/>
          </a:xfrm>
          <a:prstGeom prst="rect">
            <a:avLst/>
          </a:prstGeom>
          <a:noFill/>
          <a:ln>
            <a:noFill/>
          </a:ln>
        </p:spPr>
        <p:txBody>
          <a:bodyPr wrap="square">
            <a:spAutoFit/>
          </a:bodyPr>
          <a:lstStyle/>
          <a:p>
            <a:pPr algn="ctr">
              <a:lnSpc>
                <a:spcPct val="150000"/>
              </a:lnSpc>
            </a:pPr>
            <a:r>
              <a:rPr lang="en-US" altLang="zh-CN" dirty="0">
                <a:solidFill>
                  <a:srgbClr val="C00000"/>
                </a:solidFill>
                <a:latin typeface="Times New Roman" panose="02020603050405020304" pitchFamily="18" charset="0"/>
                <a:cs typeface="Times New Roman" panose="02020603050405020304" pitchFamily="18" charset="0"/>
              </a:rPr>
              <a:t>Plastic</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Deformation</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4" name="Right Arrow 3">
            <a:extLst>
              <a:ext uri="{FF2B5EF4-FFF2-40B4-BE49-F238E27FC236}">
                <a16:creationId xmlns:a16="http://schemas.microsoft.com/office/drawing/2014/main" id="{3FDB5539-4C9E-B667-7DF6-790BDBD7D056}"/>
              </a:ext>
            </a:extLst>
          </p:cNvPr>
          <p:cNvSpPr/>
          <p:nvPr/>
        </p:nvSpPr>
        <p:spPr>
          <a:xfrm>
            <a:off x="7255027" y="1050315"/>
            <a:ext cx="259976" cy="337971"/>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67BB3AD2-2211-D54D-7FDB-2E71CEB9D040}"/>
              </a:ext>
            </a:extLst>
          </p:cNvPr>
          <p:cNvSpPr/>
          <p:nvPr/>
        </p:nvSpPr>
        <p:spPr>
          <a:xfrm rot="10800000">
            <a:off x="4929856" y="1050315"/>
            <a:ext cx="259976" cy="337971"/>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25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4"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esign of Composite Solids">
            <a:extLst>
              <a:ext uri="{FF2B5EF4-FFF2-40B4-BE49-F238E27FC236}">
                <a16:creationId xmlns:a16="http://schemas.microsoft.com/office/drawing/2014/main" id="{3A1BB160-676F-81D7-44ED-59D185408E80}"/>
              </a:ext>
            </a:extLst>
          </p:cNvPr>
          <p:cNvSpPr txBox="1"/>
          <p:nvPr/>
        </p:nvSpPr>
        <p:spPr>
          <a:xfrm>
            <a:off x="321059" y="102015"/>
            <a:ext cx="7686466" cy="617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914400">
              <a:lnSpc>
                <a:spcPct val="90000"/>
              </a:lnSpc>
              <a:defRPr sz="3000" b="1">
                <a:solidFill>
                  <a:srgbClr val="FFFFFF"/>
                </a:solidFill>
                <a:latin typeface="+mn-lt"/>
                <a:ea typeface="+mn-ea"/>
                <a:cs typeface="+mn-cs"/>
                <a:sym typeface="Helvetica"/>
              </a:defRPr>
            </a:lvl1pPr>
          </a:lstStyle>
          <a:p>
            <a:pPr algn="l"/>
            <a:endParaRPr sz="2800" dirty="0">
              <a:solidFill>
                <a:schemeClr val="tx1"/>
              </a:solidFill>
            </a:endParaRPr>
          </a:p>
        </p:txBody>
      </p:sp>
      <p:sp>
        <p:nvSpPr>
          <p:cNvPr id="10" name="Text Placeholder 9">
            <a:extLst>
              <a:ext uri="{FF2B5EF4-FFF2-40B4-BE49-F238E27FC236}">
                <a16:creationId xmlns:a16="http://schemas.microsoft.com/office/drawing/2014/main" id="{9A312CC7-91CE-A6DC-9DCD-0E4D5D18A679}"/>
              </a:ext>
            </a:extLst>
          </p:cNvPr>
          <p:cNvSpPr>
            <a:spLocks noGrp="1"/>
          </p:cNvSpPr>
          <p:nvPr>
            <p:ph type="body" sz="quarter" idx="10"/>
          </p:nvPr>
        </p:nvSpPr>
        <p:spPr>
          <a:xfrm>
            <a:off x="3196222" y="6126846"/>
            <a:ext cx="7834944" cy="664137"/>
          </a:xfrm>
        </p:spPr>
        <p:txBody>
          <a:bodyPr>
            <a:normAutofit/>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kern="0" dirty="0" err="1">
                <a:latin typeface="Times New Roman" panose="02020603050405020304" pitchFamily="18" charset="0"/>
                <a:ea typeface="Times New Roman" panose="02020603050405020304" pitchFamily="18" charset="0"/>
                <a:cs typeface="Times New Roman" panose="02020603050405020304" pitchFamily="18" charset="0"/>
              </a:rPr>
              <a:t>Roters</a:t>
            </a:r>
            <a:r>
              <a:rPr lang="en-US" kern="0" dirty="0">
                <a:latin typeface="Times New Roman" panose="02020603050405020304" pitchFamily="18" charset="0"/>
                <a:ea typeface="Times New Roman" panose="02020603050405020304" pitchFamily="18" charset="0"/>
                <a:cs typeface="Times New Roman" panose="02020603050405020304" pitchFamily="18" charset="0"/>
              </a:rPr>
              <a:t>, F</a:t>
            </a:r>
            <a:r>
              <a:rPr lang="en-US" altLang="zh-CN" kern="0" dirty="0">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kern="0" dirty="0">
                <a:latin typeface="Times New Roman" panose="02020603050405020304" pitchFamily="18" charset="0"/>
                <a:ea typeface="Times New Roman" panose="02020603050405020304" pitchFamily="18" charset="0"/>
                <a:cs typeface="Times New Roman" panose="02020603050405020304" pitchFamily="18" charset="0"/>
              </a:rPr>
              <a:t>et al., </a:t>
            </a:r>
            <a:r>
              <a:rPr lang="en-US" i="1" kern="0" dirty="0">
                <a:latin typeface="Times New Roman" panose="02020603050405020304" pitchFamily="18" charset="0"/>
                <a:ea typeface="Times New Roman" panose="02020603050405020304" pitchFamily="18" charset="0"/>
                <a:cs typeface="Times New Roman" panose="02020603050405020304" pitchFamily="18" charset="0"/>
              </a:rPr>
              <a:t>Computational Materials Science</a:t>
            </a:r>
            <a:r>
              <a:rPr lang="en-US" kern="0" dirty="0">
                <a:latin typeface="Times New Roman" panose="02020603050405020304" pitchFamily="18" charset="0"/>
                <a:ea typeface="Times New Roman" panose="02020603050405020304" pitchFamily="18" charset="0"/>
                <a:cs typeface="Times New Roman" panose="02020603050405020304" pitchFamily="18" charset="0"/>
              </a:rPr>
              <a:t>, 2019. 158: p. 420-478.</a:t>
            </a:r>
            <a:r>
              <a:rPr lang="en-US"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kern="0" dirty="0">
                <a:latin typeface="Times New Roman" panose="02020603050405020304" pitchFamily="18" charset="0"/>
                <a:ea typeface="Times New Roman" panose="02020603050405020304" pitchFamily="18" charset="0"/>
                <a:cs typeface="Times New Roman" panose="02020603050405020304" pitchFamily="18" charset="0"/>
              </a:rPr>
              <a:t>Marin, E.B., 2006, Sandia National Laboratories, Albuquerque, NM, and Livermore, CA </a:t>
            </a:r>
            <a:r>
              <a:rPr lang="en-US" dirty="0">
                <a:latin typeface="Times New Roman" panose="02020603050405020304" pitchFamily="18" charset="0"/>
                <a:cs typeface="Times New Roman" panose="02020603050405020304" pitchFamily="18" charset="0"/>
              </a:rPr>
              <a:t> </a:t>
            </a:r>
            <a:endParaRPr lang="en-CN" dirty="0">
              <a:latin typeface="Times New Roman" panose="02020603050405020304" pitchFamily="18" charset="0"/>
              <a:cs typeface="Times New Roman" panose="02020603050405020304" pitchFamily="18" charset="0"/>
            </a:endParaRPr>
          </a:p>
        </p:txBody>
      </p:sp>
      <p:grpSp>
        <p:nvGrpSpPr>
          <p:cNvPr id="25" name="组合 30">
            <a:extLst>
              <a:ext uri="{FF2B5EF4-FFF2-40B4-BE49-F238E27FC236}">
                <a16:creationId xmlns:a16="http://schemas.microsoft.com/office/drawing/2014/main" id="{584D524B-96DB-DD04-C916-CD99502AB678}"/>
              </a:ext>
            </a:extLst>
          </p:cNvPr>
          <p:cNvGrpSpPr/>
          <p:nvPr/>
        </p:nvGrpSpPr>
        <p:grpSpPr>
          <a:xfrm>
            <a:off x="83415" y="252070"/>
            <a:ext cx="328891" cy="466672"/>
            <a:chOff x="199304" y="53446"/>
            <a:chExt cx="328891" cy="466672"/>
          </a:xfrm>
        </p:grpSpPr>
        <p:sp>
          <p:nvSpPr>
            <p:cNvPr id="28" name="Freeform 5">
              <a:extLst>
                <a:ext uri="{FF2B5EF4-FFF2-40B4-BE49-F238E27FC236}">
                  <a16:creationId xmlns:a16="http://schemas.microsoft.com/office/drawing/2014/main" id="{4DD2FB4B-6DB3-9356-B0E6-1D3A16A39043}"/>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29" name="Freeform 6">
              <a:extLst>
                <a:ext uri="{FF2B5EF4-FFF2-40B4-BE49-F238E27FC236}">
                  <a16:creationId xmlns:a16="http://schemas.microsoft.com/office/drawing/2014/main" id="{C54ABB4B-7337-1876-4D53-7D9C4E9A8390}"/>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30" name="Freeform 7">
              <a:extLst>
                <a:ext uri="{FF2B5EF4-FFF2-40B4-BE49-F238E27FC236}">
                  <a16:creationId xmlns:a16="http://schemas.microsoft.com/office/drawing/2014/main" id="{E56BCB0E-7429-19BD-46DA-4C0EE9C000F9}"/>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31" name="矩形 3">
            <a:extLst>
              <a:ext uri="{FF2B5EF4-FFF2-40B4-BE49-F238E27FC236}">
                <a16:creationId xmlns:a16="http://schemas.microsoft.com/office/drawing/2014/main" id="{E8E7B8C7-BA30-1657-8203-C0BB551DD28E}"/>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Crystal</a:t>
            </a:r>
            <a:r>
              <a:rPr lang="zh-CN" alt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p</a:t>
            </a:r>
            <a:r>
              <a:rPr 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lasticity</a:t>
            </a:r>
            <a:r>
              <a:rPr lang="zh-CN" alt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f</a:t>
            </a: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inite</a:t>
            </a:r>
            <a:r>
              <a:rPr lang="zh-CN" alt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e</a:t>
            </a: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lement</a:t>
            </a:r>
            <a:r>
              <a:rPr lang="zh-CN" alt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m</a:t>
            </a: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ethod</a:t>
            </a:r>
            <a:r>
              <a:rPr lang="zh-CN" alt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(CPFEM)</a:t>
            </a:r>
            <a:endPar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endParaRPr>
          </a:p>
        </p:txBody>
      </p:sp>
      <p:sp>
        <p:nvSpPr>
          <p:cNvPr id="12" name="TextBox 11">
            <a:extLst>
              <a:ext uri="{FF2B5EF4-FFF2-40B4-BE49-F238E27FC236}">
                <a16:creationId xmlns:a16="http://schemas.microsoft.com/office/drawing/2014/main" id="{AAFBD16C-27FB-F2A1-DC2B-4C99625AAD8E}"/>
              </a:ext>
            </a:extLst>
          </p:cNvPr>
          <p:cNvSpPr txBox="1"/>
          <p:nvPr/>
        </p:nvSpPr>
        <p:spPr>
          <a:xfrm>
            <a:off x="496937" y="4026909"/>
            <a:ext cx="2536908" cy="338554"/>
          </a:xfrm>
          <a:prstGeom prst="rect">
            <a:avLst/>
          </a:prstGeom>
          <a:noFill/>
        </p:spPr>
        <p:txBody>
          <a:bodyPr wrap="square" rtlCol="0">
            <a:spAutoFit/>
          </a:bodyPr>
          <a:lstStyle/>
          <a:p>
            <a:pPr defTabSz="914377"/>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Constitutive</a:t>
            </a:r>
            <a:r>
              <a:rPr lang="zh-CN" alt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Models</a:t>
            </a:r>
            <a:r>
              <a:rPr lang="zh-CN" altLang="en-US"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[1]</a:t>
            </a:r>
            <a:endParaRPr lang="en-US" sz="1600" dirty="0">
              <a:solidFill>
                <a:prstClr val="black"/>
              </a:solidFill>
              <a:latin typeface="Times New Roman" panose="02020603050405020304" pitchFamily="18" charset="0"/>
              <a:ea typeface="ＭＳ Ｐゴシック" charset="0"/>
              <a:cs typeface="Times New Roman" panose="02020603050405020304" pitchFamily="18" charset="0"/>
            </a:endParaRPr>
          </a:p>
        </p:txBody>
      </p:sp>
      <p:sp>
        <p:nvSpPr>
          <p:cNvPr id="18" name="Arrow: Down 8">
            <a:extLst>
              <a:ext uri="{FF2B5EF4-FFF2-40B4-BE49-F238E27FC236}">
                <a16:creationId xmlns:a16="http://schemas.microsoft.com/office/drawing/2014/main" id="{286E45E4-5BA5-AD38-33CA-A690910D69D5}"/>
              </a:ext>
            </a:extLst>
          </p:cNvPr>
          <p:cNvSpPr/>
          <p:nvPr/>
        </p:nvSpPr>
        <p:spPr>
          <a:xfrm rot="5400000" flipV="1">
            <a:off x="7524812" y="3265032"/>
            <a:ext cx="433633" cy="553696"/>
          </a:xfrm>
          <a:prstGeom prst="down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377"/>
            <a:endParaRPr lang="en-US">
              <a:solidFill>
                <a:prstClr val="black"/>
              </a:solidFill>
              <a:latin typeface="Helvetica" pitchFamily="2" charset="0"/>
            </a:endParaRPr>
          </a:p>
        </p:txBody>
      </p:sp>
      <p:sp>
        <p:nvSpPr>
          <p:cNvPr id="19" name="Rectangle: Rounded Corners 5">
            <a:extLst>
              <a:ext uri="{FF2B5EF4-FFF2-40B4-BE49-F238E27FC236}">
                <a16:creationId xmlns:a16="http://schemas.microsoft.com/office/drawing/2014/main" id="{46288B31-30BB-DDF4-3205-74EB50752924}"/>
              </a:ext>
            </a:extLst>
          </p:cNvPr>
          <p:cNvSpPr/>
          <p:nvPr/>
        </p:nvSpPr>
        <p:spPr>
          <a:xfrm>
            <a:off x="8370354" y="3313496"/>
            <a:ext cx="3445707" cy="43363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Crystal Plasticity</a:t>
            </a:r>
            <a:r>
              <a:rPr lang="zh-CN" altLang="en-US"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FEM</a:t>
            </a:r>
            <a:endParaRPr lang="en-US" b="1" dirty="0">
              <a:solidFill>
                <a:srgbClr val="7030A0"/>
              </a:solidFill>
              <a:latin typeface="Times New Roman" panose="02020603050405020304" pitchFamily="18" charset="0"/>
              <a:cs typeface="Times New Roman" panose="02020603050405020304" pitchFamily="18" charset="0"/>
            </a:endParaRPr>
          </a:p>
        </p:txBody>
      </p:sp>
      <p:pic>
        <p:nvPicPr>
          <p:cNvPr id="20" name="Picture 2">
            <a:extLst>
              <a:ext uri="{FF2B5EF4-FFF2-40B4-BE49-F238E27FC236}">
                <a16:creationId xmlns:a16="http://schemas.microsoft.com/office/drawing/2014/main" id="{46FC5B39-E579-8727-5BAC-CD3D725B8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07" y="1436640"/>
            <a:ext cx="2082476" cy="1761217"/>
          </a:xfrm>
          <a:prstGeom prst="rect">
            <a:avLst/>
          </a:prstGeom>
          <a:noFill/>
          <a:extLst>
            <a:ext uri="{909E8E84-426E-40DD-AFC4-6F175D3DCCD1}">
              <a14:hiddenFill xmlns:a14="http://schemas.microsoft.com/office/drawing/2010/main">
                <a:solidFill>
                  <a:srgbClr val="FFFFFF"/>
                </a:solidFill>
              </a14:hiddenFill>
            </a:ext>
          </a:extLst>
        </p:spPr>
      </p:pic>
      <p:sp>
        <p:nvSpPr>
          <p:cNvPr id="21" name="左大括号 26">
            <a:extLst>
              <a:ext uri="{FF2B5EF4-FFF2-40B4-BE49-F238E27FC236}">
                <a16:creationId xmlns:a16="http://schemas.microsoft.com/office/drawing/2014/main" id="{CB34E578-9284-208A-C655-7FE8CEE8D906}"/>
              </a:ext>
            </a:extLst>
          </p:cNvPr>
          <p:cNvSpPr/>
          <p:nvPr/>
        </p:nvSpPr>
        <p:spPr>
          <a:xfrm>
            <a:off x="684491" y="4640115"/>
            <a:ext cx="138142" cy="633467"/>
          </a:xfrm>
          <a:prstGeom prst="leftBrace">
            <a:avLst>
              <a:gd name="adj1" fmla="val 8333"/>
              <a:gd name="adj2" fmla="val 502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3">
            <a:extLst>
              <a:ext uri="{FF2B5EF4-FFF2-40B4-BE49-F238E27FC236}">
                <a16:creationId xmlns:a16="http://schemas.microsoft.com/office/drawing/2014/main" id="{7C2F6169-632D-9998-8041-FD92856F62F9}"/>
              </a:ext>
            </a:extLst>
          </p:cNvPr>
          <p:cNvSpPr txBox="1"/>
          <p:nvPr/>
        </p:nvSpPr>
        <p:spPr>
          <a:xfrm>
            <a:off x="838133" y="4476320"/>
            <a:ext cx="3556701" cy="338554"/>
          </a:xfrm>
          <a:prstGeom prst="rect">
            <a:avLst/>
          </a:prstGeom>
          <a:noFill/>
          <a:ln>
            <a:noFill/>
          </a:ln>
        </p:spPr>
        <p:txBody>
          <a:bodyPr wrap="square" rtlCol="0">
            <a:spAutoFit/>
          </a:bodyPr>
          <a:lstStyle/>
          <a:p>
            <a:pPr algn="l"/>
            <a:r>
              <a:rPr lang="en-US" altLang="zh-CN" sz="1600" dirty="0">
                <a:latin typeface="Times New Roman" panose="02020603050405020304" pitchFamily="18" charset="0"/>
                <a:cs typeface="Times New Roman" panose="02020603050405020304" pitchFamily="18" charset="0"/>
              </a:rPr>
              <a:t>Self-hardening</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laws</a:t>
            </a:r>
          </a:p>
        </p:txBody>
      </p:sp>
      <p:sp>
        <p:nvSpPr>
          <p:cNvPr id="23" name="文本框 24">
            <a:extLst>
              <a:ext uri="{FF2B5EF4-FFF2-40B4-BE49-F238E27FC236}">
                <a16:creationId xmlns:a16="http://schemas.microsoft.com/office/drawing/2014/main" id="{9392AEA0-F3AE-D99E-17A2-1674EFFE3588}"/>
              </a:ext>
            </a:extLst>
          </p:cNvPr>
          <p:cNvSpPr txBox="1"/>
          <p:nvPr/>
        </p:nvSpPr>
        <p:spPr>
          <a:xfrm>
            <a:off x="831444" y="5005573"/>
            <a:ext cx="3435276" cy="423514"/>
          </a:xfrm>
          <a:prstGeom prst="rect">
            <a:avLst/>
          </a:prstGeom>
          <a:noFill/>
          <a:ln>
            <a:noFill/>
          </a:ln>
        </p:spPr>
        <p:txBody>
          <a:bodyPr wrap="square" rtlCol="0">
            <a:spAutoFit/>
          </a:bodyPr>
          <a:lstStyle/>
          <a:p>
            <a:pPr algn="l">
              <a:lnSpc>
                <a:spcPct val="150000"/>
              </a:lnSpc>
            </a:pPr>
            <a:r>
              <a:rPr lang="en-US" altLang="zh-CN" sz="1600" dirty="0">
                <a:latin typeface="Times New Roman" panose="02020603050405020304" pitchFamily="18" charset="0"/>
                <a:cs typeface="Times New Roman" panose="02020603050405020304" pitchFamily="18" charset="0"/>
              </a:rPr>
              <a:t>Self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latent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hardening</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laws</a:t>
            </a:r>
          </a:p>
        </p:txBody>
      </p:sp>
      <p:sp>
        <p:nvSpPr>
          <p:cNvPr id="24" name="TextBox 23">
            <a:extLst>
              <a:ext uri="{FF2B5EF4-FFF2-40B4-BE49-F238E27FC236}">
                <a16:creationId xmlns:a16="http://schemas.microsoft.com/office/drawing/2014/main" id="{6B9519EE-3051-CB8E-460F-DA4E3CE63654}"/>
              </a:ext>
            </a:extLst>
          </p:cNvPr>
          <p:cNvSpPr txBox="1"/>
          <p:nvPr/>
        </p:nvSpPr>
        <p:spPr>
          <a:xfrm>
            <a:off x="4394609" y="3939513"/>
            <a:ext cx="2801254" cy="425950"/>
          </a:xfrm>
          <a:prstGeom prst="rect">
            <a:avLst/>
          </a:prstGeom>
          <a:noFill/>
        </p:spPr>
        <p:txBody>
          <a:bodyPr wrap="square" rtlCol="0">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Momentum</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Balance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Laws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a:t>
            </a:r>
          </a:p>
        </p:txBody>
      </p:sp>
      <p:grpSp>
        <p:nvGrpSpPr>
          <p:cNvPr id="9" name="Group 8">
            <a:extLst>
              <a:ext uri="{FF2B5EF4-FFF2-40B4-BE49-F238E27FC236}">
                <a16:creationId xmlns:a16="http://schemas.microsoft.com/office/drawing/2014/main" id="{6A340386-761A-61EC-F392-7F286F5D79AB}"/>
              </a:ext>
            </a:extLst>
          </p:cNvPr>
          <p:cNvGrpSpPr/>
          <p:nvPr/>
        </p:nvGrpSpPr>
        <p:grpSpPr>
          <a:xfrm>
            <a:off x="3821646" y="1097285"/>
            <a:ext cx="3747051" cy="2308324"/>
            <a:chOff x="3821646" y="1097285"/>
            <a:chExt cx="3747051" cy="2308324"/>
          </a:xfrm>
        </p:grpSpPr>
        <p:sp>
          <p:nvSpPr>
            <p:cNvPr id="11" name="TextBox 10">
              <a:extLst>
                <a:ext uri="{FF2B5EF4-FFF2-40B4-BE49-F238E27FC236}">
                  <a16:creationId xmlns:a16="http://schemas.microsoft.com/office/drawing/2014/main" id="{9389E810-8B5D-8A2B-86F6-269F9ECFD9EE}"/>
                </a:ext>
              </a:extLst>
            </p:cNvPr>
            <p:cNvSpPr txBox="1"/>
            <p:nvPr/>
          </p:nvSpPr>
          <p:spPr>
            <a:xfrm>
              <a:off x="3821646" y="1097285"/>
              <a:ext cx="3747051" cy="2308324"/>
            </a:xfrm>
            <a:prstGeom prst="rect">
              <a:avLst/>
            </a:prstGeom>
            <a:solidFill>
              <a:srgbClr val="F9F9F9"/>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6" name="Picture 25">
              <a:extLst>
                <a:ext uri="{FF2B5EF4-FFF2-40B4-BE49-F238E27FC236}">
                  <a16:creationId xmlns:a16="http://schemas.microsoft.com/office/drawing/2014/main" id="{3914165E-E89B-A3F6-25BE-A2DA06042EB4}"/>
                </a:ext>
              </a:extLst>
            </p:cNvPr>
            <p:cNvPicPr>
              <a:picLocks noChangeAspect="1"/>
            </p:cNvPicPr>
            <p:nvPr/>
          </p:nvPicPr>
          <p:blipFill>
            <a:blip r:embed="rId4"/>
            <a:stretch>
              <a:fillRect/>
            </a:stretch>
          </p:blipFill>
          <p:spPr>
            <a:xfrm>
              <a:off x="3834301" y="2160719"/>
              <a:ext cx="939800" cy="736600"/>
            </a:xfrm>
            <a:prstGeom prst="rect">
              <a:avLst/>
            </a:prstGeom>
          </p:spPr>
        </p:pic>
        <p:pic>
          <p:nvPicPr>
            <p:cNvPr id="27" name="Picture 26">
              <a:extLst>
                <a:ext uri="{FF2B5EF4-FFF2-40B4-BE49-F238E27FC236}">
                  <a16:creationId xmlns:a16="http://schemas.microsoft.com/office/drawing/2014/main" id="{1A1F0F61-0447-A4B9-8BAE-340B1B004121}"/>
                </a:ext>
              </a:extLst>
            </p:cNvPr>
            <p:cNvPicPr>
              <a:picLocks noChangeAspect="1"/>
            </p:cNvPicPr>
            <p:nvPr/>
          </p:nvPicPr>
          <p:blipFill rotWithShape="1">
            <a:blip r:embed="rId5"/>
            <a:srcRect l="7752"/>
            <a:stretch/>
          </p:blipFill>
          <p:spPr>
            <a:xfrm>
              <a:off x="5981983" y="1097285"/>
              <a:ext cx="1484614" cy="1931246"/>
            </a:xfrm>
            <a:prstGeom prst="rect">
              <a:avLst/>
            </a:prstGeom>
          </p:spPr>
        </p:pic>
        <p:pic>
          <p:nvPicPr>
            <p:cNvPr id="32" name="Picture 31">
              <a:extLst>
                <a:ext uri="{FF2B5EF4-FFF2-40B4-BE49-F238E27FC236}">
                  <a16:creationId xmlns:a16="http://schemas.microsoft.com/office/drawing/2014/main" id="{7616F9FE-6F68-B9BD-F138-FEE9CDED6588}"/>
                </a:ext>
              </a:extLst>
            </p:cNvPr>
            <p:cNvPicPr>
              <a:picLocks noChangeAspect="1"/>
            </p:cNvPicPr>
            <p:nvPr/>
          </p:nvPicPr>
          <p:blipFill>
            <a:blip r:embed="rId6"/>
            <a:stretch>
              <a:fillRect/>
            </a:stretch>
          </p:blipFill>
          <p:spPr>
            <a:xfrm>
              <a:off x="4835964" y="2123547"/>
              <a:ext cx="1257300" cy="876300"/>
            </a:xfrm>
            <a:prstGeom prst="rect">
              <a:avLst/>
            </a:prstGeom>
          </p:spPr>
        </p:pic>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401DD4E-F9C9-4BA0-498E-841AA4CE5790}"/>
                  </a:ext>
                </a:extLst>
              </p:cNvPr>
              <p:cNvSpPr txBox="1"/>
              <p:nvPr/>
            </p:nvSpPr>
            <p:spPr>
              <a:xfrm>
                <a:off x="5931012" y="4259032"/>
                <a:ext cx="944848" cy="1294393"/>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cs typeface="Times New Roman" panose="02020603050405020304" pitchFamily="18" charset="0"/>
                      </a:rPr>
                      <m:t>Ω</m:t>
                    </m:r>
                  </m:oMath>
                </a14:m>
                <a:endParaRPr lang="en-US" dirty="0"/>
              </a:p>
              <a:p>
                <a:pPr>
                  <a:lnSpc>
                    <a:spcPct val="150000"/>
                  </a:lnSpc>
                </a:pPr>
                <a:r>
                  <a:rPr lang="en-US" altLang="zh-CN" dirty="0">
                    <a:latin typeface="Times New Roman" panose="02020603050405020304" pitchFamily="18" charset="0"/>
                    <a:cs typeface="Times New Roman" panose="02020603050405020304" pitchFamily="18" charset="0"/>
                  </a:rPr>
                  <a:t>on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Γ</m:t>
                        </m:r>
                      </m:e>
                      <m:sub>
                        <m:r>
                          <a:rPr lang="en-US" altLang="zh-CN" b="0" i="1" smtClean="0">
                            <a:latin typeface="Cambria Math" panose="02040503050406030204" pitchFamily="18" charset="0"/>
                            <a:cs typeface="Times New Roman" panose="02020603050405020304" pitchFamily="18" charset="0"/>
                          </a:rPr>
                          <m:t>𝐷</m:t>
                        </m:r>
                      </m:sub>
                    </m:sSub>
                  </m:oMath>
                </a14:m>
                <a:endParaRPr lang="en-US" dirty="0"/>
              </a:p>
              <a:p>
                <a:pPr>
                  <a:lnSpc>
                    <a:spcPct val="150000"/>
                  </a:lnSpc>
                </a:pPr>
                <a:r>
                  <a:rPr lang="en-US" altLang="zh-CN" dirty="0">
                    <a:latin typeface="Times New Roman" panose="02020603050405020304" pitchFamily="18" charset="0"/>
                    <a:cs typeface="Times New Roman" panose="02020603050405020304" pitchFamily="18" charset="0"/>
                  </a:rPr>
                  <a:t>on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Γ</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𝑁</m:t>
                        </m:r>
                      </m:sub>
                    </m:sSub>
                  </m:oMath>
                </a14:m>
                <a:endParaRPr lang="en-US" dirty="0"/>
              </a:p>
            </p:txBody>
          </p:sp>
        </mc:Choice>
        <mc:Fallback xmlns="">
          <p:sp>
            <p:nvSpPr>
              <p:cNvPr id="33" name="TextBox 32">
                <a:extLst>
                  <a:ext uri="{FF2B5EF4-FFF2-40B4-BE49-F238E27FC236}">
                    <a16:creationId xmlns:a16="http://schemas.microsoft.com/office/drawing/2014/main" id="{A401DD4E-F9C9-4BA0-498E-841AA4CE5790}"/>
                  </a:ext>
                </a:extLst>
              </p:cNvPr>
              <p:cNvSpPr txBox="1">
                <a:spLocks noRot="1" noChangeAspect="1" noMove="1" noResize="1" noEditPoints="1" noAdjustHandles="1" noChangeArrowheads="1" noChangeShapeType="1" noTextEdit="1"/>
              </p:cNvSpPr>
              <p:nvPr/>
            </p:nvSpPr>
            <p:spPr>
              <a:xfrm>
                <a:off x="5931012" y="4259032"/>
                <a:ext cx="944848" cy="1294393"/>
              </a:xfrm>
              <a:prstGeom prst="rect">
                <a:avLst/>
              </a:prstGeom>
              <a:blipFill>
                <a:blip r:embed="rId8"/>
                <a:stretch>
                  <a:fillRect l="-5333" b="-5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067CB85-F005-2D85-6D8A-D7D3A83337B9}"/>
                  </a:ext>
                </a:extLst>
              </p:cNvPr>
              <p:cNvSpPr txBox="1"/>
              <p:nvPr/>
            </p:nvSpPr>
            <p:spPr>
              <a:xfrm>
                <a:off x="4724483" y="4270872"/>
                <a:ext cx="1544474" cy="1289071"/>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Div</a:t>
                </a:r>
                <a:r>
                  <a:rPr lang="zh-CN" altLang="en-US"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a:t>
                </a:r>
                <a:endParaRPr lang="en-US" altLang="zh-CN"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r>
                  <a:rPr lang="en-US" altLang="zh-CN" b="1" i="1"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u</a:t>
                </a:r>
                <a:r>
                  <a:rPr lang="en-US" altLang="zh-CN" i="1" baseline="-25000" dirty="0" err="1">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a:p>
                <a:pPr>
                  <a:lnSpc>
                    <a:spcPct val="150000"/>
                  </a:lnSpc>
                </a:pPr>
                <a:r>
                  <a:rPr lang="en-US" altLang="zh-CN" b="1" i="1" dirty="0">
                    <a:latin typeface="Times New Roman" panose="02020603050405020304" pitchFamily="18" charset="0"/>
                    <a:cs typeface="Times New Roman" panose="02020603050405020304" pitchFamily="18" charset="0"/>
                  </a:rPr>
                  <a:t>P</a:t>
                </a:r>
                <a14:m>
                  <m:oMath xmlns:m="http://schemas.openxmlformats.org/officeDocument/2006/math">
                    <m:r>
                      <a:rPr lang="zh-CN" altLang="en-US" b="1"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b="1"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b="1"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t</a:t>
                </a:r>
                <a:endParaRPr lang="en-US" b="1" i="1" dirty="0">
                  <a:latin typeface="Times New Roman" panose="02020603050405020304" pitchFamily="18" charset="0"/>
                  <a:cs typeface="Times New Roman" panose="02020603050405020304" pitchFamily="18" charset="0"/>
                </a:endParaRPr>
              </a:p>
            </p:txBody>
          </p:sp>
        </mc:Choice>
        <mc:Fallback xmlns="">
          <p:sp>
            <p:nvSpPr>
              <p:cNvPr id="34" name="TextBox 33">
                <a:extLst>
                  <a:ext uri="{FF2B5EF4-FFF2-40B4-BE49-F238E27FC236}">
                    <a16:creationId xmlns:a16="http://schemas.microsoft.com/office/drawing/2014/main" id="{3067CB85-F005-2D85-6D8A-D7D3A83337B9}"/>
                  </a:ext>
                </a:extLst>
              </p:cNvPr>
              <p:cNvSpPr txBox="1">
                <a:spLocks noRot="1" noChangeAspect="1" noMove="1" noResize="1" noEditPoints="1" noAdjustHandles="1" noChangeArrowheads="1" noChangeShapeType="1" noTextEdit="1"/>
              </p:cNvSpPr>
              <p:nvPr/>
            </p:nvSpPr>
            <p:spPr>
              <a:xfrm>
                <a:off x="4724483" y="4270872"/>
                <a:ext cx="1544474" cy="1289071"/>
              </a:xfrm>
              <a:prstGeom prst="rect">
                <a:avLst/>
              </a:prstGeom>
              <a:blipFill>
                <a:blip r:embed="rId9"/>
                <a:stretch>
                  <a:fillRect l="-3279" b="-686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5A9EBD7D-C1DB-275D-3F97-8947D22E83CD}"/>
              </a:ext>
            </a:extLst>
          </p:cNvPr>
          <p:cNvPicPr>
            <a:picLocks noChangeAspect="1"/>
          </p:cNvPicPr>
          <p:nvPr/>
        </p:nvPicPr>
        <p:blipFill rotWithShape="1">
          <a:blip r:embed="rId10"/>
          <a:srcRect l="23424" r="21089"/>
          <a:stretch/>
        </p:blipFill>
        <p:spPr>
          <a:xfrm>
            <a:off x="8388465" y="3758697"/>
            <a:ext cx="1972833" cy="2150385"/>
          </a:xfrm>
          <a:prstGeom prst="rect">
            <a:avLst/>
          </a:prstGeom>
        </p:spPr>
      </p:pic>
      <p:pic>
        <p:nvPicPr>
          <p:cNvPr id="36" name="Picture 35">
            <a:extLst>
              <a:ext uri="{FF2B5EF4-FFF2-40B4-BE49-F238E27FC236}">
                <a16:creationId xmlns:a16="http://schemas.microsoft.com/office/drawing/2014/main" id="{68EEA366-A92C-ABC0-CCDE-22F08A3AA47E}"/>
              </a:ext>
            </a:extLst>
          </p:cNvPr>
          <p:cNvPicPr>
            <a:picLocks noChangeAspect="1"/>
          </p:cNvPicPr>
          <p:nvPr/>
        </p:nvPicPr>
        <p:blipFill rotWithShape="1">
          <a:blip r:embed="rId10"/>
          <a:srcRect l="77026" t="56822" r="10972" b="3014"/>
          <a:stretch/>
        </p:blipFill>
        <p:spPr>
          <a:xfrm>
            <a:off x="10963817" y="3765663"/>
            <a:ext cx="1085570" cy="2197085"/>
          </a:xfrm>
          <a:prstGeom prst="rect">
            <a:avLst/>
          </a:prstGeom>
        </p:spPr>
      </p:pic>
      <p:grpSp>
        <p:nvGrpSpPr>
          <p:cNvPr id="37" name="Group 36">
            <a:extLst>
              <a:ext uri="{FF2B5EF4-FFF2-40B4-BE49-F238E27FC236}">
                <a16:creationId xmlns:a16="http://schemas.microsoft.com/office/drawing/2014/main" id="{9164AFCC-27E5-84F1-2155-B832452E6250}"/>
              </a:ext>
            </a:extLst>
          </p:cNvPr>
          <p:cNvGrpSpPr/>
          <p:nvPr/>
        </p:nvGrpSpPr>
        <p:grpSpPr>
          <a:xfrm>
            <a:off x="9856000" y="4987914"/>
            <a:ext cx="1166889" cy="921697"/>
            <a:chOff x="9856000" y="4987914"/>
            <a:chExt cx="1166889" cy="921697"/>
          </a:xfrm>
        </p:grpSpPr>
        <p:cxnSp>
          <p:nvCxnSpPr>
            <p:cNvPr id="38" name="Straight Arrow Connector 37">
              <a:extLst>
                <a:ext uri="{FF2B5EF4-FFF2-40B4-BE49-F238E27FC236}">
                  <a16:creationId xmlns:a16="http://schemas.microsoft.com/office/drawing/2014/main" id="{EC3316A9-C13B-CCF5-EA4E-9581CA5586F5}"/>
                </a:ext>
              </a:extLst>
            </p:cNvPr>
            <p:cNvCxnSpPr>
              <a:cxnSpLocks/>
            </p:cNvCxnSpPr>
            <p:nvPr/>
          </p:nvCxnSpPr>
          <p:spPr>
            <a:xfrm flipV="1">
              <a:off x="10473445" y="5318468"/>
              <a:ext cx="0" cy="2756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FB181FF-CBFF-47A7-4DC3-D877172342A7}"/>
                </a:ext>
              </a:extLst>
            </p:cNvPr>
            <p:cNvCxnSpPr>
              <a:cxnSpLocks/>
            </p:cNvCxnSpPr>
            <p:nvPr/>
          </p:nvCxnSpPr>
          <p:spPr>
            <a:xfrm flipH="1">
              <a:off x="10331436" y="5591236"/>
              <a:ext cx="152400" cy="1738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520E69A-9E0E-926A-4D1C-C3CB3DAD9924}"/>
                </a:ext>
              </a:extLst>
            </p:cNvPr>
            <p:cNvCxnSpPr>
              <a:cxnSpLocks/>
            </p:cNvCxnSpPr>
            <p:nvPr/>
          </p:nvCxnSpPr>
          <p:spPr>
            <a:xfrm>
              <a:off x="10483836" y="5591236"/>
              <a:ext cx="3019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739C626-C434-C03D-BA20-947B83298B37}"/>
                </a:ext>
              </a:extLst>
            </p:cNvPr>
            <p:cNvSpPr txBox="1"/>
            <p:nvPr/>
          </p:nvSpPr>
          <p:spPr>
            <a:xfrm>
              <a:off x="10547453" y="5632612"/>
              <a:ext cx="475436" cy="276999"/>
            </a:xfrm>
            <a:prstGeom prst="rect">
              <a:avLst/>
            </a:prstGeom>
            <a:noFill/>
          </p:spPr>
          <p:txBody>
            <a:bodyPr wrap="square" rtlCol="0">
              <a:spAutoFit/>
            </a:bodyPr>
            <a:lstStyle/>
            <a:p>
              <a:r>
                <a:rPr lang="en-US" altLang="zh-CN" sz="1200" dirty="0"/>
                <a:t>[100]</a:t>
              </a:r>
              <a:endParaRPr lang="en-US" sz="1200" dirty="0"/>
            </a:p>
          </p:txBody>
        </p:sp>
        <p:sp>
          <p:nvSpPr>
            <p:cNvPr id="42" name="TextBox 41">
              <a:extLst>
                <a:ext uri="{FF2B5EF4-FFF2-40B4-BE49-F238E27FC236}">
                  <a16:creationId xmlns:a16="http://schemas.microsoft.com/office/drawing/2014/main" id="{0FB95265-7D4D-61F8-8271-F26778FE8CEC}"/>
                </a:ext>
              </a:extLst>
            </p:cNvPr>
            <p:cNvSpPr txBox="1"/>
            <p:nvPr/>
          </p:nvSpPr>
          <p:spPr>
            <a:xfrm>
              <a:off x="10331436" y="4987914"/>
              <a:ext cx="475436" cy="276999"/>
            </a:xfrm>
            <a:prstGeom prst="rect">
              <a:avLst/>
            </a:prstGeom>
            <a:noFill/>
          </p:spPr>
          <p:txBody>
            <a:bodyPr wrap="square" rtlCol="0">
              <a:spAutoFit/>
            </a:bodyPr>
            <a:lstStyle/>
            <a:p>
              <a:r>
                <a:rPr lang="en-US" altLang="zh-CN" sz="1200" dirty="0"/>
                <a:t>[010]</a:t>
              </a:r>
              <a:endParaRPr lang="en-US" sz="1200" dirty="0"/>
            </a:p>
          </p:txBody>
        </p:sp>
        <p:sp>
          <p:nvSpPr>
            <p:cNvPr id="43" name="TextBox 42">
              <a:extLst>
                <a:ext uri="{FF2B5EF4-FFF2-40B4-BE49-F238E27FC236}">
                  <a16:creationId xmlns:a16="http://schemas.microsoft.com/office/drawing/2014/main" id="{08F2D0A0-07AF-8A62-ED88-E3F76CBCFBA1}"/>
                </a:ext>
              </a:extLst>
            </p:cNvPr>
            <p:cNvSpPr txBox="1"/>
            <p:nvPr/>
          </p:nvSpPr>
          <p:spPr>
            <a:xfrm>
              <a:off x="9856000" y="5626630"/>
              <a:ext cx="475436" cy="276999"/>
            </a:xfrm>
            <a:prstGeom prst="rect">
              <a:avLst/>
            </a:prstGeom>
            <a:noFill/>
          </p:spPr>
          <p:txBody>
            <a:bodyPr wrap="square" rtlCol="0">
              <a:spAutoFit/>
            </a:bodyPr>
            <a:lstStyle/>
            <a:p>
              <a:r>
                <a:rPr lang="en-US" altLang="zh-CN" sz="1200" dirty="0"/>
                <a:t>[001]</a:t>
              </a:r>
              <a:endParaRPr lang="en-US" sz="1200" dirty="0"/>
            </a:p>
          </p:txBody>
        </p:sp>
      </p:grpSp>
      <p:sp>
        <p:nvSpPr>
          <p:cNvPr id="44" name="Rectangle: Rounded Corners 5">
            <a:extLst>
              <a:ext uri="{FF2B5EF4-FFF2-40B4-BE49-F238E27FC236}">
                <a16:creationId xmlns:a16="http://schemas.microsoft.com/office/drawing/2014/main" id="{6E137655-DBB3-DDED-6397-DD8F305D1725}"/>
              </a:ext>
            </a:extLst>
          </p:cNvPr>
          <p:cNvSpPr/>
          <p:nvPr/>
        </p:nvSpPr>
        <p:spPr>
          <a:xfrm>
            <a:off x="278972" y="3325063"/>
            <a:ext cx="3017008" cy="43363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Slip</a:t>
            </a:r>
            <a:r>
              <a:rPr lang="zh-CN" altLang="en-US"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Twinning</a:t>
            </a:r>
            <a:r>
              <a:rPr lang="zh-CN" altLang="en-US"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Modes</a:t>
            </a:r>
            <a:r>
              <a:rPr lang="zh-CN" altLang="en-US"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 </a:t>
            </a:r>
            <a:endParaRPr lang="en-US" b="1" dirty="0">
              <a:solidFill>
                <a:srgbClr val="7030A0"/>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10F940DC-AE4B-5A10-D8C9-D72ECBD9BA8A}"/>
              </a:ext>
            </a:extLst>
          </p:cNvPr>
          <p:cNvGrpSpPr/>
          <p:nvPr/>
        </p:nvGrpSpPr>
        <p:grpSpPr>
          <a:xfrm>
            <a:off x="8351325" y="572117"/>
            <a:ext cx="4310117" cy="1678138"/>
            <a:chOff x="6096000" y="2890083"/>
            <a:chExt cx="5320554" cy="2051360"/>
          </a:xfrm>
        </p:grpSpPr>
        <p:pic>
          <p:nvPicPr>
            <p:cNvPr id="3" name="Picture 2">
              <a:extLst>
                <a:ext uri="{FF2B5EF4-FFF2-40B4-BE49-F238E27FC236}">
                  <a16:creationId xmlns:a16="http://schemas.microsoft.com/office/drawing/2014/main" id="{EE43FD26-7E55-F0F7-D822-5EC6F7E20E35}"/>
                </a:ext>
              </a:extLst>
            </p:cNvPr>
            <p:cNvPicPr>
              <a:picLocks noChangeAspect="1"/>
            </p:cNvPicPr>
            <p:nvPr/>
          </p:nvPicPr>
          <p:blipFill>
            <a:blip r:embed="rId11"/>
            <a:stretch>
              <a:fillRect/>
            </a:stretch>
          </p:blipFill>
          <p:spPr>
            <a:xfrm>
              <a:off x="6096000" y="2890083"/>
              <a:ext cx="1996980" cy="636075"/>
            </a:xfrm>
            <a:prstGeom prst="rect">
              <a:avLst/>
            </a:prstGeom>
          </p:spPr>
        </p:pic>
        <p:pic>
          <p:nvPicPr>
            <p:cNvPr id="4" name="Picture 3">
              <a:extLst>
                <a:ext uri="{FF2B5EF4-FFF2-40B4-BE49-F238E27FC236}">
                  <a16:creationId xmlns:a16="http://schemas.microsoft.com/office/drawing/2014/main" id="{21ADF868-5BDB-C7B0-686D-BF883A4E02BB}"/>
                </a:ext>
              </a:extLst>
            </p:cNvPr>
            <p:cNvPicPr>
              <a:picLocks noChangeAspect="1"/>
            </p:cNvPicPr>
            <p:nvPr/>
          </p:nvPicPr>
          <p:blipFill>
            <a:blip r:embed="rId12"/>
            <a:stretch>
              <a:fillRect/>
            </a:stretch>
          </p:blipFill>
          <p:spPr>
            <a:xfrm>
              <a:off x="6143711" y="3617006"/>
              <a:ext cx="1573456" cy="599826"/>
            </a:xfrm>
            <a:prstGeom prst="rect">
              <a:avLst/>
            </a:prstGeom>
          </p:spPr>
        </p:pic>
        <p:pic>
          <p:nvPicPr>
            <p:cNvPr id="6" name="Picture 5">
              <a:extLst>
                <a:ext uri="{FF2B5EF4-FFF2-40B4-BE49-F238E27FC236}">
                  <a16:creationId xmlns:a16="http://schemas.microsoft.com/office/drawing/2014/main" id="{F10B7CFE-00DB-38A7-C7D7-8F14964F672F}"/>
                </a:ext>
              </a:extLst>
            </p:cNvPr>
            <p:cNvPicPr>
              <a:picLocks noChangeAspect="1"/>
            </p:cNvPicPr>
            <p:nvPr/>
          </p:nvPicPr>
          <p:blipFill>
            <a:blip r:embed="rId13"/>
            <a:stretch>
              <a:fillRect/>
            </a:stretch>
          </p:blipFill>
          <p:spPr>
            <a:xfrm>
              <a:off x="6096000" y="4199988"/>
              <a:ext cx="3460124" cy="74145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E6314E1-930F-5266-7A1C-C71D05E5D4CC}"/>
                    </a:ext>
                  </a:extLst>
                </p:cNvPr>
                <p:cNvSpPr txBox="1"/>
                <p:nvPr/>
              </p:nvSpPr>
              <p:spPr>
                <a:xfrm>
                  <a:off x="8265459" y="3002751"/>
                  <a:ext cx="3151095" cy="384066"/>
                </a:xfrm>
                <a:prstGeom prst="rect">
                  <a:avLst/>
                </a:prstGeom>
                <a:noFill/>
              </p:spPr>
              <p:txBody>
                <a:bodyPr wrap="square">
                  <a:spAutoFit/>
                </a:bodyPr>
                <a:lstStyle/>
                <a:p>
                  <a14:m>
                    <m:oMath xmlns:m="http://schemas.openxmlformats.org/officeDocument/2006/math">
                      <m:acc>
                        <m:accPr>
                          <m:chr m:val="̇"/>
                          <m:ctrlPr>
                            <a:rPr lang="en-US" altLang="zh-CN" sz="1400" i="1" smtClean="0">
                              <a:solidFill>
                                <a:srgbClr val="000000"/>
                              </a:solidFill>
                              <a:latin typeface="Cambria Math" panose="02040503050406030204" pitchFamily="18" charset="0"/>
                              <a:cs typeface="Times New Roman" panose="02020603050405020304" pitchFamily="18" charset="0"/>
                            </a:rPr>
                          </m:ctrlPr>
                        </m:accPr>
                        <m:e>
                          <m:sSup>
                            <m:sSupPr>
                              <m:ctrlPr>
                                <a:rPr lang="en-US" altLang="zh-CN" sz="1400" i="1" smtClean="0">
                                  <a:solidFill>
                                    <a:srgbClr val="000000"/>
                                  </a:solidFill>
                                  <a:latin typeface="Cambria Math" panose="02040503050406030204" pitchFamily="18" charset="0"/>
                                  <a:cs typeface="Times New Roman" panose="02020603050405020304" pitchFamily="18" charset="0"/>
                                </a:rPr>
                              </m:ctrlPr>
                            </m:sSupPr>
                            <m:e>
                              <m:r>
                                <a:rPr lang="en-US" altLang="zh-CN" sz="1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𝛾</m:t>
                              </m:r>
                            </m:e>
                            <m:sup>
                              <m:r>
                                <a:rPr lang="en-US" altLang="zh-CN" sz="1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𝛼</m:t>
                              </m:r>
                            </m:sup>
                          </m:sSup>
                        </m:e>
                      </m:acc>
                    </m:oMath>
                  </a14:m>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Slip</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rate</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for</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slip</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system</a:t>
                  </a:r>
                  <a:r>
                    <a:rPr lang="zh-CN" altLang="en-US" sz="1400" dirty="0">
                      <a:solidFill>
                        <a:srgbClr val="000000"/>
                      </a:solidFill>
                      <a:latin typeface="Times New Roman" panose="02020603050405020304" pitchFamily="18" charset="0"/>
                      <a:cs typeface="Times New Roman" panose="02020603050405020304" pitchFamily="18" charset="0"/>
                    </a:rPr>
                    <a:t> </a:t>
                  </a:r>
                  <a:endParaRPr lang="en-US" sz="1400" dirty="0"/>
                </a:p>
              </p:txBody>
            </p:sp>
          </mc:Choice>
          <mc:Fallback xmlns="">
            <p:sp>
              <p:nvSpPr>
                <p:cNvPr id="7" name="TextBox 6">
                  <a:extLst>
                    <a:ext uri="{FF2B5EF4-FFF2-40B4-BE49-F238E27FC236}">
                      <a16:creationId xmlns:a16="http://schemas.microsoft.com/office/drawing/2014/main" id="{0E6314E1-930F-5266-7A1C-C71D05E5D4CC}"/>
                    </a:ext>
                  </a:extLst>
                </p:cNvPr>
                <p:cNvSpPr txBox="1">
                  <a:spLocks noRot="1" noChangeAspect="1" noMove="1" noResize="1" noEditPoints="1" noAdjustHandles="1" noChangeArrowheads="1" noChangeShapeType="1" noTextEdit="1"/>
                </p:cNvSpPr>
                <p:nvPr/>
              </p:nvSpPr>
              <p:spPr>
                <a:xfrm>
                  <a:off x="8265459" y="3002751"/>
                  <a:ext cx="3151095" cy="384066"/>
                </a:xfrm>
                <a:prstGeom prst="rect">
                  <a:avLst/>
                </a:prstGeom>
                <a:blipFill>
                  <a:blip r:embed="rId14"/>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806F4B-5745-DA7A-0E52-3B34AD4EC718}"/>
                    </a:ext>
                  </a:extLst>
                </p:cNvPr>
                <p:cNvSpPr txBox="1"/>
                <p:nvPr/>
              </p:nvSpPr>
              <p:spPr>
                <a:xfrm>
                  <a:off x="8214761" y="3414479"/>
                  <a:ext cx="2660492" cy="384066"/>
                </a:xfrm>
                <a:prstGeom prst="rect">
                  <a:avLst/>
                </a:prstGeom>
                <a:noFill/>
              </p:spPr>
              <p:txBody>
                <a:bodyPr wrap="square">
                  <a:spAutoFit/>
                </a:bodyPr>
                <a:lstStyle/>
                <a:p>
                  <a14:m>
                    <m:oMath xmlns:m="http://schemas.openxmlformats.org/officeDocument/2006/math">
                      <m:acc>
                        <m:accPr>
                          <m:chr m:val="̇"/>
                          <m:ctrlPr>
                            <a:rPr lang="en-US" altLang="zh-CN" sz="1400" i="1" smtClean="0">
                              <a:solidFill>
                                <a:srgbClr val="000000"/>
                              </a:solidFill>
                              <a:latin typeface="Cambria Math" panose="02040503050406030204" pitchFamily="18" charset="0"/>
                              <a:cs typeface="Times New Roman" panose="02020603050405020304" pitchFamily="18" charset="0"/>
                            </a:rPr>
                          </m:ctrlPr>
                        </m:accPr>
                        <m:e>
                          <m:sSup>
                            <m:sSupPr>
                              <m:ctrlPr>
                                <a:rPr lang="en-US" altLang="zh-CN" sz="1400" i="1" smtClean="0">
                                  <a:solidFill>
                                    <a:srgbClr val="000000"/>
                                  </a:solidFill>
                                  <a:latin typeface="Cambria Math" panose="02040503050406030204" pitchFamily="18" charset="0"/>
                                  <a:cs typeface="Times New Roman" panose="02020603050405020304" pitchFamily="18" charset="0"/>
                                </a:rPr>
                              </m:ctrlPr>
                            </m:sSupPr>
                            <m:e>
                              <m:r>
                                <a:rPr lang="en-US" altLang="zh-CN" sz="1400" b="0" i="1" smtClean="0">
                                  <a:solidFill>
                                    <a:srgbClr val="000000"/>
                                  </a:solidFill>
                                  <a:latin typeface="Cambria Math" panose="02040503050406030204" pitchFamily="18" charset="0"/>
                                  <a:cs typeface="Times New Roman" panose="02020603050405020304" pitchFamily="18" charset="0"/>
                                </a:rPr>
                                <m:t>𝑔</m:t>
                              </m:r>
                            </m:e>
                            <m:sup>
                              <m:r>
                                <a:rPr lang="en-US" altLang="zh-CN" sz="1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𝛼</m:t>
                              </m:r>
                            </m:sup>
                          </m:sSup>
                        </m:e>
                      </m:acc>
                    </m:oMath>
                  </a14:m>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Rate</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of</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slip</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resistance</a:t>
                  </a:r>
                  <a:endParaRPr lang="en-US" sz="1400" dirty="0"/>
                </a:p>
              </p:txBody>
            </p:sp>
          </mc:Choice>
          <mc:Fallback xmlns="">
            <p:sp>
              <p:nvSpPr>
                <p:cNvPr id="8" name="TextBox 7">
                  <a:extLst>
                    <a:ext uri="{FF2B5EF4-FFF2-40B4-BE49-F238E27FC236}">
                      <a16:creationId xmlns:a16="http://schemas.microsoft.com/office/drawing/2014/main" id="{09806F4B-5745-DA7A-0E52-3B34AD4EC718}"/>
                    </a:ext>
                  </a:extLst>
                </p:cNvPr>
                <p:cNvSpPr txBox="1">
                  <a:spLocks noRot="1" noChangeAspect="1" noMove="1" noResize="1" noEditPoints="1" noAdjustHandles="1" noChangeArrowheads="1" noChangeShapeType="1" noTextEdit="1"/>
                </p:cNvSpPr>
                <p:nvPr/>
              </p:nvSpPr>
              <p:spPr>
                <a:xfrm>
                  <a:off x="8214761" y="3414479"/>
                  <a:ext cx="2660492" cy="384066"/>
                </a:xfrm>
                <a:prstGeom prst="rect">
                  <a:avLst/>
                </a:prstGeom>
                <a:blipFill>
                  <a:blip r:embed="rId15"/>
                  <a:stretch>
                    <a:fillRect t="-3846" b="-1923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3CA90BF-1261-8A5D-3647-451553945228}"/>
                  </a:ext>
                </a:extLst>
              </p:cNvPr>
              <p:cNvSpPr txBox="1"/>
              <p:nvPr/>
            </p:nvSpPr>
            <p:spPr>
              <a:xfrm>
                <a:off x="8355794" y="2267951"/>
                <a:ext cx="2675372" cy="845424"/>
              </a:xfrm>
              <a:prstGeom prst="rect">
                <a:avLst/>
              </a:prstGeom>
              <a:noFill/>
              <a:ln>
                <a:solidFill>
                  <a:srgbClr val="7030A0"/>
                </a:solidFill>
              </a:ln>
            </p:spPr>
            <p:txBody>
              <a:bodyPr wrap="square" rtlCol="0">
                <a:spAutoFit/>
              </a:bodyPr>
              <a:lstStyle/>
              <a:p>
                <a:pPr>
                  <a:lnSpc>
                    <a:spcPct val="120000"/>
                  </a:lnSpc>
                </a:pPr>
                <a14:m>
                  <m:oMath xmlns:m="http://schemas.openxmlformats.org/officeDocument/2006/math">
                    <m:acc>
                      <m:accPr>
                        <m:chr m:val="̇"/>
                        <m:ctrlPr>
                          <a:rPr lang="en-US" altLang="zh-CN" sz="1400" i="1" smtClean="0">
                            <a:solidFill>
                              <a:srgbClr val="000000"/>
                            </a:solidFill>
                            <a:latin typeface="Cambria Math" panose="02040503050406030204" pitchFamily="18" charset="0"/>
                            <a:cs typeface="Times New Roman" panose="02020603050405020304" pitchFamily="18" charset="0"/>
                          </a:rPr>
                        </m:ctrlPr>
                      </m:accPr>
                      <m:e>
                        <m:sSub>
                          <m:sSubPr>
                            <m:ctrlPr>
                              <a:rPr lang="en-US" altLang="zh-CN" sz="1400" i="1" smtClean="0">
                                <a:solidFill>
                                  <a:srgbClr val="000000"/>
                                </a:solidFill>
                                <a:latin typeface="Cambria Math" panose="02040503050406030204" pitchFamily="18" charset="0"/>
                                <a:cs typeface="Times New Roman" panose="02020603050405020304" pitchFamily="18" charset="0"/>
                              </a:rPr>
                            </m:ctrlPr>
                          </m:sSubPr>
                          <m:e>
                            <m:r>
                              <a:rPr lang="en-US" altLang="zh-CN" sz="1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𝛾</m:t>
                            </m:r>
                          </m:e>
                          <m:sub>
                            <m:r>
                              <a:rPr lang="en-US" altLang="zh-CN" sz="1400" b="0" i="1" smtClean="0">
                                <a:solidFill>
                                  <a:srgbClr val="000000"/>
                                </a:solidFill>
                                <a:latin typeface="Cambria Math" panose="02040503050406030204" pitchFamily="18" charset="0"/>
                                <a:cs typeface="Times New Roman" panose="02020603050405020304" pitchFamily="18" charset="0"/>
                              </a:rPr>
                              <m:t>0</m:t>
                            </m:r>
                          </m:sub>
                        </m:sSub>
                      </m:e>
                    </m:acc>
                  </m:oMath>
                </a14:m>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Reference</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slip</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rate</a:t>
                </a:r>
                <a:endParaRPr lang="en-US" sz="1400" dirty="0">
                  <a:solidFill>
                    <a:srgbClr val="000000"/>
                  </a:solidFill>
                  <a:effectLst/>
                  <a:latin typeface="Times New Roman" panose="02020603050405020304" pitchFamily="18" charset="0"/>
                  <a:cs typeface="Times New Roman" panose="02020603050405020304" pitchFamily="18" charset="0"/>
                </a:endParaRPr>
              </a:p>
              <a:p>
                <a:pPr>
                  <a:lnSpc>
                    <a:spcPct val="120000"/>
                  </a:lnSpc>
                </a:pPr>
                <a:r>
                  <a:rPr lang="en-US" altLang="zh-CN" sz="1400" i="1" dirty="0">
                    <a:solidFill>
                      <a:srgbClr val="000000"/>
                    </a:solidFill>
                    <a:latin typeface="Times New Roman" panose="02020603050405020304" pitchFamily="18" charset="0"/>
                    <a:cs typeface="Times New Roman" panose="02020603050405020304" pitchFamily="18" charset="0"/>
                  </a:rPr>
                  <a:t>h</a:t>
                </a:r>
                <a:r>
                  <a:rPr lang="en-US" altLang="zh-CN" sz="1400" i="1" baseline="-25000" dirty="0">
                    <a:solidFill>
                      <a:srgbClr val="000000"/>
                    </a:solidFill>
                    <a:latin typeface="Times New Roman" panose="02020603050405020304" pitchFamily="18" charset="0"/>
                    <a:cs typeface="Times New Roman" panose="02020603050405020304" pitchFamily="18" charset="0"/>
                  </a:rPr>
                  <a:t>0</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Hardening</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parameter</a:t>
                </a:r>
                <a:endParaRPr lang="en-US" sz="1400" dirty="0">
                  <a:solidFill>
                    <a:srgbClr val="000000"/>
                  </a:solidFill>
                  <a:effectLst/>
                  <a:latin typeface="Times New Roman" panose="02020603050405020304" pitchFamily="18" charset="0"/>
                  <a:cs typeface="Times New Roman" panose="02020603050405020304" pitchFamily="18" charset="0"/>
                </a:endParaRPr>
              </a:p>
              <a:p>
                <a:pPr>
                  <a:lnSpc>
                    <a:spcPct val="120000"/>
                  </a:lnSpc>
                </a:pPr>
                <a:r>
                  <a:rPr lang="en-US" altLang="zh-CN" sz="1400" i="1" dirty="0" err="1">
                    <a:solidFill>
                      <a:srgbClr val="000000"/>
                    </a:solidFill>
                    <a:latin typeface="Times New Roman" panose="02020603050405020304" pitchFamily="18" charset="0"/>
                    <a:cs typeface="Times New Roman" panose="02020603050405020304" pitchFamily="18" charset="0"/>
                  </a:rPr>
                  <a:t>g</a:t>
                </a:r>
                <a:r>
                  <a:rPr lang="en-US" altLang="zh-CN" sz="1400" i="1" baseline="-25000" dirty="0" err="1">
                    <a:solidFill>
                      <a:srgbClr val="000000"/>
                    </a:solidFill>
                    <a:latin typeface="Times New Roman" panose="02020603050405020304" pitchFamily="18" charset="0"/>
                    <a:cs typeface="Times New Roman" panose="02020603050405020304" pitchFamily="18" charset="0"/>
                  </a:rPr>
                  <a:t>sat</a:t>
                </a:r>
                <a:r>
                  <a:rPr lang="zh-CN" altLang="en-US" sz="1400" i="1"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Saturation</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slip</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resistance</a:t>
                </a:r>
                <a:r>
                  <a:rPr lang="zh-CN" altLang="en-US" sz="1400" dirty="0">
                    <a:solidFill>
                      <a:srgbClr val="000000"/>
                    </a:solidFill>
                    <a:latin typeface="Times New Roman" panose="02020603050405020304" pitchFamily="18" charset="0"/>
                    <a:cs typeface="Times New Roman" panose="02020603050405020304" pitchFamily="18" charset="0"/>
                  </a:rPr>
                  <a:t> </a:t>
                </a:r>
                <a:r>
                  <a:rPr lang="en-US" altLang="zh-CN" sz="1400" dirty="0">
                    <a:solidFill>
                      <a:srgbClr val="000000"/>
                    </a:solidFill>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A3CA90BF-1261-8A5D-3647-451553945228}"/>
                  </a:ext>
                </a:extLst>
              </p:cNvPr>
              <p:cNvSpPr txBox="1">
                <a:spLocks noRot="1" noChangeAspect="1" noMove="1" noResize="1" noEditPoints="1" noAdjustHandles="1" noChangeArrowheads="1" noChangeShapeType="1" noTextEdit="1"/>
              </p:cNvSpPr>
              <p:nvPr/>
            </p:nvSpPr>
            <p:spPr>
              <a:xfrm>
                <a:off x="8355794" y="2267951"/>
                <a:ext cx="2675372" cy="845424"/>
              </a:xfrm>
              <a:prstGeom prst="rect">
                <a:avLst/>
              </a:prstGeom>
              <a:blipFill>
                <a:blip r:embed="rId16"/>
                <a:stretch>
                  <a:fillRect l="-469" b="-5882"/>
                </a:stretch>
              </a:blipFill>
              <a:ln>
                <a:solidFill>
                  <a:srgbClr val="7030A0"/>
                </a:solidFill>
              </a:ln>
            </p:spPr>
            <p:txBody>
              <a:bodyPr/>
              <a:lstStyle/>
              <a:p>
                <a:r>
                  <a:rPr lang="en-US">
                    <a:noFill/>
                  </a:rPr>
                  <a:t> </a:t>
                </a:r>
              </a:p>
            </p:txBody>
          </p:sp>
        </mc:Fallback>
      </mc:AlternateContent>
      <p:sp>
        <p:nvSpPr>
          <p:cNvPr id="13" name="Arrow: Down 8">
            <a:extLst>
              <a:ext uri="{FF2B5EF4-FFF2-40B4-BE49-F238E27FC236}">
                <a16:creationId xmlns:a16="http://schemas.microsoft.com/office/drawing/2014/main" id="{A36F1F0E-45D4-6CBA-AA0A-C909D6AFBCD8}"/>
              </a:ext>
            </a:extLst>
          </p:cNvPr>
          <p:cNvSpPr/>
          <p:nvPr/>
        </p:nvSpPr>
        <p:spPr>
          <a:xfrm rot="5400000" flipV="1">
            <a:off x="3537878" y="3265032"/>
            <a:ext cx="433633" cy="553696"/>
          </a:xfrm>
          <a:prstGeom prst="down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377"/>
            <a:endParaRPr lang="en-US">
              <a:solidFill>
                <a:prstClr val="black"/>
              </a:solidFill>
              <a:latin typeface="Helvetica" pitchFamily="2" charset="0"/>
            </a:endParaRPr>
          </a:p>
        </p:txBody>
      </p:sp>
      <p:sp>
        <p:nvSpPr>
          <p:cNvPr id="17" name="Rectangle: Rounded Corners 5">
            <a:extLst>
              <a:ext uri="{FF2B5EF4-FFF2-40B4-BE49-F238E27FC236}">
                <a16:creationId xmlns:a16="http://schemas.microsoft.com/office/drawing/2014/main" id="{39827B55-71E7-8E49-325F-1423B849426A}"/>
              </a:ext>
            </a:extLst>
          </p:cNvPr>
          <p:cNvSpPr/>
          <p:nvPr/>
        </p:nvSpPr>
        <p:spPr>
          <a:xfrm>
            <a:off x="4215808" y="3316380"/>
            <a:ext cx="2960094" cy="43363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Finite</a:t>
            </a:r>
            <a:r>
              <a:rPr lang="zh-CN" altLang="en-US"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Element</a:t>
            </a:r>
            <a:r>
              <a:rPr lang="zh-CN" altLang="en-US"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b="1" dirty="0">
                <a:solidFill>
                  <a:srgbClr val="7030A0"/>
                </a:solidFill>
                <a:latin typeface="Times New Roman" panose="02020603050405020304" pitchFamily="18" charset="0"/>
                <a:ea typeface="等线" panose="02010600030101010101" pitchFamily="2" charset="-122"/>
                <a:cs typeface="Times New Roman" panose="02020603050405020304" pitchFamily="18" charset="0"/>
              </a:rPr>
              <a:t>Method</a:t>
            </a:r>
            <a:endParaRPr lang="en-US" b="1" dirty="0">
              <a:solidFill>
                <a:srgbClr val="7030A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49E4227-E45B-1D1F-A7CA-000EBE1AF643}"/>
              </a:ext>
            </a:extLst>
          </p:cNvPr>
          <p:cNvSpPr txBox="1"/>
          <p:nvPr/>
        </p:nvSpPr>
        <p:spPr>
          <a:xfrm>
            <a:off x="8441427" y="227180"/>
            <a:ext cx="3535306" cy="307777"/>
          </a:xfrm>
          <a:prstGeom prst="rect">
            <a:avLst/>
          </a:prstGeom>
          <a:noFill/>
        </p:spPr>
        <p:txBody>
          <a:bodyPr wrap="square" rtlCol="0">
            <a:spAutoFit/>
          </a:bodyPr>
          <a:lstStyle/>
          <a:p>
            <a:pPr algn="ctr" defTabSz="914377"/>
            <a:r>
              <a:rPr lang="en-US" altLang="zh-CN" sz="14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Kalidindi’s self and latent hardening law</a:t>
            </a:r>
            <a:endParaRPr lang="en-US" sz="1400" dirty="0">
              <a:solidFill>
                <a:prstClr val="black"/>
              </a:solidFill>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39435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linds(horizontal)">
                                      <p:cBhvr>
                                        <p:cTn id="19" dur="500"/>
                                        <p:tgtEl>
                                          <p:spTgt spid="3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par>
                                <p:cTn id="31" presetID="3" presetClass="entr" presetSubtype="1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linds(horizontal)">
                                      <p:cBhvr>
                                        <p:cTn id="33" dur="500"/>
                                        <p:tgtEl>
                                          <p:spTgt spid="35"/>
                                        </p:tgtEl>
                                      </p:cBhvr>
                                    </p:animEffect>
                                  </p:childTnLst>
                                </p:cTn>
                              </p:par>
                              <p:par>
                                <p:cTn id="34" presetID="3" presetClass="entr" presetSubtype="1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linds(horizontal)">
                                      <p:cBhvr>
                                        <p:cTn id="36" dur="500"/>
                                        <p:tgtEl>
                                          <p:spTgt spid="37"/>
                                        </p:tgtEl>
                                      </p:cBhvr>
                                    </p:animEffect>
                                  </p:childTnLst>
                                </p:cTn>
                              </p:par>
                              <p:par>
                                <p:cTn id="37" presetID="3" presetClass="entr" presetSubtype="1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p:bldP spid="33" grpId="0"/>
      <p:bldP spid="34" grpId="0"/>
      <p:bldP spid="13"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ULIA Abaqus FEA | Access Tufts">
            <a:extLst>
              <a:ext uri="{FF2B5EF4-FFF2-40B4-BE49-F238E27FC236}">
                <a16:creationId xmlns:a16="http://schemas.microsoft.com/office/drawing/2014/main" id="{68E416C3-4DF8-A50B-D1FE-3A663AEFB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89" y="1380421"/>
            <a:ext cx="2038698" cy="10776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AB6325C-F651-7A2D-4446-B311531690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23" y="3304333"/>
            <a:ext cx="3112440" cy="285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9606FA-982B-5483-7D81-D079F669740A}"/>
              </a:ext>
            </a:extLst>
          </p:cNvPr>
          <p:cNvSpPr txBox="1"/>
          <p:nvPr/>
        </p:nvSpPr>
        <p:spPr>
          <a:xfrm>
            <a:off x="1035171" y="4848111"/>
            <a:ext cx="685997" cy="509307"/>
          </a:xfrm>
          <a:prstGeom prst="rect">
            <a:avLst/>
          </a:prstGeom>
          <a:noFill/>
        </p:spPr>
        <p:txBody>
          <a:bodyPr wrap="square" rtlCol="0">
            <a:spAutoFit/>
          </a:bodyPr>
          <a:lstStyle/>
          <a:p>
            <a:pPr>
              <a:lnSpc>
                <a:spcPct val="150000"/>
              </a:lnSpc>
            </a:pPr>
            <a:r>
              <a:rPr lang="en-US" altLang="zh-CN" sz="2000" dirty="0">
                <a:solidFill>
                  <a:srgbClr val="C00000"/>
                </a:solidFill>
                <a:latin typeface="Helvetica" pitchFamily="2" charset="0"/>
              </a:rPr>
              <a:t>$$$</a:t>
            </a:r>
            <a:endParaRPr lang="en-US" sz="2000" dirty="0">
              <a:solidFill>
                <a:srgbClr val="C00000"/>
              </a:solidFill>
              <a:latin typeface="Helvetica" pitchFamily="2" charset="0"/>
            </a:endParaRPr>
          </a:p>
        </p:txBody>
      </p:sp>
      <p:sp>
        <p:nvSpPr>
          <p:cNvPr id="7" name="TextBox 6">
            <a:extLst>
              <a:ext uri="{FF2B5EF4-FFF2-40B4-BE49-F238E27FC236}">
                <a16:creationId xmlns:a16="http://schemas.microsoft.com/office/drawing/2014/main" id="{9A6CB118-F153-E470-2AF0-6778DC210779}"/>
              </a:ext>
            </a:extLst>
          </p:cNvPr>
          <p:cNvSpPr txBox="1"/>
          <p:nvPr/>
        </p:nvSpPr>
        <p:spPr>
          <a:xfrm>
            <a:off x="581950" y="4373524"/>
            <a:ext cx="3406454"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Popular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commercial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software</a:t>
            </a:r>
            <a:endParaRPr lang="en-US" dirty="0">
              <a:latin typeface="Times New Roman" panose="02020603050405020304" pitchFamily="18" charset="0"/>
              <a:cs typeface="Times New Roman" panose="02020603050405020304" pitchFamily="18" charset="0"/>
            </a:endParaRPr>
          </a:p>
        </p:txBody>
      </p:sp>
      <p:pic>
        <p:nvPicPr>
          <p:cNvPr id="12" name="Graphic 11" descr="Money with solid fill">
            <a:extLst>
              <a:ext uri="{FF2B5EF4-FFF2-40B4-BE49-F238E27FC236}">
                <a16:creationId xmlns:a16="http://schemas.microsoft.com/office/drawing/2014/main" id="{1E1BE6CA-175C-4C56-C69F-3F370EE2B9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1168" y="4838466"/>
            <a:ext cx="518952" cy="518952"/>
          </a:xfrm>
          <a:prstGeom prst="rect">
            <a:avLst/>
          </a:prstGeom>
        </p:spPr>
      </p:pic>
      <p:sp>
        <p:nvSpPr>
          <p:cNvPr id="16" name="Oval 15">
            <a:extLst>
              <a:ext uri="{FF2B5EF4-FFF2-40B4-BE49-F238E27FC236}">
                <a16:creationId xmlns:a16="http://schemas.microsoft.com/office/drawing/2014/main" id="{7284AE63-A06A-3D46-1BE8-624E68B55467}"/>
              </a:ext>
            </a:extLst>
          </p:cNvPr>
          <p:cNvSpPr/>
          <p:nvPr/>
        </p:nvSpPr>
        <p:spPr>
          <a:xfrm>
            <a:off x="75562" y="1174204"/>
            <a:ext cx="3738152" cy="309217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TextBox 16">
            <a:extLst>
              <a:ext uri="{FF2B5EF4-FFF2-40B4-BE49-F238E27FC236}">
                <a16:creationId xmlns:a16="http://schemas.microsoft.com/office/drawing/2014/main" id="{A7CE7511-C353-088E-11D5-DD70B40223E9}"/>
              </a:ext>
            </a:extLst>
          </p:cNvPr>
          <p:cNvSpPr txBox="1"/>
          <p:nvPr/>
        </p:nvSpPr>
        <p:spPr>
          <a:xfrm>
            <a:off x="7858778" y="1774477"/>
            <a:ext cx="4003099" cy="2583849"/>
          </a:xfrm>
          <a:prstGeom prst="rect">
            <a:avLst/>
          </a:prstGeom>
          <a:noFill/>
        </p:spPr>
        <p:txBody>
          <a:bodyPr wrap="square">
            <a:spAutoFit/>
          </a:bodyPr>
          <a:lstStyle/>
          <a:p>
            <a:pPr>
              <a:lnSpc>
                <a:spcPct val="120000"/>
              </a:lnSpc>
            </a:pPr>
            <a:r>
              <a:rPr lang="en-US" altLang="zh-CN" sz="2000" i="1" u="sng" dirty="0">
                <a:latin typeface="Times New Roman" panose="02020603050405020304" pitchFamily="18" charset="0"/>
                <a:cs typeface="Times New Roman" panose="02020603050405020304" pitchFamily="18" charset="0"/>
              </a:rPr>
              <a:t>Can</a:t>
            </a:r>
            <a:r>
              <a:rPr lang="zh-CN" altLang="en-US" sz="2000" i="1" u="sng" dirty="0">
                <a:latin typeface="Times New Roman" panose="02020603050405020304" pitchFamily="18" charset="0"/>
                <a:cs typeface="Times New Roman" panose="02020603050405020304" pitchFamily="18" charset="0"/>
              </a:rPr>
              <a:t> </a:t>
            </a:r>
            <a:r>
              <a:rPr lang="en-US" altLang="zh-CN" sz="2000" i="1" u="sng" dirty="0">
                <a:latin typeface="Times New Roman" panose="02020603050405020304" pitchFamily="18" charset="0"/>
                <a:cs typeface="Times New Roman" panose="02020603050405020304" pitchFamily="18" charset="0"/>
              </a:rPr>
              <a:t>we</a:t>
            </a:r>
            <a:r>
              <a:rPr lang="zh-CN" altLang="en-US" sz="2000" i="1" u="sng" dirty="0">
                <a:latin typeface="Times New Roman" panose="02020603050405020304" pitchFamily="18" charset="0"/>
                <a:cs typeface="Times New Roman" panose="02020603050405020304" pitchFamily="18" charset="0"/>
              </a:rPr>
              <a:t> </a:t>
            </a:r>
            <a:r>
              <a:rPr lang="en-US" altLang="zh-CN" sz="2000" i="1" u="sng" dirty="0">
                <a:latin typeface="Times New Roman" panose="02020603050405020304" pitchFamily="18" charset="0"/>
                <a:cs typeface="Times New Roman" panose="02020603050405020304" pitchFamily="18" charset="0"/>
              </a:rPr>
              <a:t>design</a:t>
            </a:r>
            <a:r>
              <a:rPr lang="zh-CN" altLang="en-US" sz="2000" i="1" u="sng" dirty="0">
                <a:latin typeface="Times New Roman" panose="02020603050405020304" pitchFamily="18" charset="0"/>
                <a:cs typeface="Times New Roman" panose="02020603050405020304" pitchFamily="18" charset="0"/>
              </a:rPr>
              <a:t> </a:t>
            </a:r>
            <a:r>
              <a:rPr lang="en-US" altLang="zh-CN" sz="2000" i="1" u="sng" dirty="0">
                <a:latin typeface="Times New Roman" panose="02020603050405020304" pitchFamily="18" charset="0"/>
                <a:cs typeface="Times New Roman" panose="02020603050405020304" pitchFamily="18" charset="0"/>
              </a:rPr>
              <a:t>a</a:t>
            </a:r>
            <a:r>
              <a:rPr lang="zh-CN" altLang="en-US" sz="2000" i="1" u="sng" dirty="0">
                <a:latin typeface="Times New Roman" panose="02020603050405020304" pitchFamily="18" charset="0"/>
                <a:cs typeface="Times New Roman" panose="02020603050405020304" pitchFamily="18" charset="0"/>
              </a:rPr>
              <a:t> </a:t>
            </a:r>
            <a:r>
              <a:rPr lang="en-US" altLang="zh-CN" sz="2000" i="1" u="sng" dirty="0">
                <a:latin typeface="Times New Roman" panose="02020603050405020304" pitchFamily="18" charset="0"/>
                <a:cs typeface="Times New Roman" panose="02020603050405020304" pitchFamily="18" charset="0"/>
              </a:rPr>
              <a:t>generic</a:t>
            </a:r>
            <a:r>
              <a:rPr lang="zh-CN" altLang="en-US" sz="2000" i="1" u="sng" dirty="0">
                <a:latin typeface="Times New Roman" panose="02020603050405020304" pitchFamily="18" charset="0"/>
                <a:cs typeface="Times New Roman" panose="02020603050405020304" pitchFamily="18" charset="0"/>
              </a:rPr>
              <a:t> </a:t>
            </a:r>
            <a:r>
              <a:rPr lang="en-US" altLang="zh-CN" sz="2000" b="1" i="1" u="sng" dirty="0">
                <a:latin typeface="Times New Roman" panose="02020603050405020304" pitchFamily="18" charset="0"/>
                <a:cs typeface="Times New Roman" panose="02020603050405020304" pitchFamily="18" charset="0"/>
              </a:rPr>
              <a:t>CPFEM</a:t>
            </a:r>
            <a:r>
              <a:rPr lang="zh-CN" altLang="en-US" sz="2000" i="1" u="sng" dirty="0">
                <a:latin typeface="Times New Roman" panose="02020603050405020304" pitchFamily="18" charset="0"/>
                <a:cs typeface="Times New Roman" panose="02020603050405020304" pitchFamily="18" charset="0"/>
              </a:rPr>
              <a:t> </a:t>
            </a:r>
            <a:r>
              <a:rPr lang="en-US" altLang="zh-CN" sz="2000" i="1" u="sng" dirty="0">
                <a:latin typeface="Times New Roman" panose="02020603050405020304" pitchFamily="18" charset="0"/>
                <a:cs typeface="Times New Roman" panose="02020603050405020304" pitchFamily="18" charset="0"/>
              </a:rPr>
              <a:t>software:</a:t>
            </a:r>
          </a:p>
          <a:p>
            <a:pPr marL="342900" indent="-342900">
              <a:lnSpc>
                <a:spcPct val="200000"/>
              </a:lnSpc>
              <a:buFontTx/>
              <a:buAutoNum type="arabicPeriod"/>
            </a:pPr>
            <a:r>
              <a:rPr lang="en-US" altLang="zh-CN" sz="2000" i="1" u="sng" dirty="0">
                <a:solidFill>
                  <a:srgbClr val="7030A0"/>
                </a:solidFill>
                <a:latin typeface="Times New Roman" panose="02020603050405020304" pitchFamily="18" charset="0"/>
                <a:cs typeface="Times New Roman" panose="02020603050405020304" pitchFamily="18" charset="0"/>
              </a:rPr>
              <a:t>Easy-to-use</a:t>
            </a:r>
          </a:p>
          <a:p>
            <a:pPr marL="342900" indent="-342900">
              <a:lnSpc>
                <a:spcPct val="200000"/>
              </a:lnSpc>
              <a:buAutoNum type="arabicPeriod"/>
            </a:pPr>
            <a:r>
              <a:rPr lang="en-US" altLang="zh-CN" sz="2000" i="1" u="sng" dirty="0">
                <a:solidFill>
                  <a:srgbClr val="7030A0"/>
                </a:solidFill>
                <a:latin typeface="Times New Roman" panose="02020603050405020304" pitchFamily="18" charset="0"/>
                <a:cs typeface="Times New Roman" panose="02020603050405020304" pitchFamily="18" charset="0"/>
              </a:rPr>
              <a:t>Affordable</a:t>
            </a:r>
          </a:p>
          <a:p>
            <a:pPr marL="342900" indent="-342900">
              <a:lnSpc>
                <a:spcPct val="200000"/>
              </a:lnSpc>
              <a:buAutoNum type="arabicPeriod"/>
            </a:pPr>
            <a:r>
              <a:rPr lang="en-US" altLang="zh-CN" sz="2000" i="1" u="sng" dirty="0">
                <a:solidFill>
                  <a:srgbClr val="7030A0"/>
                </a:solidFill>
                <a:latin typeface="Times New Roman" panose="02020603050405020304" pitchFamily="18" charset="0"/>
                <a:cs typeface="Times New Roman" panose="02020603050405020304" pitchFamily="18" charset="0"/>
              </a:rPr>
              <a:t>Modular</a:t>
            </a:r>
            <a:r>
              <a:rPr lang="zh-CN" altLang="en-US" sz="2000" i="1" u="sng" dirty="0">
                <a:solidFill>
                  <a:srgbClr val="7030A0"/>
                </a:solidFill>
                <a:latin typeface="Times New Roman" panose="02020603050405020304" pitchFamily="18" charset="0"/>
                <a:cs typeface="Times New Roman" panose="02020603050405020304" pitchFamily="18" charset="0"/>
              </a:rPr>
              <a:t> </a:t>
            </a:r>
            <a:r>
              <a:rPr lang="en-US" altLang="zh-CN" sz="2000" i="1" u="sng" dirty="0">
                <a:solidFill>
                  <a:srgbClr val="7030A0"/>
                </a:solidFill>
                <a:latin typeface="Times New Roman" panose="02020603050405020304" pitchFamily="18" charset="0"/>
                <a:cs typeface="Times New Roman" panose="02020603050405020304" pitchFamily="18" charset="0"/>
              </a:rPr>
              <a:t>code</a:t>
            </a:r>
            <a:endParaRPr lang="en-US" sz="2000" i="1" u="sng" dirty="0">
              <a:solidFill>
                <a:srgbClr val="7030A0"/>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3A995275-68E6-093A-D142-1848B3D68561}"/>
              </a:ext>
            </a:extLst>
          </p:cNvPr>
          <p:cNvGrpSpPr/>
          <p:nvPr/>
        </p:nvGrpSpPr>
        <p:grpSpPr>
          <a:xfrm>
            <a:off x="3948250" y="635192"/>
            <a:ext cx="3780256" cy="4114580"/>
            <a:chOff x="4509652" y="638996"/>
            <a:chExt cx="3780256" cy="4114580"/>
          </a:xfrm>
        </p:grpSpPr>
        <p:pic>
          <p:nvPicPr>
            <p:cNvPr id="9" name="Picture 4" descr="HOME | MOOSE">
              <a:extLst>
                <a:ext uri="{FF2B5EF4-FFF2-40B4-BE49-F238E27FC236}">
                  <a16:creationId xmlns:a16="http://schemas.microsoft.com/office/drawing/2014/main" id="{F78421FB-0987-EEB9-8B4B-C0133B506E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6345" y="1616142"/>
              <a:ext cx="2324766" cy="47734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E1FD47E-EAB4-F68F-C3DE-4B6450E2B2A6}"/>
                </a:ext>
              </a:extLst>
            </p:cNvPr>
            <p:cNvSpPr txBox="1"/>
            <p:nvPr/>
          </p:nvSpPr>
          <p:spPr>
            <a:xfrm>
              <a:off x="4884970" y="4384244"/>
              <a:ext cx="3404938"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Existing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open-source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software</a:t>
              </a:r>
              <a:endParaRPr lang="en-US" dirty="0">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35B65F6B-83E3-5F72-ED9B-C6EC3C5A08C7}"/>
                </a:ext>
              </a:extLst>
            </p:cNvPr>
            <p:cNvSpPr/>
            <p:nvPr/>
          </p:nvSpPr>
          <p:spPr>
            <a:xfrm>
              <a:off x="4509652" y="1156015"/>
              <a:ext cx="3738152" cy="309217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3BD2DFCD-0142-85F1-0495-33A75F37F61A}"/>
                </a:ext>
              </a:extLst>
            </p:cNvPr>
            <p:cNvSpPr txBox="1"/>
            <p:nvPr/>
          </p:nvSpPr>
          <p:spPr>
            <a:xfrm>
              <a:off x="4897830" y="638996"/>
              <a:ext cx="2981658" cy="400110"/>
            </a:xfrm>
            <a:prstGeom prst="rect">
              <a:avLst/>
            </a:prstGeom>
            <a:noFill/>
          </p:spPr>
          <p:txBody>
            <a:bodyPr wrap="square">
              <a:spAutoFit/>
            </a:bodyPr>
            <a:lstStyle/>
            <a:p>
              <a:pPr algn="ctr"/>
              <a:r>
                <a:rPr lang="en-US" altLang="zh-CN" sz="2000" i="1" dirty="0">
                  <a:latin typeface="Times New Roman" panose="02020603050405020304" pitchFamily="18" charset="0"/>
                  <a:cs typeface="Times New Roman" panose="02020603050405020304" pitchFamily="18" charset="0"/>
                </a:rPr>
                <a:t>Let’s</a:t>
              </a:r>
              <a:r>
                <a:rPr lang="zh-CN" altLang="en-US" sz="2000"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go</a:t>
              </a:r>
              <a:r>
                <a:rPr lang="zh-CN" altLang="en-US" sz="2000"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open-sourcing!</a:t>
              </a:r>
              <a:endParaRPr lang="en-US" sz="2000" i="1" dirty="0">
                <a:latin typeface="Times New Roman" panose="02020603050405020304" pitchFamily="18" charset="0"/>
                <a:cs typeface="Times New Roman" panose="02020603050405020304" pitchFamily="18" charset="0"/>
              </a:endParaRPr>
            </a:p>
          </p:txBody>
        </p:sp>
      </p:grpSp>
      <p:pic>
        <p:nvPicPr>
          <p:cNvPr id="24" name="Picture 23">
            <a:extLst>
              <a:ext uri="{FF2B5EF4-FFF2-40B4-BE49-F238E27FC236}">
                <a16:creationId xmlns:a16="http://schemas.microsoft.com/office/drawing/2014/main" id="{F313B21E-4FFA-88E1-7B09-F1B1C1F022B7}"/>
              </a:ext>
            </a:extLst>
          </p:cNvPr>
          <p:cNvPicPr>
            <a:picLocks noChangeAspect="1"/>
          </p:cNvPicPr>
          <p:nvPr/>
        </p:nvPicPr>
        <p:blipFill>
          <a:blip r:embed="rId8"/>
          <a:stretch>
            <a:fillRect/>
          </a:stretch>
        </p:blipFill>
        <p:spPr>
          <a:xfrm>
            <a:off x="688931" y="2362951"/>
            <a:ext cx="2573322" cy="682718"/>
          </a:xfrm>
          <a:prstGeom prst="rect">
            <a:avLst/>
          </a:prstGeom>
        </p:spPr>
      </p:pic>
      <p:pic>
        <p:nvPicPr>
          <p:cNvPr id="25" name="Picture 2">
            <a:extLst>
              <a:ext uri="{FF2B5EF4-FFF2-40B4-BE49-F238E27FC236}">
                <a16:creationId xmlns:a16="http://schemas.microsoft.com/office/drawing/2014/main" id="{8FB9A958-C12D-D77F-85DC-13E66083986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331" b="16111"/>
          <a:stretch/>
        </p:blipFill>
        <p:spPr bwMode="auto">
          <a:xfrm>
            <a:off x="4768321" y="2330416"/>
            <a:ext cx="2094798" cy="597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3DCA6E-9830-EEBD-D688-8B8FE04DD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478" t="24256" r="44391" b="27638"/>
          <a:stretch/>
        </p:blipFill>
        <p:spPr bwMode="auto">
          <a:xfrm>
            <a:off x="4768320" y="3059121"/>
            <a:ext cx="2211389" cy="7906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F0FDB130-1BD9-93FA-DE76-1E8C42AC2E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1923" y="4729552"/>
            <a:ext cx="833188" cy="83318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2352CC2-13BC-6088-1F17-F05CFF9E39E3}"/>
              </a:ext>
            </a:extLst>
          </p:cNvPr>
          <p:cNvSpPr txBox="1"/>
          <p:nvPr/>
        </p:nvSpPr>
        <p:spPr>
          <a:xfrm>
            <a:off x="4479986" y="4876327"/>
            <a:ext cx="2318531" cy="467692"/>
          </a:xfrm>
          <a:prstGeom prst="rect">
            <a:avLst/>
          </a:prstGeom>
          <a:noFill/>
        </p:spPr>
        <p:txBody>
          <a:bodyPr wrap="square" rtlCol="0">
            <a:spAutoFit/>
          </a:bodyPr>
          <a:lstStyle/>
          <a:p>
            <a:pPr>
              <a:lnSpc>
                <a:spcPct val="150000"/>
              </a:lnSpc>
            </a:pPr>
            <a:r>
              <a:rPr lang="en-US" altLang="zh-CN" dirty="0">
                <a:solidFill>
                  <a:srgbClr val="C00000"/>
                </a:solidFill>
                <a:latin typeface="Times New Roman" panose="02020603050405020304" pitchFamily="18" charset="0"/>
                <a:cs typeface="Times New Roman" panose="02020603050405020304" pitchFamily="18" charset="0"/>
              </a:rPr>
              <a:t>For-loops</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&amp;</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MPI</a:t>
            </a:r>
            <a:endParaRPr lang="en-US" dirty="0">
              <a:solidFill>
                <a:srgbClr val="C00000"/>
              </a:solidFill>
              <a:latin typeface="Times New Roman" panose="02020603050405020304" pitchFamily="18" charset="0"/>
              <a:cs typeface="Times New Roman" panose="02020603050405020304" pitchFamily="18" charset="0"/>
            </a:endParaRPr>
          </a:p>
        </p:txBody>
      </p:sp>
      <p:grpSp>
        <p:nvGrpSpPr>
          <p:cNvPr id="28" name="组合 30">
            <a:extLst>
              <a:ext uri="{FF2B5EF4-FFF2-40B4-BE49-F238E27FC236}">
                <a16:creationId xmlns:a16="http://schemas.microsoft.com/office/drawing/2014/main" id="{616B5335-2C9C-B10F-423B-4B85DA089895}"/>
              </a:ext>
            </a:extLst>
          </p:cNvPr>
          <p:cNvGrpSpPr/>
          <p:nvPr/>
        </p:nvGrpSpPr>
        <p:grpSpPr>
          <a:xfrm>
            <a:off x="83415" y="252070"/>
            <a:ext cx="328891" cy="466672"/>
            <a:chOff x="199304" y="53446"/>
            <a:chExt cx="328891" cy="466672"/>
          </a:xfrm>
        </p:grpSpPr>
        <p:sp>
          <p:nvSpPr>
            <p:cNvPr id="29" name="Freeform 5">
              <a:extLst>
                <a:ext uri="{FF2B5EF4-FFF2-40B4-BE49-F238E27FC236}">
                  <a16:creationId xmlns:a16="http://schemas.microsoft.com/office/drawing/2014/main" id="{28B8AAC8-A205-43F0-617C-BF3B7A204E49}"/>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30" name="Freeform 6">
              <a:extLst>
                <a:ext uri="{FF2B5EF4-FFF2-40B4-BE49-F238E27FC236}">
                  <a16:creationId xmlns:a16="http://schemas.microsoft.com/office/drawing/2014/main" id="{A29EF4A8-4899-E495-140B-0637BF99E4A5}"/>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31" name="Freeform 7">
              <a:extLst>
                <a:ext uri="{FF2B5EF4-FFF2-40B4-BE49-F238E27FC236}">
                  <a16:creationId xmlns:a16="http://schemas.microsoft.com/office/drawing/2014/main" id="{F317D868-0E94-A275-5B27-F71D555A0DB3}"/>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32" name="矩形 3">
            <a:extLst>
              <a:ext uri="{FF2B5EF4-FFF2-40B4-BE49-F238E27FC236}">
                <a16:creationId xmlns:a16="http://schemas.microsoft.com/office/drawing/2014/main" id="{309223DE-B3E5-E614-AF57-0858F594A845}"/>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Tools</a:t>
            </a:r>
            <a:endPar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endParaRPr>
          </a:p>
        </p:txBody>
      </p:sp>
      <p:pic>
        <p:nvPicPr>
          <p:cNvPr id="2" name="Picture 6">
            <a:extLst>
              <a:ext uri="{FF2B5EF4-FFF2-40B4-BE49-F238E27FC236}">
                <a16:creationId xmlns:a16="http://schemas.microsoft.com/office/drawing/2014/main" id="{0B55390F-D22D-6E1C-2AB9-895B607114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9670" y="4732021"/>
            <a:ext cx="833188" cy="833188"/>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2EC908F9-A387-7273-EAC4-5A62AF4C3376}"/>
              </a:ext>
            </a:extLst>
          </p:cNvPr>
          <p:cNvSpPr/>
          <p:nvPr/>
        </p:nvSpPr>
        <p:spPr>
          <a:xfrm rot="10800000">
            <a:off x="9713342" y="2825715"/>
            <a:ext cx="531625" cy="18288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 name="TextBox 5">
            <a:extLst>
              <a:ext uri="{FF2B5EF4-FFF2-40B4-BE49-F238E27FC236}">
                <a16:creationId xmlns:a16="http://schemas.microsoft.com/office/drawing/2014/main" id="{C9C67A3F-2292-2076-8073-7B0F6F75F09C}"/>
              </a:ext>
            </a:extLst>
          </p:cNvPr>
          <p:cNvSpPr txBox="1"/>
          <p:nvPr/>
        </p:nvSpPr>
        <p:spPr>
          <a:xfrm>
            <a:off x="10360696" y="2599973"/>
            <a:ext cx="1949875" cy="646331"/>
          </a:xfrm>
          <a:prstGeom prst="rect">
            <a:avLst/>
          </a:prstGeom>
          <a:noFill/>
        </p:spPr>
        <p:txBody>
          <a:bodyPr wrap="square">
            <a:spAutoFit/>
          </a:bodyPr>
          <a:lstStyle/>
          <a:p>
            <a:r>
              <a:rPr lang="en-US" altLang="zh-CN" sz="1800" i="1" dirty="0" err="1">
                <a:solidFill>
                  <a:srgbClr val="C00000"/>
                </a:solidFill>
                <a:latin typeface="Times New Roman Regular" panose="02020603050405020304" charset="0"/>
                <a:cs typeface="Times New Roman Regular" panose="02020603050405020304" charset="0"/>
              </a:rPr>
              <a:t>AutoDiff</a:t>
            </a:r>
            <a:r>
              <a:rPr lang="zh-CN" altLang="en-US" sz="1800" i="1" dirty="0">
                <a:solidFill>
                  <a:srgbClr val="C00000"/>
                </a:solidFill>
                <a:latin typeface="Times New Roman Regular" panose="02020603050405020304" charset="0"/>
                <a:cs typeface="Times New Roman Regular" panose="02020603050405020304" charset="0"/>
              </a:rPr>
              <a:t> </a:t>
            </a:r>
            <a:r>
              <a:rPr lang="en-US" altLang="zh-CN" sz="1800" i="1" dirty="0">
                <a:solidFill>
                  <a:srgbClr val="C00000"/>
                </a:solidFill>
                <a:latin typeface="Times New Roman Regular" panose="02020603050405020304" charset="0"/>
                <a:cs typeface="Times New Roman Regular" panose="02020603050405020304" charset="0"/>
              </a:rPr>
              <a:t>of</a:t>
            </a:r>
            <a:r>
              <a:rPr lang="zh-CN" altLang="en-US" sz="1800" i="1" dirty="0">
                <a:solidFill>
                  <a:srgbClr val="C00000"/>
                </a:solidFill>
                <a:latin typeface="Times New Roman Regular" panose="02020603050405020304" charset="0"/>
                <a:cs typeface="Times New Roman Regular" panose="02020603050405020304" charset="0"/>
              </a:rPr>
              <a:t> </a:t>
            </a:r>
            <a:r>
              <a:rPr lang="en-US" altLang="zh-CN" sz="1800" i="1" dirty="0">
                <a:solidFill>
                  <a:srgbClr val="C00000"/>
                </a:solidFill>
                <a:latin typeface="Times New Roman Regular" panose="02020603050405020304" charset="0"/>
                <a:cs typeface="Times New Roman Regular" panose="02020603050405020304" charset="0"/>
              </a:rPr>
              <a:t>constitutive</a:t>
            </a:r>
            <a:r>
              <a:rPr lang="zh-CN" altLang="en-US" sz="1800" i="1" dirty="0">
                <a:solidFill>
                  <a:srgbClr val="C00000"/>
                </a:solidFill>
                <a:latin typeface="Times New Roman Regular" panose="02020603050405020304" charset="0"/>
                <a:cs typeface="Times New Roman Regular" panose="02020603050405020304" charset="0"/>
              </a:rPr>
              <a:t> </a:t>
            </a:r>
            <a:r>
              <a:rPr lang="en-US" altLang="zh-CN" sz="1800" i="1" dirty="0">
                <a:solidFill>
                  <a:srgbClr val="C00000"/>
                </a:solidFill>
                <a:latin typeface="Times New Roman Regular" panose="02020603050405020304" charset="0"/>
                <a:cs typeface="Times New Roman Regular" panose="02020603050405020304" charset="0"/>
              </a:rPr>
              <a:t>law</a:t>
            </a:r>
            <a:endParaRPr lang="en-US" i="1" dirty="0">
              <a:solidFill>
                <a:srgbClr val="C00000"/>
              </a:solidFill>
            </a:endParaRPr>
          </a:p>
        </p:txBody>
      </p:sp>
      <p:sp>
        <p:nvSpPr>
          <p:cNvPr id="8" name="Right Arrow 7">
            <a:extLst>
              <a:ext uri="{FF2B5EF4-FFF2-40B4-BE49-F238E27FC236}">
                <a16:creationId xmlns:a16="http://schemas.microsoft.com/office/drawing/2014/main" id="{48084343-CE8A-8737-7830-A6E015EC6E47}"/>
              </a:ext>
            </a:extLst>
          </p:cNvPr>
          <p:cNvSpPr/>
          <p:nvPr/>
        </p:nvSpPr>
        <p:spPr>
          <a:xfrm rot="10800000">
            <a:off x="9713342" y="3443609"/>
            <a:ext cx="531625" cy="18288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id="{2BC93981-4AC5-0909-E34B-E874F0BD6E9E}"/>
              </a:ext>
            </a:extLst>
          </p:cNvPr>
          <p:cNvSpPr txBox="1"/>
          <p:nvPr/>
        </p:nvSpPr>
        <p:spPr>
          <a:xfrm>
            <a:off x="10360695" y="3377717"/>
            <a:ext cx="1949875" cy="369332"/>
          </a:xfrm>
          <a:prstGeom prst="rect">
            <a:avLst/>
          </a:prstGeom>
          <a:noFill/>
        </p:spPr>
        <p:txBody>
          <a:bodyPr wrap="square">
            <a:spAutoFit/>
          </a:bodyPr>
          <a:lstStyle/>
          <a:p>
            <a:r>
              <a:rPr lang="en-US" altLang="zh-CN" sz="1800" i="1" dirty="0">
                <a:solidFill>
                  <a:srgbClr val="C00000"/>
                </a:solidFill>
                <a:latin typeface="Times New Roman Regular" panose="02020603050405020304" charset="0"/>
                <a:cs typeface="Times New Roman Regular" panose="02020603050405020304" charset="0"/>
              </a:rPr>
              <a:t>GPU-accelerated</a:t>
            </a:r>
            <a:endParaRPr lang="en-US" i="1" dirty="0">
              <a:solidFill>
                <a:srgbClr val="C00000"/>
              </a:solidFill>
            </a:endParaRPr>
          </a:p>
        </p:txBody>
      </p:sp>
      <p:sp>
        <p:nvSpPr>
          <p:cNvPr id="11" name="Right Arrow 10">
            <a:extLst>
              <a:ext uri="{FF2B5EF4-FFF2-40B4-BE49-F238E27FC236}">
                <a16:creationId xmlns:a16="http://schemas.microsoft.com/office/drawing/2014/main" id="{126E0EEF-2D5D-9FA2-9262-F61604D0D516}"/>
              </a:ext>
            </a:extLst>
          </p:cNvPr>
          <p:cNvSpPr/>
          <p:nvPr/>
        </p:nvSpPr>
        <p:spPr>
          <a:xfrm rot="10800000">
            <a:off x="9860327" y="4061505"/>
            <a:ext cx="384640" cy="18288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DB3E82D6-6900-E9D4-F328-7AAB0E6D50A2}"/>
              </a:ext>
            </a:extLst>
          </p:cNvPr>
          <p:cNvSpPr txBox="1"/>
          <p:nvPr/>
        </p:nvSpPr>
        <p:spPr>
          <a:xfrm>
            <a:off x="10360694" y="3940773"/>
            <a:ext cx="1949875" cy="369332"/>
          </a:xfrm>
          <a:prstGeom prst="rect">
            <a:avLst/>
          </a:prstGeom>
          <a:noFill/>
        </p:spPr>
        <p:txBody>
          <a:bodyPr wrap="square">
            <a:spAutoFit/>
          </a:bodyPr>
          <a:lstStyle/>
          <a:p>
            <a:r>
              <a:rPr lang="en-US" altLang="zh-CN" sz="1800" i="1" dirty="0">
                <a:solidFill>
                  <a:srgbClr val="C00000"/>
                </a:solidFill>
                <a:latin typeface="Times New Roman Regular" panose="02020603050405020304" charset="0"/>
                <a:cs typeface="Times New Roman Regular" panose="02020603050405020304" charset="0"/>
              </a:rPr>
              <a:t>Differentiable</a:t>
            </a:r>
            <a:endParaRPr lang="en-US" i="1" dirty="0">
              <a:solidFill>
                <a:srgbClr val="C00000"/>
              </a:solidFill>
            </a:endParaRPr>
          </a:p>
        </p:txBody>
      </p:sp>
    </p:spTree>
    <p:extLst>
      <p:ext uri="{BB962C8B-B14F-4D97-AF65-F5344CB8AC3E}">
        <p14:creationId xmlns:p14="http://schemas.microsoft.com/office/powerpoint/2010/main" val="286364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blinds(horizontal)">
                                      <p:cBhvr>
                                        <p:cTn id="10" dur="500"/>
                                        <p:tgtEl>
                                          <p:spTgt spid="1028"/>
                                        </p:tgtEl>
                                      </p:cBhvr>
                                    </p:animEffect>
                                  </p:childTnLst>
                                </p:cTn>
                              </p:par>
                              <p:par>
                                <p:cTn id="11" presetID="3" presetClass="entr" presetSubtype="1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par>
                                <p:cTn id="17" presetID="3"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linds(horizontal)">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p:bldP spid="4" grpId="0" animBg="1"/>
      <p:bldP spid="6" grpId="0"/>
      <p:bldP spid="8" grpId="0" animBg="1"/>
      <p:bldP spid="10" grpId="0"/>
      <p:bldP spid="11"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16F2C-3654-58F1-7835-8934AB706C0C}"/>
              </a:ext>
            </a:extLst>
          </p:cNvPr>
          <p:cNvPicPr>
            <a:picLocks noChangeAspect="1"/>
          </p:cNvPicPr>
          <p:nvPr/>
        </p:nvPicPr>
        <p:blipFill>
          <a:blip r:embed="rId3"/>
          <a:stretch>
            <a:fillRect/>
          </a:stretch>
        </p:blipFill>
        <p:spPr>
          <a:xfrm>
            <a:off x="6096000" y="1944236"/>
            <a:ext cx="6097968" cy="1595668"/>
          </a:xfrm>
          <a:prstGeom prst="rect">
            <a:avLst/>
          </a:prstGeom>
        </p:spPr>
      </p:pic>
      <p:sp>
        <p:nvSpPr>
          <p:cNvPr id="4" name="Text Placeholder 3">
            <a:extLst>
              <a:ext uri="{FF2B5EF4-FFF2-40B4-BE49-F238E27FC236}">
                <a16:creationId xmlns:a16="http://schemas.microsoft.com/office/drawing/2014/main" id="{5B30161D-96F2-C805-478C-F00182A44CD0}"/>
              </a:ext>
            </a:extLst>
          </p:cNvPr>
          <p:cNvSpPr>
            <a:spLocks noGrp="1"/>
          </p:cNvSpPr>
          <p:nvPr>
            <p:ph type="body" sz="quarter" idx="10"/>
          </p:nvPr>
        </p:nvSpPr>
        <p:spPr/>
        <p:txBody>
          <a:bodyPr>
            <a:normAutofit/>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kern="0" dirty="0">
                <a:latin typeface="Times New Roman" panose="02020603050405020304" pitchFamily="18" charset="0"/>
                <a:cs typeface="Times New Roman" panose="02020603050405020304" pitchFamily="18" charset="0"/>
              </a:rPr>
              <a:t>Xue, </a:t>
            </a:r>
            <a:r>
              <a:rPr lang="en-US" kern="0" dirty="0" err="1">
                <a:latin typeface="Times New Roman" panose="02020603050405020304" pitchFamily="18" charset="0"/>
                <a:cs typeface="Times New Roman" panose="02020603050405020304" pitchFamily="18" charset="0"/>
              </a:rPr>
              <a:t>Tianju</a:t>
            </a:r>
            <a:r>
              <a:rPr lang="en-US" kern="0" dirty="0">
                <a:latin typeface="Times New Roman" panose="02020603050405020304" pitchFamily="18" charset="0"/>
                <a:cs typeface="Times New Roman" panose="02020603050405020304" pitchFamily="18" charset="0"/>
              </a:rPr>
              <a:t>, et al.</a:t>
            </a:r>
            <a:r>
              <a:rPr lang="en-US" altLang="zh-CN" kern="0" dirty="0">
                <a:latin typeface="Times New Roman" panose="02020603050405020304" pitchFamily="18" charset="0"/>
                <a:cs typeface="Times New Roman" panose="02020603050405020304" pitchFamily="18" charset="0"/>
              </a:rPr>
              <a:t>,</a:t>
            </a:r>
            <a:r>
              <a:rPr lang="en-US" kern="0" dirty="0">
                <a:latin typeface="Times New Roman" panose="02020603050405020304" pitchFamily="18" charset="0"/>
                <a:cs typeface="Times New Roman" panose="02020603050405020304" pitchFamily="18" charset="0"/>
              </a:rPr>
              <a:t> </a:t>
            </a:r>
            <a:r>
              <a:rPr lang="en-US" i="1" kern="0" dirty="0">
                <a:latin typeface="Times New Roman" panose="02020603050405020304" pitchFamily="18" charset="0"/>
                <a:cs typeface="Times New Roman" panose="02020603050405020304" pitchFamily="18" charset="0"/>
              </a:rPr>
              <a:t>Computer Physics Communications</a:t>
            </a:r>
            <a:r>
              <a:rPr lang="en-US" altLang="zh-CN" kern="0" dirty="0">
                <a:latin typeface="Times New Roman" panose="02020603050405020304" pitchFamily="18" charset="0"/>
                <a:cs typeface="Times New Roman" panose="02020603050405020304" pitchFamily="18" charset="0"/>
              </a:rPr>
              <a:t>,</a:t>
            </a:r>
            <a:r>
              <a:rPr lang="en-US" kern="0" dirty="0">
                <a:latin typeface="Times New Roman" panose="02020603050405020304" pitchFamily="18" charset="0"/>
                <a:cs typeface="Times New Roman" panose="02020603050405020304" pitchFamily="18" charset="0"/>
              </a:rPr>
              <a:t> 291 (2023): 108802.</a:t>
            </a:r>
          </a:p>
          <a:p>
            <a:r>
              <a:rPr lang="en-US" altLang="zh-CN" kern="0" dirty="0">
                <a:latin typeface="Times New Roman" panose="02020603050405020304" pitchFamily="18" charset="0"/>
                <a:cs typeface="Times New Roman" panose="02020603050405020304" pitchFamily="18" charset="0"/>
              </a:rPr>
              <a:t>[2]</a:t>
            </a:r>
            <a:r>
              <a:rPr lang="zh-CN" altLang="en-US" kern="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Hu, F., Niezgoda, S., Xue, T., &amp; Cao, J. (2025).</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npj</a:t>
            </a:r>
            <a:r>
              <a:rPr lang="en-US" i="1" dirty="0">
                <a:latin typeface="Times New Roman" panose="02020603050405020304" pitchFamily="18" charset="0"/>
                <a:cs typeface="Times New Roman" panose="02020603050405020304" pitchFamily="18" charset="0"/>
              </a:rPr>
              <a:t> Computational Materials</a:t>
            </a:r>
            <a:r>
              <a:rPr lang="en-US" dirty="0">
                <a:latin typeface="Times New Roman" panose="02020603050405020304" pitchFamily="18" charset="0"/>
                <a:cs typeface="Times New Roman" panose="02020603050405020304" pitchFamily="18" charset="0"/>
              </a:rPr>
              <a:t>, 11(1), 46.</a:t>
            </a:r>
          </a:p>
          <a:p>
            <a:endParaRPr lang="en-US" kern="0" dirty="0">
              <a:latin typeface="Times New Roman" panose="02020603050405020304" pitchFamily="18" charset="0"/>
              <a:cs typeface="Times New Roman" panose="02020603050405020304" pitchFamily="18" charset="0"/>
            </a:endParaRPr>
          </a:p>
        </p:txBody>
      </p:sp>
      <p:grpSp>
        <p:nvGrpSpPr>
          <p:cNvPr id="28" name="组合 30">
            <a:extLst>
              <a:ext uri="{FF2B5EF4-FFF2-40B4-BE49-F238E27FC236}">
                <a16:creationId xmlns:a16="http://schemas.microsoft.com/office/drawing/2014/main" id="{616B5335-2C9C-B10F-423B-4B85DA089895}"/>
              </a:ext>
            </a:extLst>
          </p:cNvPr>
          <p:cNvGrpSpPr/>
          <p:nvPr/>
        </p:nvGrpSpPr>
        <p:grpSpPr>
          <a:xfrm>
            <a:off x="83415" y="252070"/>
            <a:ext cx="328891" cy="466672"/>
            <a:chOff x="199304" y="53446"/>
            <a:chExt cx="328891" cy="466672"/>
          </a:xfrm>
        </p:grpSpPr>
        <p:sp>
          <p:nvSpPr>
            <p:cNvPr id="29" name="Freeform 5">
              <a:extLst>
                <a:ext uri="{FF2B5EF4-FFF2-40B4-BE49-F238E27FC236}">
                  <a16:creationId xmlns:a16="http://schemas.microsoft.com/office/drawing/2014/main" id="{28B8AAC8-A205-43F0-617C-BF3B7A204E49}"/>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30" name="Freeform 6">
              <a:extLst>
                <a:ext uri="{FF2B5EF4-FFF2-40B4-BE49-F238E27FC236}">
                  <a16:creationId xmlns:a16="http://schemas.microsoft.com/office/drawing/2014/main" id="{A29EF4A8-4899-E495-140B-0637BF99E4A5}"/>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31" name="Freeform 7">
              <a:extLst>
                <a:ext uri="{FF2B5EF4-FFF2-40B4-BE49-F238E27FC236}">
                  <a16:creationId xmlns:a16="http://schemas.microsoft.com/office/drawing/2014/main" id="{F317D868-0E94-A275-5B27-F71D555A0DB3}"/>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32" name="矩形 3">
            <a:extLst>
              <a:ext uri="{FF2B5EF4-FFF2-40B4-BE49-F238E27FC236}">
                <a16:creationId xmlns:a16="http://schemas.microsoft.com/office/drawing/2014/main" id="{309223DE-B3E5-E614-AF57-0858F594A845}"/>
              </a:ext>
            </a:extLst>
          </p:cNvPr>
          <p:cNvSpPr>
            <a:spLocks noChangeArrowheads="1"/>
          </p:cNvSpPr>
          <p:nvPr/>
        </p:nvSpPr>
        <p:spPr bwMode="auto">
          <a:xfrm>
            <a:off x="488281" y="88655"/>
            <a:ext cx="8295640" cy="6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What</a:t>
            </a:r>
            <a:r>
              <a:rPr lang="zh-CN" alt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is</a:t>
            </a:r>
            <a:r>
              <a:rPr lang="zh-CN" alt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JAX-FEM</a:t>
            </a:r>
            <a:r>
              <a:rPr lang="zh-CN" alt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and</a:t>
            </a:r>
            <a:r>
              <a:rPr lang="zh-CN" altLang="en-US" sz="3200"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sz="3200" b="1" dirty="0">
                <a:solidFill>
                  <a:srgbClr val="502984"/>
                </a:solidFill>
                <a:latin typeface="Arial Narrow" panose="020B0606020202030204" charset="0"/>
                <a:ea typeface="Source Han Sans Normal" panose="020B0400000000000000" pitchFamily="34" charset="-122"/>
                <a:cs typeface="Arial Narrow" panose="020B0606020202030204" charset="0"/>
              </a:rPr>
              <a:t>JAX-CPFEM</a:t>
            </a:r>
            <a:endPar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endParaRPr>
          </a:p>
        </p:txBody>
      </p:sp>
      <p:sp>
        <p:nvSpPr>
          <p:cNvPr id="2" name="TextBox 1">
            <a:extLst>
              <a:ext uri="{FF2B5EF4-FFF2-40B4-BE49-F238E27FC236}">
                <a16:creationId xmlns:a16="http://schemas.microsoft.com/office/drawing/2014/main" id="{F5897BE7-A249-4C4A-96EE-72633AE7FBDA}"/>
              </a:ext>
            </a:extLst>
          </p:cNvPr>
          <p:cNvSpPr txBox="1"/>
          <p:nvPr/>
        </p:nvSpPr>
        <p:spPr>
          <a:xfrm>
            <a:off x="71350" y="1129624"/>
            <a:ext cx="6125808" cy="4247317"/>
          </a:xfrm>
          <a:prstGeom prst="rect">
            <a:avLst/>
          </a:prstGeom>
          <a:noFill/>
        </p:spPr>
        <p:txBody>
          <a:bodyPr wrap="square">
            <a:spAutoFit/>
          </a:bodyPr>
          <a:lstStyle/>
          <a:p>
            <a:pPr marL="342900" marR="0" lvl="0" indent="-342900" algn="just">
              <a:spcBef>
                <a:spcPts val="0"/>
              </a:spcBef>
              <a:spcAft>
                <a:spcPts val="0"/>
              </a:spcAft>
              <a:buFont typeface="Wingdings" pitchFamily="2" charset="2"/>
              <a:buChar char="§"/>
            </a:pPr>
            <a:r>
              <a:rPr lang="en-US" altLang="zh-CN" dirty="0">
                <a:effectLst/>
                <a:latin typeface="Times New Roman" panose="02020603050405020304" pitchFamily="18" charset="0"/>
                <a:ea typeface="DengXian" panose="02010600030101010101" pitchFamily="2" charset="-122"/>
                <a:cs typeface="Times New Roman" panose="02020603050405020304" pitchFamily="18" charset="0"/>
              </a:rPr>
              <a:t>Based</a:t>
            </a:r>
            <a:r>
              <a:rPr lang="zh-CN" altLang="en-US"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DengXian" panose="02010600030101010101" pitchFamily="2" charset="-122"/>
                <a:cs typeface="Times New Roman" panose="02020603050405020304" pitchFamily="18" charset="0"/>
              </a:rPr>
              <a:t>on</a:t>
            </a:r>
            <a:r>
              <a:rPr lang="zh-CN" altLang="en-US"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JAX</a:t>
            </a:r>
            <a:r>
              <a:rPr lang="zh-CN" altLang="en-US"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DengXian" panose="02010600030101010101" pitchFamily="2" charset="-122"/>
                <a:cs typeface="Times New Roman" panose="02020603050405020304" pitchFamily="18" charset="0"/>
              </a:rPr>
              <a:t>(by</a:t>
            </a:r>
            <a:r>
              <a:rPr lang="zh-CN" altLang="en-US"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effectLst/>
                <a:latin typeface="Times New Roman" panose="02020603050405020304" pitchFamily="18" charset="0"/>
                <a:ea typeface="DengXian" panose="02010600030101010101" pitchFamily="2" charset="-122"/>
                <a:cs typeface="Times New Roman" panose="02020603050405020304" pitchFamily="18" charset="0"/>
              </a:rPr>
              <a:t>Google)</a:t>
            </a:r>
            <a:endParaRPr lang="en-US" dirty="0">
              <a:effectLst/>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lgn="just">
              <a:buFont typeface="Courier New" panose="02070309020205020404" pitchFamily="49" charset="0"/>
              <a:buChar char="o"/>
            </a:pPr>
            <a:r>
              <a:rPr lang="en-US" dirty="0">
                <a:effectLst/>
                <a:latin typeface="Times New Roman" panose="02020603050405020304" pitchFamily="18" charset="0"/>
                <a:ea typeface="DengXian" panose="02010600030101010101" pitchFamily="2" charset="-122"/>
                <a:cs typeface="Times New Roman" panose="02020603050405020304" pitchFamily="18" charset="0"/>
              </a:rPr>
              <a:t>CPU</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a:t>
            </a:r>
            <a:r>
              <a:rPr lang="en-US" dirty="0">
                <a:effectLst/>
                <a:latin typeface="Times New Roman" panose="02020603050405020304" pitchFamily="18" charset="0"/>
                <a:ea typeface="DengXian" panose="02010600030101010101" pitchFamily="2" charset="-122"/>
                <a:cs typeface="Times New Roman" panose="02020603050405020304" pitchFamily="18" charset="0"/>
              </a:rPr>
              <a:t>GPU</a:t>
            </a:r>
            <a:r>
              <a:rPr lang="zh-CN" altLang="en-US"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compatible</a:t>
            </a:r>
          </a:p>
          <a:p>
            <a:pPr marL="800100" lvl="1" indent="-342900" algn="just">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~10</a:t>
            </a:r>
            <a:r>
              <a:rPr lang="en-US" kern="0" dirty="0">
                <a:effectLst/>
                <a:latin typeface="Times New Roman" panose="02020603050405020304" pitchFamily="18" charset="0"/>
                <a:ea typeface="Times New Roman" panose="02020603050405020304" pitchFamily="18" charset="0"/>
              </a:rPr>
              <a:t>×</a:t>
            </a:r>
            <a:r>
              <a:rPr lang="zh-CN" altLang="en-US" kern="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to</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100</a:t>
            </a:r>
            <a:r>
              <a:rPr lang="en-US" kern="0" dirty="0">
                <a:effectLst/>
                <a:latin typeface="Times New Roman" panose="02020603050405020304" pitchFamily="18" charset="0"/>
                <a:ea typeface="Times New Roman" panose="02020603050405020304" pitchFamily="18" charset="0"/>
              </a:rPr>
              <a:t>×</a:t>
            </a:r>
            <a:r>
              <a:rPr lang="en-US" dirty="0">
                <a:effectLst/>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boost</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in</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performance</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from</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CPU</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to</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GPU</a:t>
            </a:r>
          </a:p>
          <a:p>
            <a:pPr lvl="1" algn="just"/>
            <a:endParaRPr lang="en-US"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itchFamily="2" charset="2"/>
              <a:buChar char="§"/>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Implemented</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with</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dirty="0">
                <a:effectLst/>
                <a:latin typeface="Times New Roman" panose="02020603050405020304" pitchFamily="18" charset="0"/>
                <a:ea typeface="DengXian" panose="02010600030101010101" pitchFamily="2" charset="-122"/>
                <a:cs typeface="Times New Roman" panose="02020603050405020304" pitchFamily="18" charset="0"/>
              </a:rPr>
              <a:t>pure</a:t>
            </a:r>
            <a:r>
              <a:rPr lang="en-US"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dirty="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Python</a:t>
            </a:r>
            <a:endParaRPr lang="en-US"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lgn="just">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J</a:t>
            </a:r>
            <a:r>
              <a:rPr lang="en-US" dirty="0">
                <a:effectLst/>
                <a:latin typeface="Times New Roman" panose="02020603050405020304" pitchFamily="18" charset="0"/>
                <a:ea typeface="DengXian" panose="02010600030101010101" pitchFamily="2" charset="-122"/>
                <a:cs typeface="Times New Roman" panose="02020603050405020304" pitchFamily="18" charset="0"/>
              </a:rPr>
              <a:t>ust-in-time compilation</a:t>
            </a:r>
          </a:p>
          <a:p>
            <a:pPr marL="800100" lvl="1" indent="-342900" algn="just">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F</a:t>
            </a:r>
            <a:r>
              <a:rPr lang="en-US" dirty="0">
                <a:effectLst/>
                <a:latin typeface="Times New Roman" panose="02020603050405020304" pitchFamily="18" charset="0"/>
                <a:ea typeface="DengXian" panose="02010600030101010101" pitchFamily="2" charset="-122"/>
                <a:cs typeface="Times New Roman" panose="02020603050405020304" pitchFamily="18" charset="0"/>
              </a:rPr>
              <a:t>ast developing and easy collaboration</a:t>
            </a: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lvl="1" algn="just"/>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buFont typeface="Wingdings" pitchFamily="2" charset="2"/>
              <a:buChar char="§"/>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A</a:t>
            </a:r>
            <a:r>
              <a:rPr lang="en-US" dirty="0">
                <a:latin typeface="Times New Roman" panose="02020603050405020304" pitchFamily="18" charset="0"/>
                <a:ea typeface="DengXian" panose="02010600030101010101" pitchFamily="2" charset="-122"/>
                <a:cs typeface="Times New Roman" panose="02020603050405020304" pitchFamily="18" charset="0"/>
              </a:rPr>
              <a:t>utomatic linearization for </a:t>
            </a:r>
            <a:r>
              <a:rPr lang="en-US"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nonlinear problems</a:t>
            </a:r>
          </a:p>
          <a:p>
            <a:pPr marL="800100" lvl="1" indent="-342900" algn="just">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W</a:t>
            </a:r>
            <a:r>
              <a:rPr lang="en-US" dirty="0">
                <a:latin typeface="Times New Roman" panose="02020603050405020304" pitchFamily="18" charset="0"/>
                <a:ea typeface="DengXian" panose="02010600030101010101" pitchFamily="2" charset="-122"/>
                <a:cs typeface="Times New Roman" panose="02020603050405020304" pitchFamily="18" charset="0"/>
              </a:rPr>
              <a:t>ork directly with the weak form </a:t>
            </a:r>
          </a:p>
          <a:p>
            <a:pPr marL="800100" lvl="1" indent="-342900" algn="just">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P</a:t>
            </a:r>
            <a:r>
              <a:rPr lang="en-US" dirty="0">
                <a:latin typeface="Times New Roman" panose="02020603050405020304" pitchFamily="18" charset="0"/>
                <a:ea typeface="DengXian" panose="02010600030101010101" pitchFamily="2" charset="-122"/>
                <a:cs typeface="Times New Roman" panose="02020603050405020304" pitchFamily="18" charset="0"/>
              </a:rPr>
              <a:t>erform the linearization using AD</a:t>
            </a:r>
          </a:p>
          <a:p>
            <a:pPr lvl="1" algn="just"/>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itchFamily="2" charset="2"/>
              <a:buChar char="§"/>
            </a:pPr>
            <a:r>
              <a:rPr lang="en-US" altLang="zh-CN" dirty="0">
                <a:effectLst/>
                <a:latin typeface="Times New Roman" panose="02020603050405020304" pitchFamily="18" charset="0"/>
                <a:ea typeface="DengXian" panose="02010600030101010101" pitchFamily="2" charset="-122"/>
                <a:cs typeface="Times New Roman" panose="02020603050405020304" pitchFamily="18" charset="0"/>
              </a:rPr>
              <a:t>Allows</a:t>
            </a:r>
            <a:r>
              <a:rPr lang="zh-CN" altLang="en-US"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dirty="0">
                <a:effectLst/>
                <a:latin typeface="Times New Roman" panose="02020603050405020304" pitchFamily="18" charset="0"/>
                <a:ea typeface="DengXian" panose="02010600030101010101" pitchFamily="2" charset="-122"/>
                <a:cs typeface="Times New Roman" panose="02020603050405020304" pitchFamily="18" charset="0"/>
              </a:rPr>
              <a:t>end-to-end </a:t>
            </a:r>
            <a:r>
              <a:rPr lang="en-US" dirty="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automatic differentiatio</a:t>
            </a:r>
            <a:r>
              <a:rPr lang="en-US" altLang="zh-CN" dirty="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n</a:t>
            </a:r>
            <a:r>
              <a:rPr lang="zh-CN" altLang="en-US" dirty="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(AD)</a:t>
            </a:r>
            <a:endParaRPr lang="en-US"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lgn="just">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G</a:t>
            </a:r>
            <a:r>
              <a:rPr lang="en-US" dirty="0">
                <a:effectLst/>
                <a:latin typeface="Times New Roman" panose="02020603050405020304" pitchFamily="18" charset="0"/>
                <a:ea typeface="DengXian" panose="02010600030101010101" pitchFamily="2" charset="-122"/>
                <a:cs typeface="Times New Roman" panose="02020603050405020304" pitchFamily="18" charset="0"/>
              </a:rPr>
              <a:t>radient-based design and optimization</a:t>
            </a: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lgn="just">
              <a:buFont typeface="Courier New" panose="02070309020205020404" pitchFamily="49" charset="0"/>
              <a:buChar char="o"/>
            </a:pPr>
            <a:r>
              <a:rPr lang="en-US" altLang="zh-CN" dirty="0">
                <a:latin typeface="Times New Roman" panose="02020603050405020304" pitchFamily="18" charset="0"/>
                <a:ea typeface="DengXian" panose="02010600030101010101" pitchFamily="2" charset="-122"/>
                <a:cs typeface="Times New Roman" panose="02020603050405020304" pitchFamily="18" charset="0"/>
              </a:rPr>
              <a:t>Full</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access</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to</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JAX</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machine</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learning</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dirty="0">
                <a:latin typeface="Times New Roman" panose="02020603050405020304" pitchFamily="18" charset="0"/>
                <a:ea typeface="DengXian" panose="02010600030101010101" pitchFamily="2" charset="-122"/>
                <a:cs typeface="Times New Roman" panose="02020603050405020304" pitchFamily="18" charset="0"/>
              </a:rPr>
              <a:t>functions</a:t>
            </a:r>
            <a:endParaRPr lang="en-US" dirty="0">
              <a:effectLst/>
              <a:latin typeface="Times New Roman" panose="02020603050405020304" pitchFamily="18" charset="0"/>
              <a:ea typeface="DengXian" panose="02010600030101010101" pitchFamily="2" charset="-122"/>
              <a:cs typeface="Times New Roman" panose="02020603050405020304" pitchFamily="18" charset="0"/>
            </a:endParaRPr>
          </a:p>
        </p:txBody>
      </p:sp>
      <p:pic>
        <p:nvPicPr>
          <p:cNvPr id="6" name="Picture 2" descr="upload.wikimedia.org/wikipedia/commons/thumb/8/...">
            <a:extLst>
              <a:ext uri="{FF2B5EF4-FFF2-40B4-BE49-F238E27FC236}">
                <a16:creationId xmlns:a16="http://schemas.microsoft.com/office/drawing/2014/main" id="{0F576B88-4186-EB83-D0CB-46009C368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322" y="166167"/>
            <a:ext cx="1743827" cy="10084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167C193-CD21-4FCF-9CC8-3AB6941B2468}"/>
              </a:ext>
            </a:extLst>
          </p:cNvPr>
          <p:cNvSpPr txBox="1"/>
          <p:nvPr/>
        </p:nvSpPr>
        <p:spPr>
          <a:xfrm>
            <a:off x="6949274" y="1256367"/>
            <a:ext cx="4461878" cy="307777"/>
          </a:xfrm>
          <a:prstGeom prst="rect">
            <a:avLst/>
          </a:prstGeom>
          <a:noFill/>
        </p:spPr>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Initial version released by Google in 2018</a:t>
            </a:r>
          </a:p>
        </p:txBody>
      </p:sp>
      <p:sp>
        <p:nvSpPr>
          <p:cNvPr id="33" name="TextBox 32">
            <a:extLst>
              <a:ext uri="{FF2B5EF4-FFF2-40B4-BE49-F238E27FC236}">
                <a16:creationId xmlns:a16="http://schemas.microsoft.com/office/drawing/2014/main" id="{069F63D6-D0C8-6478-A727-0ECB8980F011}"/>
              </a:ext>
            </a:extLst>
          </p:cNvPr>
          <p:cNvSpPr txBox="1"/>
          <p:nvPr/>
        </p:nvSpPr>
        <p:spPr>
          <a:xfrm>
            <a:off x="6096000" y="3506700"/>
            <a:ext cx="6168427" cy="307777"/>
          </a:xfrm>
          <a:prstGeom prst="rect">
            <a:avLst/>
          </a:prstGeom>
          <a:noFill/>
        </p:spPr>
        <p:txBody>
          <a:bodyPr wrap="square" rtlCol="0">
            <a:spAutoFit/>
          </a:bodyPr>
          <a:lstStyle/>
          <a:p>
            <a:pPr algn="ctr"/>
            <a:r>
              <a:rPr lang="en-US" altLang="zh-CN" sz="1400" i="1" dirty="0">
                <a:latin typeface="Times New Roman" panose="02020603050405020304" pitchFamily="18" charset="0"/>
                <a:cs typeface="Times New Roman" panose="02020603050405020304" pitchFamily="18" charset="0"/>
              </a:rPr>
              <a:t>JAX-FEM:</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differentiable</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GPU-accelerated</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3D</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finite</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element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solver</a:t>
            </a:r>
            <a:r>
              <a:rPr lang="zh-CN" altLang="en-US"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441B3E4-9600-59FD-E9BE-B7A4DC818417}"/>
              </a:ext>
            </a:extLst>
          </p:cNvPr>
          <p:cNvPicPr>
            <a:picLocks noChangeAspect="1"/>
          </p:cNvPicPr>
          <p:nvPr/>
        </p:nvPicPr>
        <p:blipFill>
          <a:blip r:embed="rId5"/>
          <a:stretch>
            <a:fillRect/>
          </a:stretch>
        </p:blipFill>
        <p:spPr>
          <a:xfrm>
            <a:off x="6133430" y="4226544"/>
            <a:ext cx="5710707" cy="1376688"/>
          </a:xfrm>
          <a:prstGeom prst="rect">
            <a:avLst/>
          </a:prstGeom>
        </p:spPr>
      </p:pic>
      <p:sp>
        <p:nvSpPr>
          <p:cNvPr id="12" name="TextBox 11">
            <a:extLst>
              <a:ext uri="{FF2B5EF4-FFF2-40B4-BE49-F238E27FC236}">
                <a16:creationId xmlns:a16="http://schemas.microsoft.com/office/drawing/2014/main" id="{526A994F-7820-EB51-6B95-4F1B7F069333}"/>
              </a:ext>
            </a:extLst>
          </p:cNvPr>
          <p:cNvSpPr txBox="1"/>
          <p:nvPr/>
        </p:nvSpPr>
        <p:spPr>
          <a:xfrm>
            <a:off x="6060770" y="5599824"/>
            <a:ext cx="6168427" cy="307777"/>
          </a:xfrm>
          <a:prstGeom prst="rect">
            <a:avLst/>
          </a:prstGeom>
          <a:noFill/>
        </p:spPr>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JAX-CPFEM: Efficient differentiable GPU-computing</a:t>
            </a:r>
            <a:r>
              <a:rPr lang="zh-CN" altLang="en-US"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p:txBody>
      </p:sp>
      <p:sp>
        <p:nvSpPr>
          <p:cNvPr id="15" name="Down Arrow 14">
            <a:extLst>
              <a:ext uri="{FF2B5EF4-FFF2-40B4-BE49-F238E27FC236}">
                <a16:creationId xmlns:a16="http://schemas.microsoft.com/office/drawing/2014/main" id="{44A0E4DF-FD79-A7C5-E9CD-7398DDC45CB1}"/>
              </a:ext>
            </a:extLst>
          </p:cNvPr>
          <p:cNvSpPr/>
          <p:nvPr/>
        </p:nvSpPr>
        <p:spPr>
          <a:xfrm>
            <a:off x="8957904" y="1632527"/>
            <a:ext cx="374158" cy="5318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71B697C-88B0-4F83-9C93-BE5FC9B2D4E6}"/>
              </a:ext>
            </a:extLst>
          </p:cNvPr>
          <p:cNvSpPr/>
          <p:nvPr/>
        </p:nvSpPr>
        <p:spPr>
          <a:xfrm>
            <a:off x="8957904" y="3873716"/>
            <a:ext cx="374158" cy="5318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474682F-2A2D-A294-8951-F68967A8E36A}"/>
              </a:ext>
            </a:extLst>
          </p:cNvPr>
          <p:cNvPicPr>
            <a:picLocks noChangeAspect="1"/>
          </p:cNvPicPr>
          <p:nvPr/>
        </p:nvPicPr>
        <p:blipFill>
          <a:blip r:embed="rId6"/>
          <a:stretch>
            <a:fillRect/>
          </a:stretch>
        </p:blipFill>
        <p:spPr>
          <a:xfrm>
            <a:off x="10737761" y="4073133"/>
            <a:ext cx="1063910" cy="1042198"/>
          </a:xfrm>
          <a:prstGeom prst="rect">
            <a:avLst/>
          </a:prstGeom>
        </p:spPr>
      </p:pic>
      <p:sp>
        <p:nvSpPr>
          <p:cNvPr id="17" name="TextBox 16">
            <a:extLst>
              <a:ext uri="{FF2B5EF4-FFF2-40B4-BE49-F238E27FC236}">
                <a16:creationId xmlns:a16="http://schemas.microsoft.com/office/drawing/2014/main" id="{BF5D5B41-7522-A8AE-B5EC-CEA88B464ABD}"/>
              </a:ext>
            </a:extLst>
          </p:cNvPr>
          <p:cNvSpPr txBox="1"/>
          <p:nvPr/>
        </p:nvSpPr>
        <p:spPr>
          <a:xfrm>
            <a:off x="9924054" y="5115331"/>
            <a:ext cx="2658251" cy="523220"/>
          </a:xfrm>
          <a:prstGeom prst="rect">
            <a:avLst/>
          </a:prstGeom>
          <a:noFill/>
        </p:spPr>
        <p:txBody>
          <a:bodyPr wrap="square" rtlCol="0">
            <a:spAutoFit/>
          </a:bodyPr>
          <a:lstStyle/>
          <a:p>
            <a:pPr algn="ctr"/>
            <a:r>
              <a:rPr lang="en-US" altLang="zh-CN" sz="1400" b="0" i="0" dirty="0">
                <a:solidFill>
                  <a:schemeClr val="tx1"/>
                </a:solidFill>
                <a:latin typeface="Times New Roman" panose="02020603050405020304" pitchFamily="18" charset="0"/>
                <a:cs typeface="Times New Roman" panose="02020603050405020304" pitchFamily="18" charset="0"/>
              </a:rPr>
              <a:t>GitHub</a:t>
            </a:r>
            <a:r>
              <a:rPr lang="zh-CN" altLang="en-US" sz="1400" b="0" i="0" dirty="0">
                <a:solidFill>
                  <a:schemeClr val="tx1"/>
                </a:solidFill>
                <a:latin typeface="Times New Roman" panose="02020603050405020304" pitchFamily="18" charset="0"/>
                <a:cs typeface="Times New Roman" panose="02020603050405020304" pitchFamily="18" charset="0"/>
              </a:rPr>
              <a:t> </a:t>
            </a:r>
            <a:r>
              <a:rPr lang="en-US" altLang="zh-CN" sz="1400" b="0" i="0" dirty="0">
                <a:solidFill>
                  <a:schemeClr val="tx1"/>
                </a:solidFill>
                <a:latin typeface="Times New Roman" panose="02020603050405020304" pitchFamily="18" charset="0"/>
                <a:cs typeface="Times New Roman" panose="02020603050405020304" pitchFamily="18" charset="0"/>
              </a:rPr>
              <a:t>page</a:t>
            </a:r>
          </a:p>
          <a:p>
            <a:pPr algn="ctr"/>
            <a:r>
              <a:rPr lang="en-US" altLang="zh-CN" sz="1400" dirty="0">
                <a:latin typeface="Times New Roman" panose="02020603050405020304" pitchFamily="18" charset="0"/>
                <a:cs typeface="Times New Roman" panose="02020603050405020304" pitchFamily="18" charset="0"/>
              </a:rPr>
              <a:t>Launched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in</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late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2024</a:t>
            </a:r>
            <a:r>
              <a:rPr lang="zh-CN" altLang="en-US" sz="1400" dirty="0">
                <a:latin typeface="Times New Roman" panose="02020603050405020304" pitchFamily="18" charset="0"/>
                <a:cs typeface="Times New Roman" panose="02020603050405020304" pitchFamily="18" charset="0"/>
              </a:rPr>
              <a:t> </a:t>
            </a:r>
            <a:endParaRPr lang="en-US" sz="1400" b="0" i="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CDD8189-5624-3692-A289-5DE94168163E}"/>
              </a:ext>
            </a:extLst>
          </p:cNvPr>
          <p:cNvPicPr>
            <a:picLocks noChangeAspect="1"/>
          </p:cNvPicPr>
          <p:nvPr/>
        </p:nvPicPr>
        <p:blipFill>
          <a:blip r:embed="rId7"/>
          <a:stretch>
            <a:fillRect/>
          </a:stretch>
        </p:blipFill>
        <p:spPr>
          <a:xfrm>
            <a:off x="6418176" y="4001090"/>
            <a:ext cx="1569804" cy="332429"/>
          </a:xfrm>
          <a:prstGeom prst="rect">
            <a:avLst/>
          </a:prstGeom>
        </p:spPr>
      </p:pic>
      <p:pic>
        <p:nvPicPr>
          <p:cNvPr id="8" name="Picture 7">
            <a:extLst>
              <a:ext uri="{FF2B5EF4-FFF2-40B4-BE49-F238E27FC236}">
                <a16:creationId xmlns:a16="http://schemas.microsoft.com/office/drawing/2014/main" id="{DA9A28A6-A615-149B-84AC-CA865FDE8967}"/>
              </a:ext>
            </a:extLst>
          </p:cNvPr>
          <p:cNvPicPr>
            <a:picLocks noChangeAspect="1"/>
          </p:cNvPicPr>
          <p:nvPr/>
        </p:nvPicPr>
        <p:blipFill>
          <a:blip r:embed="rId8"/>
          <a:stretch>
            <a:fillRect/>
          </a:stretch>
        </p:blipFill>
        <p:spPr>
          <a:xfrm>
            <a:off x="6418177" y="1722914"/>
            <a:ext cx="1700146" cy="319364"/>
          </a:xfrm>
          <a:prstGeom prst="rect">
            <a:avLst/>
          </a:prstGeom>
        </p:spPr>
      </p:pic>
    </p:spTree>
    <p:extLst>
      <p:ext uri="{BB962C8B-B14F-4D97-AF65-F5344CB8AC3E}">
        <p14:creationId xmlns:p14="http://schemas.microsoft.com/office/powerpoint/2010/main" val="258568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2" grpId="0"/>
      <p:bldP spid="15" grpId="0" animBg="1"/>
      <p:bldP spid="16"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FF63D1D-4CCE-02D2-C8BD-0E25DA71516F}"/>
              </a:ext>
            </a:extLst>
          </p:cNvPr>
          <p:cNvSpPr/>
          <p:nvPr/>
        </p:nvSpPr>
        <p:spPr>
          <a:xfrm>
            <a:off x="6665833" y="822656"/>
            <a:ext cx="3995772" cy="1035826"/>
          </a:xfrm>
          <a:prstGeom prst="rect">
            <a:avLst/>
          </a:prstGeom>
          <a:solidFill>
            <a:schemeClr val="accent2">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3603EB9-2890-7FD6-DAB7-DFBFAD247013}"/>
              </a:ext>
            </a:extLst>
          </p:cNvPr>
          <p:cNvSpPr/>
          <p:nvPr/>
        </p:nvSpPr>
        <p:spPr>
          <a:xfrm>
            <a:off x="707169" y="2072113"/>
            <a:ext cx="3518647" cy="1554413"/>
          </a:xfrm>
          <a:prstGeom prst="rect">
            <a:avLst/>
          </a:prstGeom>
          <a:solidFill>
            <a:schemeClr val="accent5">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p:cNvPicPr>
            <a:picLocks noChangeAspect="1"/>
          </p:cNvPicPr>
          <p:nvPr/>
        </p:nvPicPr>
        <p:blipFill>
          <a:blip r:embed="rId3"/>
          <a:srcRect t="2848"/>
          <a:stretch>
            <a:fillRect/>
          </a:stretch>
        </p:blipFill>
        <p:spPr>
          <a:xfrm>
            <a:off x="6997597" y="2438498"/>
            <a:ext cx="3800475" cy="3168477"/>
          </a:xfrm>
          <a:prstGeom prst="rect">
            <a:avLst/>
          </a:prstGeom>
        </p:spPr>
      </p:pic>
      <p:sp>
        <p:nvSpPr>
          <p:cNvPr id="34" name="TextBox 17"/>
          <p:cNvSpPr txBox="1"/>
          <p:nvPr/>
        </p:nvSpPr>
        <p:spPr>
          <a:xfrm>
            <a:off x="6246727" y="5626491"/>
            <a:ext cx="5157250" cy="307777"/>
          </a:xfrm>
          <a:prstGeom prst="rect">
            <a:avLst/>
          </a:prstGeom>
          <a:noFill/>
        </p:spPr>
        <p:txBody>
          <a:bodyPr wrap="square">
            <a:spAutoFit/>
          </a:bodyPr>
          <a:lstStyle/>
          <a:p>
            <a:pPr algn="ctr"/>
            <a:r>
              <a:rPr lang="en-US" sz="1400" i="1" dirty="0">
                <a:latin typeface="Times New Roman Italic" panose="02020603050405020304" charset="0"/>
                <a:cs typeface="Times New Roman Italic" panose="02020603050405020304" charset="0"/>
              </a:rPr>
              <a:t>Clockwise loop of calculations during stress determination </a:t>
            </a:r>
            <a:r>
              <a:rPr lang="en-US" sz="1400" dirty="0">
                <a:latin typeface="Times New Roman Italic" panose="02020603050405020304" charset="0"/>
                <a:cs typeface="Times New Roman Italic" panose="02020603050405020304" charset="0"/>
              </a:rPr>
              <a:t>[1]</a:t>
            </a:r>
          </a:p>
        </p:txBody>
      </p:sp>
      <p:sp>
        <p:nvSpPr>
          <p:cNvPr id="12" name="文本框 11"/>
          <p:cNvSpPr txBox="1"/>
          <p:nvPr/>
        </p:nvSpPr>
        <p:spPr>
          <a:xfrm>
            <a:off x="6665832" y="1368769"/>
            <a:ext cx="3995773" cy="369332"/>
          </a:xfrm>
          <a:prstGeom prst="rect">
            <a:avLst/>
          </a:prstGeom>
          <a:noFill/>
        </p:spPr>
        <p:txBody>
          <a:bodyPr wrap="square" rtlCol="0">
            <a:spAutoFit/>
          </a:bodyPr>
          <a:lstStyle/>
          <a:p>
            <a:pPr algn="ctr"/>
            <a:r>
              <a:rPr lang="en-US" altLang="zh-CN" dirty="0">
                <a:latin typeface="Times New Roman Regular" panose="02020603050405020304" charset="0"/>
                <a:cs typeface="Times New Roman Regular" panose="02020603050405020304" charset="0"/>
              </a:rPr>
              <a:t>At (n+1) time step, mapping </a:t>
            </a:r>
            <a:r>
              <a:rPr lang="en-US" altLang="zh-CN" b="1" i="1" dirty="0">
                <a:latin typeface="Times New Roman Bold" panose="02020603050405020304" charset="0"/>
                <a:cs typeface="Times New Roman Bold" panose="02020603050405020304" charset="0"/>
              </a:rPr>
              <a:t>F</a:t>
            </a:r>
            <a:r>
              <a:rPr lang="en-US" altLang="zh-CN" b="1" baseline="-25000" dirty="0">
                <a:latin typeface="Times New Roman Bold" panose="02020603050405020304" charset="0"/>
                <a:cs typeface="Times New Roman Bold" panose="02020603050405020304" charset="0"/>
              </a:rPr>
              <a:t>n+1</a:t>
            </a:r>
            <a:r>
              <a:rPr lang="en-US" altLang="zh-CN" b="1" dirty="0">
                <a:latin typeface="Times New Roman Bold" panose="02020603050405020304" charset="0"/>
                <a:cs typeface="Times New Roman Bold" panose="02020603050405020304" charset="0"/>
              </a:rPr>
              <a:t> </a:t>
            </a:r>
            <a:r>
              <a:rPr lang="en-US" altLang="zh-CN" dirty="0">
                <a:latin typeface="Times New Roman Bold" panose="02020603050405020304" charset="0"/>
                <a:cs typeface="Times New Roman Bold" panose="02020603050405020304" charset="0"/>
              </a:rPr>
              <a:t>to </a:t>
            </a:r>
            <a:r>
              <a:rPr lang="en-US" altLang="zh-CN" b="1" i="1" dirty="0">
                <a:latin typeface="Times New Roman Bold" panose="02020603050405020304" charset="0"/>
                <a:cs typeface="Times New Roman Bold" panose="02020603050405020304" charset="0"/>
              </a:rPr>
              <a:t>S</a:t>
            </a:r>
            <a:r>
              <a:rPr lang="en-US" altLang="zh-CN" b="1" baseline="-25000" dirty="0">
                <a:latin typeface="Times New Roman Bold" panose="02020603050405020304" charset="0"/>
                <a:cs typeface="Times New Roman Bold" panose="02020603050405020304" charset="0"/>
              </a:rPr>
              <a:t>n+1</a:t>
            </a:r>
          </a:p>
        </p:txBody>
      </p:sp>
      <p:sp>
        <p:nvSpPr>
          <p:cNvPr id="13" name="文本框 12"/>
          <p:cNvSpPr txBox="1"/>
          <p:nvPr/>
        </p:nvSpPr>
        <p:spPr>
          <a:xfrm>
            <a:off x="5694590" y="3541488"/>
            <a:ext cx="1687830" cy="460375"/>
          </a:xfrm>
          <a:prstGeom prst="rect">
            <a:avLst/>
          </a:prstGeom>
          <a:noFill/>
        </p:spPr>
        <p:txBody>
          <a:bodyPr wrap="square" rtlCol="0">
            <a:spAutoFit/>
          </a:bodyPr>
          <a:lstStyle/>
          <a:p>
            <a:pPr algn="ctr"/>
            <a:r>
              <a:rPr lang="en-US" altLang="zh-CN" sz="1200" dirty="0">
                <a:latin typeface="Times New Roman Regular" panose="02020603050405020304" charset="0"/>
                <a:cs typeface="Times New Roman Regular" panose="02020603050405020304" charset="0"/>
              </a:rPr>
              <a:t>Elastic</a:t>
            </a:r>
            <a:r>
              <a:rPr lang="zh-CN" altLang="en-US" sz="1200" dirty="0">
                <a:latin typeface="Times New Roman Regular" panose="02020603050405020304" charset="0"/>
                <a:cs typeface="Times New Roman Regular" panose="02020603050405020304" charset="0"/>
              </a:rPr>
              <a:t> </a:t>
            </a:r>
            <a:r>
              <a:rPr lang="en-US" altLang="zh-CN" sz="1200" dirty="0">
                <a:latin typeface="Times New Roman Regular" panose="02020603050405020304" charset="0"/>
                <a:cs typeface="Times New Roman Regular" panose="02020603050405020304" charset="0"/>
              </a:rPr>
              <a:t>Deformation </a:t>
            </a:r>
          </a:p>
          <a:p>
            <a:pPr algn="ctr"/>
            <a:r>
              <a:rPr lang="en-US" altLang="zh-CN" sz="1200" dirty="0">
                <a:latin typeface="Times New Roman Regular" panose="02020603050405020304" charset="0"/>
                <a:cs typeface="Times New Roman Regular" panose="02020603050405020304" charset="0"/>
              </a:rPr>
              <a:t>Gradient</a:t>
            </a:r>
            <a:endParaRPr lang="en-US" altLang="zh-CN" sz="1200" baseline="-25000" dirty="0">
              <a:latin typeface="Times New Roman Regular" panose="02020603050405020304" charset="0"/>
              <a:cs typeface="Times New Roman Regular" panose="02020603050405020304" charset="0"/>
            </a:endParaRPr>
          </a:p>
        </p:txBody>
      </p:sp>
      <p:sp>
        <p:nvSpPr>
          <p:cNvPr id="14" name="文本框 13"/>
          <p:cNvSpPr txBox="1"/>
          <p:nvPr/>
        </p:nvSpPr>
        <p:spPr>
          <a:xfrm>
            <a:off x="9110242" y="2544456"/>
            <a:ext cx="1687830" cy="460375"/>
          </a:xfrm>
          <a:prstGeom prst="rect">
            <a:avLst/>
          </a:prstGeom>
          <a:noFill/>
        </p:spPr>
        <p:txBody>
          <a:bodyPr wrap="square" rtlCol="0">
            <a:spAutoFit/>
          </a:bodyPr>
          <a:lstStyle/>
          <a:p>
            <a:pPr algn="ctr"/>
            <a:r>
              <a:rPr lang="en-US" altLang="zh-CN" sz="1200" dirty="0">
                <a:latin typeface="Times New Roman Regular" panose="02020603050405020304" charset="0"/>
                <a:cs typeface="Times New Roman Regular" panose="02020603050405020304" charset="0"/>
              </a:rPr>
              <a:t>Second </a:t>
            </a:r>
            <a:r>
              <a:rPr lang="en-US" altLang="zh-CN" sz="1200" dirty="0" err="1">
                <a:latin typeface="Times New Roman Regular" panose="02020603050405020304" charset="0"/>
                <a:cs typeface="Times New Roman Regular" panose="02020603050405020304" charset="0"/>
              </a:rPr>
              <a:t>Piola-Kinchhoff</a:t>
            </a:r>
            <a:endParaRPr lang="en-US" altLang="zh-CN" sz="1200" dirty="0">
              <a:latin typeface="Times New Roman Regular" panose="02020603050405020304" charset="0"/>
              <a:cs typeface="Times New Roman Regular" panose="02020603050405020304" charset="0"/>
            </a:endParaRPr>
          </a:p>
          <a:p>
            <a:pPr algn="ctr"/>
            <a:r>
              <a:rPr lang="en-US" altLang="zh-CN" sz="1200" dirty="0">
                <a:latin typeface="Times New Roman Regular" panose="02020603050405020304" charset="0"/>
                <a:cs typeface="Times New Roman Regular" panose="02020603050405020304" charset="0"/>
              </a:rPr>
              <a:t>Stress</a:t>
            </a:r>
          </a:p>
        </p:txBody>
      </p:sp>
      <mc:AlternateContent xmlns:mc="http://schemas.openxmlformats.org/markup-compatibility/2006" xmlns:a14="http://schemas.microsoft.com/office/drawing/2010/main">
        <mc:Choice Requires="a14">
          <p:sp>
            <p:nvSpPr>
              <p:cNvPr id="5" name="文本框 11">
                <a:extLst>
                  <a:ext uri="{FF2B5EF4-FFF2-40B4-BE49-F238E27FC236}">
                    <a16:creationId xmlns:a16="http://schemas.microsoft.com/office/drawing/2014/main" id="{04BCB657-1B4B-F3A0-BC6C-936DA6D4EB38}"/>
                  </a:ext>
                </a:extLst>
              </p:cNvPr>
              <p:cNvSpPr txBox="1"/>
              <p:nvPr/>
            </p:nvSpPr>
            <p:spPr>
              <a:xfrm>
                <a:off x="707170" y="2203675"/>
                <a:ext cx="3518646" cy="1295676"/>
              </a:xfrm>
              <a:prstGeom prst="rect">
                <a:avLst/>
              </a:prstGeom>
              <a:noFill/>
            </p:spPr>
            <p:txBody>
              <a:bodyPr wrap="square" rtlCol="0">
                <a:spAutoFit/>
              </a:bodyPr>
              <a:lstStyle/>
              <a:p>
                <a:pPr algn="ctr">
                  <a:lnSpc>
                    <a:spcPct val="150000"/>
                  </a:lnSpc>
                </a:pPr>
                <a:r>
                  <a:rPr lang="en-US" altLang="zh-CN" dirty="0">
                    <a:latin typeface="Times New Roman" panose="02020603050405020304" pitchFamily="18" charset="0"/>
                    <a:cs typeface="Times New Roman" panose="02020603050405020304" pitchFamily="18" charset="0"/>
                  </a:rPr>
                  <a:t>Div</a:t>
                </a:r>
                <a:r>
                  <a:rPr lang="zh-CN" altLang="en-US" b="1" i="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  in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cs typeface="Times New Roman" panose="02020603050405020304" pitchFamily="18" charset="0"/>
                      </a:rPr>
                      <m:t>Ω</m:t>
                    </m:r>
                  </m:oMath>
                </a14:m>
                <a:r>
                  <a:rPr lang="en-US" altLang="zh-CN"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𝑷</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𝒖</m:t>
                        </m:r>
                      </m:e>
                    </m:d>
                  </m:oMath>
                </a14:m>
                <a:endParaRPr lang="en-US" altLang="zh-CN" b="1" dirty="0">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50000"/>
                  </a:lnSpc>
                </a:pPr>
                <a14:m>
                  <m:oMath xmlns:m="http://schemas.openxmlformats.org/officeDocument/2006/math">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𝒖</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cs typeface="Times New Roman" panose="02020603050405020304" pitchFamily="18" charset="0"/>
                          </a:rPr>
                        </m:ctrlPr>
                      </m:sSubPr>
                      <m:e>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𝒖</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𝐷</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𝑜𝑛</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i="1">
                            <a:effectLst/>
                            <a:latin typeface="Cambria Math" panose="02040503050406030204" pitchFamily="18" charset="0"/>
                            <a:cs typeface="Times New Roman" panose="02020603050405020304" pitchFamily="18" charset="0"/>
                          </a:rPr>
                        </m:ctrlPr>
                      </m:sSubPr>
                      <m:e>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Γ</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𝐷</m:t>
                        </m:r>
                      </m:sub>
                    </m:sSub>
                  </m:oMath>
                </a14:m>
                <a:r>
                  <a:rPr lang="en-US" dirty="0">
                    <a:effectLst/>
                  </a:rPr>
                  <a:t> </a:t>
                </a:r>
              </a:p>
              <a:p>
                <a:pPr algn="ctr">
                  <a:lnSpc>
                    <a:spcPct val="150000"/>
                  </a:lnSpc>
                </a:pPr>
                <a14:m>
                  <m:oMath xmlns:m="http://schemas.openxmlformats.org/officeDocument/2006/math">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𝑷</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𝒏</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𝒕</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𝑜𝑛</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i="1">
                            <a:effectLst/>
                            <a:latin typeface="Cambria Math" panose="02040503050406030204" pitchFamily="18" charset="0"/>
                            <a:cs typeface="Times New Roman" panose="02020603050405020304" pitchFamily="18" charset="0"/>
                          </a:rPr>
                        </m:ctrlPr>
                      </m:sSubPr>
                      <m:e>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Γ</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𝑁</m:t>
                        </m:r>
                      </m:sub>
                    </m:sSub>
                  </m:oMath>
                </a14:m>
                <a:r>
                  <a:rPr lang="en-US" dirty="0">
                    <a:effectLst/>
                  </a:rPr>
                  <a:t> </a:t>
                </a:r>
                <a:endParaRPr lang="en-US" altLang="zh-CN" b="1" i="1"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5" name="文本框 11">
                <a:extLst>
                  <a:ext uri="{FF2B5EF4-FFF2-40B4-BE49-F238E27FC236}">
                    <a16:creationId xmlns:a16="http://schemas.microsoft.com/office/drawing/2014/main" id="{04BCB657-1B4B-F3A0-BC6C-936DA6D4EB38}"/>
                  </a:ext>
                </a:extLst>
              </p:cNvPr>
              <p:cNvSpPr txBox="1">
                <a:spLocks noRot="1" noChangeAspect="1" noMove="1" noResize="1" noEditPoints="1" noAdjustHandles="1" noChangeArrowheads="1" noChangeShapeType="1" noTextEdit="1"/>
              </p:cNvSpPr>
              <p:nvPr/>
            </p:nvSpPr>
            <p:spPr>
              <a:xfrm>
                <a:off x="707170" y="2203675"/>
                <a:ext cx="3518646" cy="1295676"/>
              </a:xfrm>
              <a:prstGeom prst="rect">
                <a:avLst/>
              </a:prstGeom>
              <a:blipFill>
                <a:blip r:embed="rId4"/>
                <a:stretch>
                  <a:fillRect b="-3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94A962D-E3DB-ADB4-F5D6-DB5B1BA32CA3}"/>
                  </a:ext>
                </a:extLst>
              </p:cNvPr>
              <p:cNvSpPr txBox="1"/>
              <p:nvPr/>
            </p:nvSpPr>
            <p:spPr>
              <a:xfrm>
                <a:off x="164733" y="4118877"/>
                <a:ext cx="4716287" cy="883190"/>
              </a:xfrm>
              <a:prstGeom prst="rect">
                <a:avLst/>
              </a:prstGeom>
              <a:noFill/>
            </p:spPr>
            <p:txBody>
              <a:bodyPr wrap="square">
                <a:spAutoFit/>
              </a:bodyPr>
              <a:lstStyle/>
              <a:p>
                <a:pPr marL="742950" lvl="2" indent="-285750">
                  <a:lnSpc>
                    <a:spcPct val="150000"/>
                  </a:lnSpc>
                  <a:buFont typeface="Courier New" panose="02070309020205020404" pitchFamily="49" charset="0"/>
                  <a:buChar char="o"/>
                </a:pPr>
                <a:r>
                  <a:rPr lang="en-US" altLang="zh-CN" b="0" i="0" u="none" strike="noStrike" dirty="0">
                    <a:solidFill>
                      <a:srgbClr val="C00000"/>
                    </a:solidFill>
                    <a:effectLst/>
                    <a:latin typeface="Times New Roman" panose="02020603050405020304" pitchFamily="18" charset="0"/>
                    <a:cs typeface="Times New Roman" panose="02020603050405020304" pitchFamily="18" charset="0"/>
                  </a:rPr>
                  <a:t>Newton-Raphson Method</a:t>
                </a:r>
              </a:p>
              <a:p>
                <a:pPr marL="742950" lvl="2" indent="-285750">
                  <a:lnSpc>
                    <a:spcPct val="150000"/>
                  </a:lnSpc>
                  <a:buFont typeface="Courier New" panose="02070309020205020404" pitchFamily="49" charset="0"/>
                  <a:buChar char="o"/>
                </a:pP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r>
                          <a:rPr lang="en-US" altLang="zh-CN"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CN" b="0" i="0" u="none" strike="noStrike" dirty="0">
                    <a:solidFill>
                      <a:srgbClr val="000000"/>
                    </a:solidFill>
                    <a:effectLst/>
                    <a:latin typeface="Times New Roman" panose="02020603050405020304" pitchFamily="18" charset="0"/>
                    <a:cs typeface="Times New Roman" panose="02020603050405020304" pitchFamily="18" charset="0"/>
                  </a:rPr>
                  <a:t> is not explicitly a function of</a:t>
                </a:r>
                <a:r>
                  <a:rPr lang="en-US" altLang="zh-CN" dirty="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𝐹</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r>
                          <a:rPr lang="en-US" altLang="zh-CN"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zh-CN" b="0" i="0" u="none" strike="noStrike" dirty="0">
                    <a:solidFill>
                      <a:srgbClr val="000000"/>
                    </a:solidFill>
                    <a:effectLst/>
                    <a:latin typeface="Times New Roman" panose="02020603050405020304" pitchFamily="18" charset="0"/>
                    <a:cs typeface="Times New Roman" panose="02020603050405020304" pitchFamily="18" charset="0"/>
                  </a:rPr>
                  <a:t> </a:t>
                </a:r>
              </a:p>
            </p:txBody>
          </p:sp>
        </mc:Choice>
        <mc:Fallback xmlns="">
          <p:sp>
            <p:nvSpPr>
              <p:cNvPr id="18" name="TextBox 17">
                <a:extLst>
                  <a:ext uri="{FF2B5EF4-FFF2-40B4-BE49-F238E27FC236}">
                    <a16:creationId xmlns:a16="http://schemas.microsoft.com/office/drawing/2014/main" id="{094A962D-E3DB-ADB4-F5D6-DB5B1BA32CA3}"/>
                  </a:ext>
                </a:extLst>
              </p:cNvPr>
              <p:cNvSpPr txBox="1">
                <a:spLocks noRot="1" noChangeAspect="1" noMove="1" noResize="1" noEditPoints="1" noAdjustHandles="1" noChangeArrowheads="1" noChangeShapeType="1" noTextEdit="1"/>
              </p:cNvSpPr>
              <p:nvPr/>
            </p:nvSpPr>
            <p:spPr>
              <a:xfrm>
                <a:off x="164733" y="4118877"/>
                <a:ext cx="4716287" cy="883190"/>
              </a:xfrm>
              <a:prstGeom prst="rect">
                <a:avLst/>
              </a:prstGeom>
              <a:blipFill>
                <a:blip r:embed="rId5"/>
                <a:stretch>
                  <a:fillRect b="-8451"/>
                </a:stretch>
              </a:blipFill>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597AA3D5-83AF-5AEF-04E8-B80233329628}"/>
              </a:ext>
            </a:extLst>
          </p:cNvPr>
          <p:cNvSpPr/>
          <p:nvPr/>
        </p:nvSpPr>
        <p:spPr>
          <a:xfrm rot="20221904">
            <a:off x="4467211" y="1619993"/>
            <a:ext cx="1207189" cy="3133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F4B732B8-34DD-78E9-6E29-71D9A3D4D531}"/>
              </a:ext>
            </a:extLst>
          </p:cNvPr>
          <p:cNvSpPr/>
          <p:nvPr/>
        </p:nvSpPr>
        <p:spPr>
          <a:xfrm rot="12232051">
            <a:off x="4432437" y="3944142"/>
            <a:ext cx="1129781" cy="3133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文本框 11">
                <a:extLst>
                  <a:ext uri="{FF2B5EF4-FFF2-40B4-BE49-F238E27FC236}">
                    <a16:creationId xmlns:a16="http://schemas.microsoft.com/office/drawing/2014/main" id="{59BC1D59-F514-5EA3-25CF-EAE2C8D6EB4C}"/>
                  </a:ext>
                </a:extLst>
              </p:cNvPr>
              <p:cNvSpPr txBox="1"/>
              <p:nvPr/>
            </p:nvSpPr>
            <p:spPr>
              <a:xfrm>
                <a:off x="6665832" y="851304"/>
                <a:ext cx="3995773" cy="507831"/>
              </a:xfrm>
              <a:prstGeom prst="rect">
                <a:avLst/>
              </a:prstGeom>
              <a:noFill/>
            </p:spPr>
            <p:txBody>
              <a:bodyPr wrap="square" rtlCol="0">
                <a:sp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𝑹</m:t>
                          </m:r>
                        </m:e>
                        <m:sub>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𝒄</m:t>
                          </m:r>
                        </m:sub>
                      </m:sSub>
                      <m:d>
                        <m:dPr>
                          <m:ctrl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𝑭</m:t>
                              </m:r>
                            </m:e>
                            <m:sub>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𝑺</m:t>
                              </m:r>
                            </m:e>
                            <m:sub>
                              <m:r>
                                <a:rPr lang="en-US" altLang="zh-CN" b="1" i="1">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latin typeface="Cambria Math" panose="02040503050406030204" pitchFamily="18" charset="0"/>
                                  <a:ea typeface="Cambria Math" panose="02040503050406030204" pitchFamily="18" charset="0"/>
                                  <a:cs typeface="Times New Roman" panose="02020603050405020304" pitchFamily="18" charset="0"/>
                                </a:rPr>
                                <m:t>𝟏</m:t>
                              </m:r>
                            </m:sub>
                          </m:sSub>
                        </m:e>
                      </m:d>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altLang="zh-CN"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23" name="文本框 11">
                <a:extLst>
                  <a:ext uri="{FF2B5EF4-FFF2-40B4-BE49-F238E27FC236}">
                    <a16:creationId xmlns:a16="http://schemas.microsoft.com/office/drawing/2014/main" id="{59BC1D59-F514-5EA3-25CF-EAE2C8D6EB4C}"/>
                  </a:ext>
                </a:extLst>
              </p:cNvPr>
              <p:cNvSpPr txBox="1">
                <a:spLocks noRot="1" noChangeAspect="1" noMove="1" noResize="1" noEditPoints="1" noAdjustHandles="1" noChangeArrowheads="1" noChangeShapeType="1" noTextEdit="1"/>
              </p:cNvSpPr>
              <p:nvPr/>
            </p:nvSpPr>
            <p:spPr>
              <a:xfrm>
                <a:off x="6665832" y="851304"/>
                <a:ext cx="3995773" cy="507831"/>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D26C27E-F65F-0B36-92A0-4EF06FFA3C5D}"/>
              </a:ext>
            </a:extLst>
          </p:cNvPr>
          <p:cNvSpPr txBox="1"/>
          <p:nvPr/>
        </p:nvSpPr>
        <p:spPr>
          <a:xfrm>
            <a:off x="6180955" y="1905434"/>
            <a:ext cx="3995773" cy="458011"/>
          </a:xfrm>
          <a:prstGeom prst="rect">
            <a:avLst/>
          </a:prstGeom>
          <a:noFill/>
        </p:spPr>
        <p:txBody>
          <a:bodyPr wrap="square">
            <a:spAutoFit/>
          </a:bodyPr>
          <a:lstStyle/>
          <a:p>
            <a:pPr marL="742950" lvl="2" indent="-285750">
              <a:lnSpc>
                <a:spcPct val="150000"/>
              </a:lnSpc>
              <a:buFont typeface="Courier New" panose="02070309020205020404" pitchFamily="49" charset="0"/>
              <a:buChar char="o"/>
            </a:pPr>
            <a:r>
              <a:rPr lang="en-US" altLang="zh-CN" b="0" i="0" u="none" strike="noStrike" dirty="0">
                <a:solidFill>
                  <a:srgbClr val="C00000"/>
                </a:solidFill>
                <a:effectLst/>
                <a:latin typeface="Times New Roman" panose="02020603050405020304" pitchFamily="18" charset="0"/>
                <a:cs typeface="Times New Roman" panose="02020603050405020304" pitchFamily="18" charset="0"/>
              </a:rPr>
              <a:t>Newton-Raphson Method</a:t>
            </a:r>
          </a:p>
        </p:txBody>
      </p:sp>
      <p:sp>
        <p:nvSpPr>
          <p:cNvPr id="28" name="Text Placeholder 9">
            <a:extLst>
              <a:ext uri="{FF2B5EF4-FFF2-40B4-BE49-F238E27FC236}">
                <a16:creationId xmlns:a16="http://schemas.microsoft.com/office/drawing/2014/main" id="{A938ABD8-B613-CE56-0E67-F0AFE77E7FB9}"/>
              </a:ext>
            </a:extLst>
          </p:cNvPr>
          <p:cNvSpPr>
            <a:spLocks noGrp="1"/>
          </p:cNvSpPr>
          <p:nvPr>
            <p:ph type="body" sz="quarter" idx="10"/>
          </p:nvPr>
        </p:nvSpPr>
        <p:spPr>
          <a:xfrm>
            <a:off x="3196222" y="6081431"/>
            <a:ext cx="7834944" cy="664137"/>
          </a:xfrm>
        </p:spPr>
        <p:txBody>
          <a:bodyPr>
            <a:normAutofit/>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kern="0" dirty="0" err="1">
                <a:effectLst/>
                <a:latin typeface="Times New Roman" panose="02020603050405020304" pitchFamily="18" charset="0"/>
                <a:ea typeface="Times New Roman" panose="02020603050405020304" pitchFamily="18" charset="0"/>
                <a:cs typeface="Times New Roman" panose="02020603050405020304" pitchFamily="18" charset="0"/>
              </a:rPr>
              <a:t>Roters</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F</a:t>
            </a:r>
            <a:r>
              <a:rPr lang="en-US" altLang="zh-CN"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et al., </a:t>
            </a:r>
            <a:r>
              <a:rPr lang="en-US" i="1" kern="0" dirty="0">
                <a:effectLst/>
                <a:latin typeface="Times New Roman" panose="02020603050405020304" pitchFamily="18" charset="0"/>
                <a:ea typeface="Times New Roman" panose="02020603050405020304" pitchFamily="18" charset="0"/>
                <a:cs typeface="Times New Roman" panose="02020603050405020304" pitchFamily="18" charset="0"/>
              </a:rPr>
              <a:t>Computational Materials Science</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2019. 158: p. 420-478.</a:t>
            </a:r>
            <a:r>
              <a:rPr lang="en-US"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grpSp>
        <p:nvGrpSpPr>
          <p:cNvPr id="3" name="组合 30">
            <a:extLst>
              <a:ext uri="{FF2B5EF4-FFF2-40B4-BE49-F238E27FC236}">
                <a16:creationId xmlns:a16="http://schemas.microsoft.com/office/drawing/2014/main" id="{1A16E26F-FB87-D03A-71C2-7D5D87E02A85}"/>
              </a:ext>
            </a:extLst>
          </p:cNvPr>
          <p:cNvGrpSpPr/>
          <p:nvPr/>
        </p:nvGrpSpPr>
        <p:grpSpPr>
          <a:xfrm>
            <a:off x="83415" y="252070"/>
            <a:ext cx="328891" cy="466672"/>
            <a:chOff x="199304" y="53446"/>
            <a:chExt cx="328891" cy="466672"/>
          </a:xfrm>
        </p:grpSpPr>
        <p:sp>
          <p:nvSpPr>
            <p:cNvPr id="4" name="Freeform 5">
              <a:extLst>
                <a:ext uri="{FF2B5EF4-FFF2-40B4-BE49-F238E27FC236}">
                  <a16:creationId xmlns:a16="http://schemas.microsoft.com/office/drawing/2014/main" id="{584682CA-2666-EC55-1D28-83766B34D5D3}"/>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7" name="Freeform 6">
              <a:extLst>
                <a:ext uri="{FF2B5EF4-FFF2-40B4-BE49-F238E27FC236}">
                  <a16:creationId xmlns:a16="http://schemas.microsoft.com/office/drawing/2014/main" id="{6E8E5BB6-591C-B5A4-D2D9-B0BADDAB6250}"/>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1" name="Freeform 7">
              <a:extLst>
                <a:ext uri="{FF2B5EF4-FFF2-40B4-BE49-F238E27FC236}">
                  <a16:creationId xmlns:a16="http://schemas.microsoft.com/office/drawing/2014/main" id="{A7C93F5C-67A5-8DBB-CFCB-6AB05FED7163}"/>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9" name="矩形 3">
            <a:extLst>
              <a:ext uri="{FF2B5EF4-FFF2-40B4-BE49-F238E27FC236}">
                <a16:creationId xmlns:a16="http://schemas.microsoft.com/office/drawing/2014/main" id="{B5515665-69E8-BBAC-19EE-A5A037D2D168}"/>
              </a:ext>
            </a:extLst>
          </p:cNvPr>
          <p:cNvSpPr>
            <a:spLocks noChangeArrowheads="1"/>
          </p:cNvSpPr>
          <p:nvPr/>
        </p:nvSpPr>
        <p:spPr bwMode="auto">
          <a:xfrm>
            <a:off x="488281" y="88655"/>
            <a:ext cx="8295640" cy="69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har</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1:</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b="1" dirty="0" err="1">
                <a:solidFill>
                  <a:srgbClr val="502984"/>
                </a:solidFill>
                <a:latin typeface="Arial Narrow" panose="020B0606020202030204" charset="0"/>
                <a:ea typeface="Source Han Sans Normal" panose="020B0400000000000000" pitchFamily="34" charset="-122"/>
                <a:cs typeface="Arial Narrow" panose="020B0606020202030204" charset="0"/>
              </a:rPr>
              <a:t>Auto</a:t>
            </a:r>
            <a:r>
              <a:rPr lang="en-US" altLang="zh-CN" b="1" dirty="0" err="1">
                <a:solidFill>
                  <a:srgbClr val="502984"/>
                </a:solidFill>
                <a:latin typeface="Arial Narrow" panose="020B0606020202030204" charset="0"/>
                <a:ea typeface="Source Han Sans Normal" panose="020B0400000000000000" pitchFamily="34" charset="-122"/>
                <a:cs typeface="Arial Narrow" panose="020B0606020202030204" charset="0"/>
              </a:rPr>
              <a:t>Diff</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of</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onstitutive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l</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aws </a:t>
            </a:r>
            <a:endPar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endParaRPr>
          </a:p>
        </p:txBody>
      </p:sp>
      <p:sp>
        <p:nvSpPr>
          <p:cNvPr id="32" name="TextBox 31">
            <a:extLst>
              <a:ext uri="{FF2B5EF4-FFF2-40B4-BE49-F238E27FC236}">
                <a16:creationId xmlns:a16="http://schemas.microsoft.com/office/drawing/2014/main" id="{B6CE7577-44A0-7371-76BD-26E7F9D027C7}"/>
              </a:ext>
            </a:extLst>
          </p:cNvPr>
          <p:cNvSpPr txBox="1"/>
          <p:nvPr/>
        </p:nvSpPr>
        <p:spPr>
          <a:xfrm>
            <a:off x="707168" y="1427837"/>
            <a:ext cx="3518647" cy="498663"/>
          </a:xfrm>
          <a:prstGeom prst="rect">
            <a:avLst/>
          </a:prstGeom>
          <a:noFill/>
        </p:spPr>
        <p:txBody>
          <a:bodyPr wrap="square">
            <a:spAutoFit/>
          </a:bodyPr>
          <a:lstStyle/>
          <a:p>
            <a:pPr algn="ctr">
              <a:lnSpc>
                <a:spcPct val="150000"/>
              </a:lnSpc>
            </a:pPr>
            <a:r>
              <a:rPr lang="en-US" altLang="zh-CN" sz="2000" b="1" dirty="0">
                <a:latin typeface="Times New Roman Regular" panose="02020603050405020304" charset="0"/>
                <a:cs typeface="Times New Roman Regular" panose="02020603050405020304" charset="0"/>
              </a:rPr>
              <a:t>Governing Equation</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941360A-88DE-97DD-EB7B-65878F4D19C7}"/>
                  </a:ext>
                </a:extLst>
              </p:cNvPr>
              <p:cNvSpPr txBox="1"/>
              <p:nvPr/>
            </p:nvSpPr>
            <p:spPr>
              <a:xfrm>
                <a:off x="708855" y="3672014"/>
                <a:ext cx="3516961" cy="507831"/>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𝑹</m:t>
                      </m:r>
                      <m:d>
                        <m:dPr>
                          <m:ctrl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𝒖</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altLang="zh-CN"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0941360A-88DE-97DD-EB7B-65878F4D19C7}"/>
                  </a:ext>
                </a:extLst>
              </p:cNvPr>
              <p:cNvSpPr txBox="1">
                <a:spLocks noRot="1" noChangeAspect="1" noMove="1" noResize="1" noEditPoints="1" noAdjustHandles="1" noChangeArrowheads="1" noChangeShapeType="1" noTextEdit="1"/>
              </p:cNvSpPr>
              <p:nvPr/>
            </p:nvSpPr>
            <p:spPr>
              <a:xfrm>
                <a:off x="708855" y="3672014"/>
                <a:ext cx="3516961" cy="507831"/>
              </a:xfrm>
              <a:prstGeom prst="rect">
                <a:avLst/>
              </a:prstGeom>
              <a:blipFill>
                <a:blip r:embed="rId7"/>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1517C92D-2357-2B36-B1DF-0B348249AFE0}"/>
              </a:ext>
            </a:extLst>
          </p:cNvPr>
          <p:cNvSpPr txBox="1"/>
          <p:nvPr/>
        </p:nvSpPr>
        <p:spPr>
          <a:xfrm>
            <a:off x="6670888" y="215593"/>
            <a:ext cx="3990717" cy="498663"/>
          </a:xfrm>
          <a:prstGeom prst="rect">
            <a:avLst/>
          </a:prstGeom>
          <a:noFill/>
        </p:spPr>
        <p:txBody>
          <a:bodyPr wrap="square">
            <a:spAutoFit/>
          </a:bodyPr>
          <a:lstStyle/>
          <a:p>
            <a:pPr algn="ctr">
              <a:lnSpc>
                <a:spcPct val="150000"/>
              </a:lnSpc>
            </a:pPr>
            <a:r>
              <a:rPr lang="en-US" altLang="zh-CN" sz="2000" b="1" dirty="0">
                <a:latin typeface="Times New Roman Regular" panose="02020603050405020304" charset="0"/>
                <a:cs typeface="Times New Roman Regular" panose="02020603050405020304" charset="0"/>
              </a:rPr>
              <a:t>Constitutive</a:t>
            </a:r>
            <a:r>
              <a:rPr lang="zh-CN" altLang="en-US" sz="2000" b="1" dirty="0">
                <a:latin typeface="Times New Roman Regular" panose="02020603050405020304" charset="0"/>
                <a:cs typeface="Times New Roman Regular" panose="02020603050405020304" charset="0"/>
              </a:rPr>
              <a:t> </a:t>
            </a:r>
            <a:r>
              <a:rPr lang="en-US" altLang="zh-CN" sz="2000" b="1" dirty="0">
                <a:latin typeface="Times New Roman Regular" panose="02020603050405020304" charset="0"/>
                <a:cs typeface="Times New Roman Regular" panose="02020603050405020304" charset="0"/>
              </a:rPr>
              <a:t>Laws</a:t>
            </a:r>
          </a:p>
        </p:txBody>
      </p:sp>
      <p:sp>
        <p:nvSpPr>
          <p:cNvPr id="39" name="文本框 12">
            <a:extLst>
              <a:ext uri="{FF2B5EF4-FFF2-40B4-BE49-F238E27FC236}">
                <a16:creationId xmlns:a16="http://schemas.microsoft.com/office/drawing/2014/main" id="{FAB83F42-443E-8DF0-9E42-740BC2A33E70}"/>
              </a:ext>
            </a:extLst>
          </p:cNvPr>
          <p:cNvSpPr txBox="1"/>
          <p:nvPr/>
        </p:nvSpPr>
        <p:spPr>
          <a:xfrm>
            <a:off x="6153682" y="4859151"/>
            <a:ext cx="1687830" cy="460375"/>
          </a:xfrm>
          <a:prstGeom prst="rect">
            <a:avLst/>
          </a:prstGeom>
          <a:noFill/>
        </p:spPr>
        <p:txBody>
          <a:bodyPr wrap="square" rtlCol="0">
            <a:spAutoFit/>
          </a:bodyPr>
          <a:lstStyle/>
          <a:p>
            <a:pPr algn="ctr"/>
            <a:r>
              <a:rPr lang="en-US" altLang="zh-CN" sz="1200" dirty="0">
                <a:latin typeface="Times New Roman Regular" panose="02020603050405020304" charset="0"/>
                <a:cs typeface="Times New Roman Regular" panose="02020603050405020304" charset="0"/>
              </a:rPr>
              <a:t>Plastic</a:t>
            </a:r>
            <a:r>
              <a:rPr lang="zh-CN" altLang="en-US" sz="1200" dirty="0">
                <a:latin typeface="Times New Roman Regular" panose="02020603050405020304" charset="0"/>
                <a:cs typeface="Times New Roman Regular" panose="02020603050405020304" charset="0"/>
              </a:rPr>
              <a:t> </a:t>
            </a:r>
            <a:r>
              <a:rPr lang="en-US" altLang="zh-CN" sz="1200" dirty="0">
                <a:latin typeface="Times New Roman Regular" panose="02020603050405020304" charset="0"/>
                <a:cs typeface="Times New Roman Regular" panose="02020603050405020304" charset="0"/>
              </a:rPr>
              <a:t>Deformation </a:t>
            </a:r>
          </a:p>
          <a:p>
            <a:pPr algn="ctr"/>
            <a:r>
              <a:rPr lang="en-US" altLang="zh-CN" sz="1200" dirty="0">
                <a:latin typeface="Times New Roman Regular" panose="02020603050405020304" charset="0"/>
                <a:cs typeface="Times New Roman Regular" panose="02020603050405020304" charset="0"/>
              </a:rPr>
              <a:t>Gradient</a:t>
            </a:r>
            <a:endParaRPr lang="en-US" altLang="zh-CN" sz="1200" baseline="-25000" dirty="0">
              <a:latin typeface="Times New Roman Regular" panose="02020603050405020304" charset="0"/>
              <a:cs typeface="Times New Roman Regular" panose="02020603050405020304" charset="0"/>
            </a:endParaRPr>
          </a:p>
        </p:txBody>
      </p:sp>
      <p:sp>
        <p:nvSpPr>
          <p:cNvPr id="40" name="文本框 12">
            <a:extLst>
              <a:ext uri="{FF2B5EF4-FFF2-40B4-BE49-F238E27FC236}">
                <a16:creationId xmlns:a16="http://schemas.microsoft.com/office/drawing/2014/main" id="{92689298-5EE3-BD1E-0FA3-A018611ED1B6}"/>
              </a:ext>
            </a:extLst>
          </p:cNvPr>
          <p:cNvSpPr txBox="1"/>
          <p:nvPr/>
        </p:nvSpPr>
        <p:spPr>
          <a:xfrm>
            <a:off x="9835152" y="4884297"/>
            <a:ext cx="1687830" cy="460375"/>
          </a:xfrm>
          <a:prstGeom prst="rect">
            <a:avLst/>
          </a:prstGeom>
          <a:noFill/>
        </p:spPr>
        <p:txBody>
          <a:bodyPr wrap="square" rtlCol="0">
            <a:spAutoFit/>
          </a:bodyPr>
          <a:lstStyle/>
          <a:p>
            <a:pPr algn="ctr"/>
            <a:r>
              <a:rPr lang="en-US" altLang="zh-CN" sz="1200" dirty="0">
                <a:latin typeface="Times New Roman Regular" panose="02020603050405020304" charset="0"/>
                <a:cs typeface="Times New Roman Regular" panose="02020603050405020304" charset="0"/>
              </a:rPr>
              <a:t>Plastic</a:t>
            </a:r>
            <a:r>
              <a:rPr lang="zh-CN" altLang="en-US" sz="1200" dirty="0">
                <a:latin typeface="Times New Roman Regular" panose="02020603050405020304" charset="0"/>
                <a:cs typeface="Times New Roman Regular" panose="02020603050405020304" charset="0"/>
              </a:rPr>
              <a:t> </a:t>
            </a:r>
            <a:r>
              <a:rPr lang="en-US" altLang="zh-CN" sz="1200" dirty="0">
                <a:latin typeface="Times New Roman Regular" panose="02020603050405020304" charset="0"/>
                <a:cs typeface="Times New Roman Regular" panose="02020603050405020304" charset="0"/>
              </a:rPr>
              <a:t>Velocity </a:t>
            </a:r>
          </a:p>
          <a:p>
            <a:pPr algn="ctr"/>
            <a:r>
              <a:rPr lang="en-US" altLang="zh-CN" sz="1200" dirty="0">
                <a:latin typeface="Times New Roman Regular" panose="02020603050405020304" charset="0"/>
                <a:cs typeface="Times New Roman Regular" panose="02020603050405020304" charset="0"/>
              </a:rPr>
              <a:t>Gradient</a:t>
            </a:r>
            <a:endParaRPr lang="en-US" altLang="zh-CN" sz="1200" baseline="-25000" dirty="0">
              <a:latin typeface="Times New Roman Regular" panose="02020603050405020304" charset="0"/>
              <a:cs typeface="Times New Roman Regular" panose="02020603050405020304" charset="0"/>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A2E7579-07DC-1683-4266-BE80D7655E54}"/>
                  </a:ext>
                </a:extLst>
              </p:cNvPr>
              <p:cNvSpPr txBox="1"/>
              <p:nvPr/>
            </p:nvSpPr>
            <p:spPr>
              <a:xfrm>
                <a:off x="4470288" y="3143291"/>
                <a:ext cx="1175811" cy="6658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b="1" i="1">
                              <a:latin typeface="Cambria Math" panose="02040503050406030204" pitchFamily="18" charset="0"/>
                            </a:rPr>
                            <m:t>𝑺</m:t>
                          </m:r>
                        </m:e>
                        <m:sub>
                          <m:r>
                            <a:rPr lang="en-US" i="1">
                              <a:latin typeface="Cambria Math" panose="02040503050406030204" pitchFamily="18" charset="0"/>
                            </a:rPr>
                            <m:t>𝑛</m:t>
                          </m:r>
                          <m:r>
                            <a:rPr lang="en-US">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f>
                        <m:fPr>
                          <m:ctrlPr>
                            <a:rPr lang="en-US" i="1" smtClean="0">
                              <a:solidFill>
                                <a:srgbClr val="836967"/>
                              </a:solidFill>
                              <a:latin typeface="Cambria Math" panose="02040503050406030204" pitchFamily="18" charset="0"/>
                            </a:rPr>
                          </m:ctrlPr>
                        </m:fPr>
                        <m:num>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b="1" i="1">
                                  <a:latin typeface="Cambria Math" panose="02040503050406030204" pitchFamily="18" charset="0"/>
                                </a:rPr>
                                <m:t>𝑺</m:t>
                              </m:r>
                            </m:e>
                            <m:sub>
                              <m:r>
                                <a:rPr lang="en-US" b="0" i="1">
                                  <a:latin typeface="Cambria Math" panose="02040503050406030204" pitchFamily="18" charset="0"/>
                                </a:rPr>
                                <m:t>𝑛</m:t>
                              </m:r>
                              <m:r>
                                <a:rPr lang="en-US" b="0" i="0">
                                  <a:latin typeface="Cambria Math" panose="02040503050406030204" pitchFamily="18" charset="0"/>
                                </a:rPr>
                                <m:t>+1</m:t>
                              </m:r>
                            </m:sub>
                          </m:sSub>
                        </m:num>
                        <m:den>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𝑭</m:t>
                              </m:r>
                            </m:e>
                            <m:sub>
                              <m:r>
                                <a:rPr lang="en-US" b="0" i="1">
                                  <a:latin typeface="Cambria Math" panose="02040503050406030204" pitchFamily="18" charset="0"/>
                                </a:rPr>
                                <m:t>𝑛</m:t>
                              </m:r>
                              <m:r>
                                <a:rPr lang="en-US" b="0" i="0">
                                  <a:latin typeface="Cambria Math" panose="02040503050406030204" pitchFamily="18" charset="0"/>
                                </a:rPr>
                                <m:t>+1</m:t>
                              </m:r>
                            </m:sub>
                          </m:sSub>
                        </m:den>
                      </m:f>
                    </m:oMath>
                  </m:oMathPara>
                </a14:m>
                <a:endParaRPr lang="en-US" dirty="0"/>
              </a:p>
            </p:txBody>
          </p:sp>
        </mc:Choice>
        <mc:Fallback xmlns="">
          <p:sp>
            <p:nvSpPr>
              <p:cNvPr id="42" name="TextBox 41">
                <a:extLst>
                  <a:ext uri="{FF2B5EF4-FFF2-40B4-BE49-F238E27FC236}">
                    <a16:creationId xmlns:a16="http://schemas.microsoft.com/office/drawing/2014/main" id="{7A2E7579-07DC-1683-4266-BE80D7655E54}"/>
                  </a:ext>
                </a:extLst>
              </p:cNvPr>
              <p:cNvSpPr txBox="1">
                <a:spLocks noRot="1" noChangeAspect="1" noMove="1" noResize="1" noEditPoints="1" noAdjustHandles="1" noChangeArrowheads="1" noChangeShapeType="1" noTextEdit="1"/>
              </p:cNvSpPr>
              <p:nvPr/>
            </p:nvSpPr>
            <p:spPr>
              <a:xfrm>
                <a:off x="4470288" y="3143291"/>
                <a:ext cx="1175811" cy="665823"/>
              </a:xfrm>
              <a:prstGeom prst="rect">
                <a:avLst/>
              </a:prstGeom>
              <a:blipFill>
                <a:blip r:embed="rId8"/>
                <a:stretch>
                  <a:fillRect r="-117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5FBF741-5226-FB07-E50B-163297F05D29}"/>
                  </a:ext>
                </a:extLst>
              </p:cNvPr>
              <p:cNvSpPr txBox="1"/>
              <p:nvPr/>
            </p:nvSpPr>
            <p:spPr>
              <a:xfrm>
                <a:off x="4322617" y="1050140"/>
                <a:ext cx="13650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a:latin typeface="Cambria Math" panose="02040503050406030204" pitchFamily="18" charset="0"/>
                            </a:rPr>
                            <m:t> </m:t>
                          </m:r>
                          <m:r>
                            <a:rPr lang="en-US" b="1" i="1">
                              <a:latin typeface="Cambria Math" panose="02040503050406030204" pitchFamily="18" charset="0"/>
                            </a:rPr>
                            <m:t>𝑭</m:t>
                          </m:r>
                        </m:e>
                        <m:sub>
                          <m:r>
                            <a:rPr lang="en-US" b="0" i="1">
                              <a:latin typeface="Cambria Math" panose="02040503050406030204" pitchFamily="18" charset="0"/>
                            </a:rPr>
                            <m:t>𝑛</m:t>
                          </m:r>
                          <m:r>
                            <a:rPr lang="en-US" b="0" i="0">
                              <a:latin typeface="Cambria Math" panose="02040503050406030204" pitchFamily="18" charset="0"/>
                            </a:rPr>
                            <m:t>+1</m:t>
                          </m:r>
                        </m:sub>
                      </m:sSub>
                    </m:oMath>
                  </m:oMathPara>
                </a14:m>
                <a:endParaRPr lang="en-US" dirty="0"/>
              </a:p>
            </p:txBody>
          </p:sp>
        </mc:Choice>
        <mc:Fallback xmlns="">
          <p:sp>
            <p:nvSpPr>
              <p:cNvPr id="44" name="TextBox 43">
                <a:extLst>
                  <a:ext uri="{FF2B5EF4-FFF2-40B4-BE49-F238E27FC236}">
                    <a16:creationId xmlns:a16="http://schemas.microsoft.com/office/drawing/2014/main" id="{C5FBF741-5226-FB07-E50B-163297F05D29}"/>
                  </a:ext>
                </a:extLst>
              </p:cNvPr>
              <p:cNvSpPr txBox="1">
                <a:spLocks noRot="1" noChangeAspect="1" noMove="1" noResize="1" noEditPoints="1" noAdjustHandles="1" noChangeArrowheads="1" noChangeShapeType="1" noTextEdit="1"/>
              </p:cNvSpPr>
              <p:nvPr/>
            </p:nvSpPr>
            <p:spPr>
              <a:xfrm>
                <a:off x="4322617" y="1050140"/>
                <a:ext cx="1365078" cy="369332"/>
              </a:xfrm>
              <a:prstGeom prst="rect">
                <a:avLst/>
              </a:prstGeom>
              <a:blipFill>
                <a:blip r:embed="rId9"/>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08223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linds(horizontal)">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linds(horizontal)">
                                      <p:cBhvr>
                                        <p:cTn id="15" dur="500"/>
                                        <p:tgtEl>
                                          <p:spTgt spid="3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linds(horizontal)">
                                      <p:cBhvr>
                                        <p:cTn id="24" dur="500"/>
                                        <p:tgtEl>
                                          <p:spTgt spid="3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blinds(horizontal)">
                                      <p:cBhvr>
                                        <p:cTn id="36" dur="500"/>
                                        <p:tgtEl>
                                          <p:spTgt spid="4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linds(horizontal)">
                                      <p:cBhvr>
                                        <p:cTn id="42" dur="500"/>
                                        <p:tgtEl>
                                          <p:spTgt spid="3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linds(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blinds(horizontal)">
                                      <p:cBhvr>
                                        <p:cTn id="50" dur="500"/>
                                        <p:tgtEl>
                                          <p:spTgt spid="22"/>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blinds(horizontal)">
                                      <p:cBhvr>
                                        <p:cTn id="5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4" grpId="0"/>
      <p:bldP spid="12" grpId="0"/>
      <p:bldP spid="13" grpId="0"/>
      <p:bldP spid="14" grpId="0"/>
      <p:bldP spid="21" grpId="1" animBg="1"/>
      <p:bldP spid="22" grpId="0" animBg="1"/>
      <p:bldP spid="23" grpId="0"/>
      <p:bldP spid="25" grpId="0"/>
      <p:bldP spid="38" grpId="0"/>
      <p:bldP spid="39" grpId="0"/>
      <p:bldP spid="40" grpId="0"/>
      <p:bldP spid="42" grpId="0"/>
      <p:bldP spid="4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9FF39-7AE9-B277-8B21-3E76743DD09F}"/>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100A262B-AD07-976C-66BE-7E9227A42DE1}"/>
              </a:ext>
            </a:extLst>
          </p:cNvPr>
          <p:cNvSpPr/>
          <p:nvPr/>
        </p:nvSpPr>
        <p:spPr>
          <a:xfrm>
            <a:off x="6665833" y="822656"/>
            <a:ext cx="3995772" cy="1035826"/>
          </a:xfrm>
          <a:prstGeom prst="rect">
            <a:avLst/>
          </a:prstGeom>
          <a:solidFill>
            <a:schemeClr val="accent2">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图片 1">
            <a:extLst>
              <a:ext uri="{FF2B5EF4-FFF2-40B4-BE49-F238E27FC236}">
                <a16:creationId xmlns:a16="http://schemas.microsoft.com/office/drawing/2014/main" id="{CEEE414C-BE6D-5991-AACF-26B9DB6917AC}"/>
              </a:ext>
            </a:extLst>
          </p:cNvPr>
          <p:cNvPicPr>
            <a:picLocks noChangeAspect="1"/>
          </p:cNvPicPr>
          <p:nvPr/>
        </p:nvPicPr>
        <p:blipFill>
          <a:blip r:embed="rId3"/>
          <a:stretch>
            <a:fillRect/>
          </a:stretch>
        </p:blipFill>
        <p:spPr>
          <a:xfrm>
            <a:off x="6997597" y="2345616"/>
            <a:ext cx="3800475" cy="3261360"/>
          </a:xfrm>
          <a:prstGeom prst="rect">
            <a:avLst/>
          </a:prstGeom>
        </p:spPr>
      </p:pic>
      <p:sp>
        <p:nvSpPr>
          <p:cNvPr id="34" name="TextBox 17">
            <a:extLst>
              <a:ext uri="{FF2B5EF4-FFF2-40B4-BE49-F238E27FC236}">
                <a16:creationId xmlns:a16="http://schemas.microsoft.com/office/drawing/2014/main" id="{B5469DC7-2F18-6347-3D31-A70DE855809F}"/>
              </a:ext>
            </a:extLst>
          </p:cNvPr>
          <p:cNvSpPr txBox="1"/>
          <p:nvPr/>
        </p:nvSpPr>
        <p:spPr>
          <a:xfrm>
            <a:off x="6246727" y="5626491"/>
            <a:ext cx="5157250" cy="307777"/>
          </a:xfrm>
          <a:prstGeom prst="rect">
            <a:avLst/>
          </a:prstGeom>
          <a:noFill/>
        </p:spPr>
        <p:txBody>
          <a:bodyPr wrap="square">
            <a:spAutoFit/>
          </a:bodyPr>
          <a:lstStyle/>
          <a:p>
            <a:pPr algn="ctr"/>
            <a:r>
              <a:rPr lang="en-US" sz="1400" i="1" dirty="0">
                <a:latin typeface="Times New Roman Italic" panose="02020603050405020304" charset="0"/>
                <a:cs typeface="Times New Roman Italic" panose="02020603050405020304" charset="0"/>
              </a:rPr>
              <a:t>Clockwise loop of calculations during stress determination </a:t>
            </a:r>
            <a:r>
              <a:rPr lang="en-US" sz="1400" dirty="0">
                <a:latin typeface="Times New Roman Italic" panose="02020603050405020304" charset="0"/>
                <a:cs typeface="Times New Roman Italic" panose="02020603050405020304" charset="0"/>
              </a:rPr>
              <a:t>[1]</a:t>
            </a:r>
          </a:p>
        </p:txBody>
      </p:sp>
      <p:sp>
        <p:nvSpPr>
          <p:cNvPr id="12" name="文本框 11">
            <a:extLst>
              <a:ext uri="{FF2B5EF4-FFF2-40B4-BE49-F238E27FC236}">
                <a16:creationId xmlns:a16="http://schemas.microsoft.com/office/drawing/2014/main" id="{39159D56-4003-E54A-6233-7C8FB72DA3A5}"/>
              </a:ext>
            </a:extLst>
          </p:cNvPr>
          <p:cNvSpPr txBox="1"/>
          <p:nvPr/>
        </p:nvSpPr>
        <p:spPr>
          <a:xfrm>
            <a:off x="6665832" y="1368769"/>
            <a:ext cx="3995773" cy="369332"/>
          </a:xfrm>
          <a:prstGeom prst="rect">
            <a:avLst/>
          </a:prstGeom>
          <a:noFill/>
        </p:spPr>
        <p:txBody>
          <a:bodyPr wrap="square" rtlCol="0">
            <a:spAutoFit/>
          </a:bodyPr>
          <a:lstStyle/>
          <a:p>
            <a:pPr algn="ctr"/>
            <a:r>
              <a:rPr lang="en-US" altLang="zh-CN" dirty="0">
                <a:latin typeface="Times New Roman Regular" panose="02020603050405020304" charset="0"/>
                <a:cs typeface="Times New Roman Regular" panose="02020603050405020304" charset="0"/>
              </a:rPr>
              <a:t>At (</a:t>
            </a:r>
            <a:r>
              <a:rPr lang="en-US" altLang="zh-CN" i="1" dirty="0">
                <a:latin typeface="Times New Roman Regular" panose="02020603050405020304" charset="0"/>
                <a:cs typeface="Times New Roman Regular" panose="02020603050405020304" charset="0"/>
              </a:rPr>
              <a:t>n</a:t>
            </a:r>
            <a:r>
              <a:rPr lang="en-US" altLang="zh-CN" dirty="0">
                <a:latin typeface="Times New Roman Regular" panose="02020603050405020304" charset="0"/>
                <a:cs typeface="Times New Roman Regular" panose="02020603050405020304" charset="0"/>
              </a:rPr>
              <a:t>+1) time step, mapping </a:t>
            </a:r>
            <a:r>
              <a:rPr lang="en-US" altLang="zh-CN" b="1" i="1" dirty="0">
                <a:latin typeface="Times New Roman Bold" panose="02020603050405020304" charset="0"/>
                <a:cs typeface="Times New Roman Bold" panose="02020603050405020304" charset="0"/>
              </a:rPr>
              <a:t>F</a:t>
            </a:r>
            <a:r>
              <a:rPr lang="en-US" altLang="zh-CN" b="1" baseline="-25000" dirty="0">
                <a:latin typeface="Times New Roman Bold" panose="02020603050405020304" charset="0"/>
                <a:cs typeface="Times New Roman Bold" panose="02020603050405020304" charset="0"/>
              </a:rPr>
              <a:t>n+1</a:t>
            </a:r>
            <a:r>
              <a:rPr lang="en-US" altLang="zh-CN" b="1" dirty="0">
                <a:latin typeface="Times New Roman Bold" panose="02020603050405020304" charset="0"/>
                <a:cs typeface="Times New Roman Bold" panose="02020603050405020304" charset="0"/>
              </a:rPr>
              <a:t> </a:t>
            </a:r>
            <a:r>
              <a:rPr lang="en-US" altLang="zh-CN" dirty="0">
                <a:latin typeface="Times New Roman Bold" panose="02020603050405020304" charset="0"/>
                <a:cs typeface="Times New Roman Bold" panose="02020603050405020304" charset="0"/>
              </a:rPr>
              <a:t>to </a:t>
            </a:r>
            <a:r>
              <a:rPr lang="en-US" altLang="zh-CN" b="1" i="1" dirty="0">
                <a:latin typeface="Times New Roman Bold" panose="02020603050405020304" charset="0"/>
                <a:cs typeface="Times New Roman Bold" panose="02020603050405020304" charset="0"/>
              </a:rPr>
              <a:t>S</a:t>
            </a:r>
            <a:r>
              <a:rPr lang="en-US" altLang="zh-CN" b="1" baseline="-25000" dirty="0">
                <a:latin typeface="Times New Roman Bold" panose="02020603050405020304" charset="0"/>
                <a:cs typeface="Times New Roman Bold" panose="02020603050405020304" charset="0"/>
              </a:rPr>
              <a:t>n+1</a:t>
            </a:r>
          </a:p>
        </p:txBody>
      </p:sp>
      <p:sp>
        <p:nvSpPr>
          <p:cNvPr id="13" name="文本框 12">
            <a:extLst>
              <a:ext uri="{FF2B5EF4-FFF2-40B4-BE49-F238E27FC236}">
                <a16:creationId xmlns:a16="http://schemas.microsoft.com/office/drawing/2014/main" id="{48C01BB6-5D33-06C8-5A5A-B5077A228F9F}"/>
              </a:ext>
            </a:extLst>
          </p:cNvPr>
          <p:cNvSpPr txBox="1"/>
          <p:nvPr/>
        </p:nvSpPr>
        <p:spPr>
          <a:xfrm>
            <a:off x="5694590" y="3541488"/>
            <a:ext cx="1687830" cy="460375"/>
          </a:xfrm>
          <a:prstGeom prst="rect">
            <a:avLst/>
          </a:prstGeom>
          <a:noFill/>
        </p:spPr>
        <p:txBody>
          <a:bodyPr wrap="square" rtlCol="0">
            <a:spAutoFit/>
          </a:bodyPr>
          <a:lstStyle/>
          <a:p>
            <a:pPr algn="ctr"/>
            <a:r>
              <a:rPr lang="en-US" altLang="zh-CN" sz="1200" dirty="0">
                <a:latin typeface="Times New Roman Regular" panose="02020603050405020304" charset="0"/>
                <a:cs typeface="Times New Roman Regular" panose="02020603050405020304" charset="0"/>
              </a:rPr>
              <a:t>Elastic</a:t>
            </a:r>
            <a:r>
              <a:rPr lang="zh-CN" altLang="en-US" sz="1200" dirty="0">
                <a:latin typeface="Times New Roman Regular" panose="02020603050405020304" charset="0"/>
                <a:cs typeface="Times New Roman Regular" panose="02020603050405020304" charset="0"/>
              </a:rPr>
              <a:t> </a:t>
            </a:r>
            <a:r>
              <a:rPr lang="en-US" altLang="zh-CN" sz="1200" dirty="0">
                <a:latin typeface="Times New Roman Regular" panose="02020603050405020304" charset="0"/>
                <a:cs typeface="Times New Roman Regular" panose="02020603050405020304" charset="0"/>
              </a:rPr>
              <a:t>Deformation </a:t>
            </a:r>
          </a:p>
          <a:p>
            <a:pPr algn="ctr"/>
            <a:r>
              <a:rPr lang="en-US" altLang="zh-CN" sz="1200" dirty="0">
                <a:latin typeface="Times New Roman Regular" panose="02020603050405020304" charset="0"/>
                <a:cs typeface="Times New Roman Regular" panose="02020603050405020304" charset="0"/>
              </a:rPr>
              <a:t>Gradient</a:t>
            </a:r>
            <a:endParaRPr lang="en-US" altLang="zh-CN" sz="1200" baseline="-25000" dirty="0">
              <a:latin typeface="Times New Roman Regular" panose="02020603050405020304" charset="0"/>
              <a:cs typeface="Times New Roman Regular" panose="02020603050405020304" charset="0"/>
            </a:endParaRPr>
          </a:p>
        </p:txBody>
      </p:sp>
      <p:sp>
        <p:nvSpPr>
          <p:cNvPr id="14" name="文本框 13">
            <a:extLst>
              <a:ext uri="{FF2B5EF4-FFF2-40B4-BE49-F238E27FC236}">
                <a16:creationId xmlns:a16="http://schemas.microsoft.com/office/drawing/2014/main" id="{E7CD3B86-078A-5D0A-DD0A-FBA70563C72F}"/>
              </a:ext>
            </a:extLst>
          </p:cNvPr>
          <p:cNvSpPr txBox="1"/>
          <p:nvPr/>
        </p:nvSpPr>
        <p:spPr>
          <a:xfrm>
            <a:off x="9110242" y="2544456"/>
            <a:ext cx="1687830" cy="460375"/>
          </a:xfrm>
          <a:prstGeom prst="rect">
            <a:avLst/>
          </a:prstGeom>
          <a:noFill/>
        </p:spPr>
        <p:txBody>
          <a:bodyPr wrap="square" rtlCol="0">
            <a:spAutoFit/>
          </a:bodyPr>
          <a:lstStyle/>
          <a:p>
            <a:pPr algn="ctr"/>
            <a:r>
              <a:rPr lang="en-US" altLang="zh-CN" sz="1200" dirty="0">
                <a:latin typeface="Times New Roman Regular" panose="02020603050405020304" charset="0"/>
                <a:cs typeface="Times New Roman Regular" panose="02020603050405020304" charset="0"/>
              </a:rPr>
              <a:t>Second </a:t>
            </a:r>
            <a:r>
              <a:rPr lang="en-US" altLang="zh-CN" sz="1200" dirty="0" err="1">
                <a:latin typeface="Times New Roman Regular" panose="02020603050405020304" charset="0"/>
                <a:cs typeface="Times New Roman Regular" panose="02020603050405020304" charset="0"/>
              </a:rPr>
              <a:t>Piola-Kinchhoff</a:t>
            </a:r>
            <a:endParaRPr lang="en-US" altLang="zh-CN" sz="1200" dirty="0">
              <a:latin typeface="Times New Roman Regular" panose="02020603050405020304" charset="0"/>
              <a:cs typeface="Times New Roman Regular" panose="02020603050405020304" charset="0"/>
            </a:endParaRPr>
          </a:p>
          <a:p>
            <a:pPr algn="ctr"/>
            <a:r>
              <a:rPr lang="en-US" altLang="zh-CN" sz="1200" dirty="0">
                <a:latin typeface="Times New Roman Regular" panose="02020603050405020304" charset="0"/>
                <a:cs typeface="Times New Roman Regular" panose="02020603050405020304" charset="0"/>
              </a:rPr>
              <a:t>Stress</a:t>
            </a:r>
          </a:p>
        </p:txBody>
      </p:sp>
      <mc:AlternateContent xmlns:mc="http://schemas.openxmlformats.org/markup-compatibility/2006" xmlns:a14="http://schemas.microsoft.com/office/drawing/2010/main">
        <mc:Choice Requires="a14">
          <p:sp>
            <p:nvSpPr>
              <p:cNvPr id="23" name="文本框 11">
                <a:extLst>
                  <a:ext uri="{FF2B5EF4-FFF2-40B4-BE49-F238E27FC236}">
                    <a16:creationId xmlns:a16="http://schemas.microsoft.com/office/drawing/2014/main" id="{79B49553-72DC-AED3-2A65-A313301C5747}"/>
                  </a:ext>
                </a:extLst>
              </p:cNvPr>
              <p:cNvSpPr txBox="1"/>
              <p:nvPr/>
            </p:nvSpPr>
            <p:spPr>
              <a:xfrm>
                <a:off x="6665832" y="851304"/>
                <a:ext cx="3995773" cy="507831"/>
              </a:xfrm>
              <a:prstGeom prst="rect">
                <a:avLst/>
              </a:prstGeom>
              <a:noFill/>
            </p:spPr>
            <p:txBody>
              <a:bodyPr wrap="square" rtlCol="0">
                <a:sp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ea typeface="Cambria Math" panose="02040503050406030204" pitchFamily="18" charset="0"/>
                              <a:cs typeface="Times New Roman" panose="02020603050405020304" pitchFamily="18" charset="0"/>
                            </a:rPr>
                            <m:t>𝒄</m:t>
                          </m:r>
                        </m:sub>
                      </m:sSub>
                      <m:d>
                        <m:dPr>
                          <m:ctrlPr>
                            <a:rPr lang="en-US" altLang="zh-CN" b="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Cambria Math" panose="02040503050406030204" pitchFamily="18" charset="0"/>
                                  <a:cs typeface="Times New Roman" panose="02020603050405020304" pitchFamily="18" charset="0"/>
                                </a:rPr>
                                <m:t>𝑭</m:t>
                              </m:r>
                            </m:e>
                            <m:sub>
                              <m:r>
                                <a:rPr lang="en-US" altLang="zh-CN" b="1" i="1">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Cambria Math" panose="02040503050406030204" pitchFamily="18" charset="0"/>
                                  <a:cs typeface="Times New Roman" panose="02020603050405020304" pitchFamily="18" charset="0"/>
                                </a:rPr>
                                <m:t>𝑺</m:t>
                              </m:r>
                            </m:e>
                            <m:sub>
                              <m:r>
                                <a:rPr lang="en-US" altLang="zh-CN" b="1" i="1">
                                  <a:latin typeface="Cambria Math" panose="02040503050406030204" pitchFamily="18" charset="0"/>
                                  <a:ea typeface="Cambria Math" panose="02040503050406030204" pitchFamily="18" charset="0"/>
                                  <a:cs typeface="Times New Roman" panose="02020603050405020304" pitchFamily="18" charset="0"/>
                                </a:rPr>
                                <m:t>𝒏</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latin typeface="Cambria Math" panose="02040503050406030204" pitchFamily="18" charset="0"/>
                                  <a:ea typeface="Cambria Math" panose="02040503050406030204" pitchFamily="18" charset="0"/>
                                  <a:cs typeface="Times New Roman" panose="02020603050405020304" pitchFamily="18" charset="0"/>
                                </a:rPr>
                                <m:t>𝟏</m:t>
                              </m:r>
                            </m:sub>
                          </m:sSub>
                        </m:e>
                      </m:d>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altLang="zh-CN"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23" name="文本框 11">
                <a:extLst>
                  <a:ext uri="{FF2B5EF4-FFF2-40B4-BE49-F238E27FC236}">
                    <a16:creationId xmlns:a16="http://schemas.microsoft.com/office/drawing/2014/main" id="{59BC1D59-F514-5EA3-25CF-EAE2C8D6EB4C}"/>
                  </a:ext>
                </a:extLst>
              </p:cNvPr>
              <p:cNvSpPr txBox="1">
                <a:spLocks noRot="1" noChangeAspect="1" noMove="1" noResize="1" noEditPoints="1" noAdjustHandles="1" noChangeArrowheads="1" noChangeShapeType="1" noTextEdit="1"/>
              </p:cNvSpPr>
              <p:nvPr/>
            </p:nvSpPr>
            <p:spPr>
              <a:xfrm>
                <a:off x="6665832" y="851304"/>
                <a:ext cx="3995773" cy="507831"/>
              </a:xfrm>
              <a:prstGeom prst="rect">
                <a:avLst/>
              </a:prstGeom>
              <a:blipFill>
                <a:blip r:embed="rId4"/>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9AAD507-0630-6243-B9B4-D541A7FA4CCD}"/>
              </a:ext>
            </a:extLst>
          </p:cNvPr>
          <p:cNvSpPr txBox="1"/>
          <p:nvPr/>
        </p:nvSpPr>
        <p:spPr>
          <a:xfrm>
            <a:off x="6180955" y="1905434"/>
            <a:ext cx="3995773" cy="458011"/>
          </a:xfrm>
          <a:prstGeom prst="rect">
            <a:avLst/>
          </a:prstGeom>
          <a:noFill/>
        </p:spPr>
        <p:txBody>
          <a:bodyPr wrap="square">
            <a:spAutoFit/>
          </a:bodyPr>
          <a:lstStyle/>
          <a:p>
            <a:pPr marL="742950" lvl="2" indent="-285750">
              <a:lnSpc>
                <a:spcPct val="150000"/>
              </a:lnSpc>
              <a:buFont typeface="Courier New" panose="02070309020205020404" pitchFamily="49" charset="0"/>
              <a:buChar char="o"/>
            </a:pPr>
            <a:r>
              <a:rPr lang="en-US" altLang="zh-CN" b="0" i="0" u="none" strike="noStrike" dirty="0">
                <a:solidFill>
                  <a:srgbClr val="C00000"/>
                </a:solidFill>
                <a:effectLst/>
                <a:latin typeface="Times New Roman" panose="02020603050405020304" pitchFamily="18" charset="0"/>
                <a:cs typeface="Times New Roman" panose="02020603050405020304" pitchFamily="18" charset="0"/>
              </a:rPr>
              <a:t>Newton-Raphson Method</a:t>
            </a:r>
          </a:p>
        </p:txBody>
      </p:sp>
      <p:grpSp>
        <p:nvGrpSpPr>
          <p:cNvPr id="3" name="组合 30">
            <a:extLst>
              <a:ext uri="{FF2B5EF4-FFF2-40B4-BE49-F238E27FC236}">
                <a16:creationId xmlns:a16="http://schemas.microsoft.com/office/drawing/2014/main" id="{075ECC2F-B303-2786-2A99-E52693EDD862}"/>
              </a:ext>
            </a:extLst>
          </p:cNvPr>
          <p:cNvGrpSpPr/>
          <p:nvPr/>
        </p:nvGrpSpPr>
        <p:grpSpPr>
          <a:xfrm>
            <a:off x="83415" y="252070"/>
            <a:ext cx="328891" cy="466672"/>
            <a:chOff x="199304" y="53446"/>
            <a:chExt cx="328891" cy="466672"/>
          </a:xfrm>
        </p:grpSpPr>
        <p:sp>
          <p:nvSpPr>
            <p:cNvPr id="4" name="Freeform 5">
              <a:extLst>
                <a:ext uri="{FF2B5EF4-FFF2-40B4-BE49-F238E27FC236}">
                  <a16:creationId xmlns:a16="http://schemas.microsoft.com/office/drawing/2014/main" id="{0A8FFAEF-7F11-3654-6B28-AD8E86F7F7D3}"/>
                </a:ext>
              </a:extLst>
            </p:cNvPr>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02984"/>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7" name="Freeform 6">
              <a:extLst>
                <a:ext uri="{FF2B5EF4-FFF2-40B4-BE49-F238E27FC236}">
                  <a16:creationId xmlns:a16="http://schemas.microsoft.com/office/drawing/2014/main" id="{6FD359FF-3585-AFF4-1952-982AE37C4840}"/>
                </a:ext>
              </a:extLst>
            </p:cNvPr>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30104F"/>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sp>
          <p:nvSpPr>
            <p:cNvPr id="11" name="Freeform 7">
              <a:extLst>
                <a:ext uri="{FF2B5EF4-FFF2-40B4-BE49-F238E27FC236}">
                  <a16:creationId xmlns:a16="http://schemas.microsoft.com/office/drawing/2014/main" id="{CC2362CA-1108-8630-687A-9D65E5C15157}"/>
                </a:ext>
              </a:extLst>
            </p:cNvPr>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5B3C8C"/>
            </a:solidFill>
            <a:ln>
              <a:noFill/>
            </a:ln>
          </p:spPr>
          <p:txBody>
            <a:bodyPr vert="horz" wrap="square" lIns="68580" tIns="34290" rIns="68580" bIns="34290" numCol="1" anchor="t" anchorCtr="0" compatLnSpc="1"/>
            <a:lstStyle/>
            <a:p>
              <a:endParaRPr lang="zh-CN" altLang="en-US" sz="1050" dirty="0">
                <a:solidFill>
                  <a:srgbClr val="294A5A"/>
                </a:solidFill>
                <a:ea typeface="思源黑体 CN Normal" panose="020B0400000000000000" pitchFamily="34" charset="-122"/>
              </a:endParaRPr>
            </a:p>
          </p:txBody>
        </p:sp>
      </p:grpSp>
      <p:sp>
        <p:nvSpPr>
          <p:cNvPr id="29" name="矩形 3">
            <a:extLst>
              <a:ext uri="{FF2B5EF4-FFF2-40B4-BE49-F238E27FC236}">
                <a16:creationId xmlns:a16="http://schemas.microsoft.com/office/drawing/2014/main" id="{43ABFFB9-8FC1-DC8C-2735-2CE0593F45ED}"/>
              </a:ext>
            </a:extLst>
          </p:cNvPr>
          <p:cNvSpPr>
            <a:spLocks noChangeArrowheads="1"/>
          </p:cNvSpPr>
          <p:nvPr/>
        </p:nvSpPr>
        <p:spPr bwMode="auto">
          <a:xfrm>
            <a:off x="488281" y="88655"/>
            <a:ext cx="8295640" cy="69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charset="-122"/>
                <a:ea typeface="微软雅黑" charset="-122"/>
                <a:sym typeface="Calibri" charset="0"/>
              </a:defRPr>
            </a:lvl1pPr>
            <a:lvl2pPr marL="742950" indent="-285750">
              <a:spcBef>
                <a:spcPct val="20000"/>
              </a:spcBef>
              <a:buFont typeface="Arial" panose="020B0604020202020204" pitchFamily="34" charset="0"/>
              <a:buChar char="–"/>
              <a:defRPr sz="2800">
                <a:solidFill>
                  <a:schemeClr val="tx1"/>
                </a:solidFill>
                <a:latin typeface="微软雅黑" charset="-122"/>
                <a:ea typeface="微软雅黑" charset="-122"/>
                <a:sym typeface="Calibri" charset="0"/>
              </a:defRPr>
            </a:lvl2pPr>
            <a:lvl3pPr marL="1143000" indent="-228600">
              <a:spcBef>
                <a:spcPct val="20000"/>
              </a:spcBef>
              <a:buFont typeface="Arial" panose="020B0604020202020204" pitchFamily="34" charset="0"/>
              <a:buChar char="•"/>
              <a:defRPr sz="2400">
                <a:solidFill>
                  <a:schemeClr val="tx1"/>
                </a:solidFill>
                <a:latin typeface="微软雅黑" charset="-122"/>
                <a:ea typeface="微软雅黑" charset="-122"/>
                <a:sym typeface="Calibri" charset="0"/>
              </a:defRPr>
            </a:lvl3pPr>
            <a:lvl4pPr marL="16002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4pPr>
            <a:lvl5pPr marL="2057400" indent="-228600">
              <a:spcBef>
                <a:spcPct val="20000"/>
              </a:spcBef>
              <a:buFont typeface="Arial" panose="020B0604020202020204" pitchFamily="34" charset="0"/>
              <a:buChar char="»"/>
              <a:defRPr sz="2000">
                <a:solidFill>
                  <a:schemeClr val="tx1"/>
                </a:solidFill>
                <a:latin typeface="微软雅黑" charset="-122"/>
                <a:ea typeface="微软雅黑" charset="-122"/>
                <a:sym typeface="Calibri"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charset="-122"/>
                <a:ea typeface="微软雅黑" charset="-122"/>
                <a:sym typeface="Calibri" charset="0"/>
              </a:defRPr>
            </a:lvl9pPr>
          </a:lstStyle>
          <a:p>
            <a:pPr>
              <a:lnSpc>
                <a:spcPct val="140000"/>
              </a:lnSpc>
              <a:spcBef>
                <a:spcPts val="20"/>
              </a:spcBef>
              <a:buNone/>
            </a:pP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C</a:t>
            </a:r>
            <a:r>
              <a:rPr lang="en-US" b="1" dirty="0">
                <a:solidFill>
                  <a:srgbClr val="502984"/>
                </a:solidFill>
                <a:latin typeface="Arial Narrow" panose="020B0606020202030204" charset="0"/>
                <a:ea typeface="Source Han Sans Normal" panose="020B0400000000000000" pitchFamily="34" charset="-122"/>
                <a:cs typeface="Arial Narrow" panose="020B0606020202030204" charset="0"/>
              </a:rPr>
              <a:t>har</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a:t>
            </a:r>
            <a:r>
              <a:rPr lang="zh-CN" altLang="en-US" b="1" dirty="0">
                <a:solidFill>
                  <a:srgbClr val="502984"/>
                </a:solidFill>
                <a:latin typeface="Arial Narrow" panose="020B0606020202030204" charset="0"/>
                <a:ea typeface="Source Han Sans Normal" panose="020B0400000000000000" pitchFamily="34" charset="-122"/>
                <a:cs typeface="Arial Narrow" panose="020B0606020202030204" charset="0"/>
              </a:rPr>
              <a:t> </a:t>
            </a:r>
            <a:r>
              <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rPr>
              <a:t>1</a:t>
            </a:r>
            <a:endParaRPr lang="en-US" altLang="zh-CN" b="1" dirty="0">
              <a:solidFill>
                <a:srgbClr val="502984"/>
              </a:solidFill>
              <a:latin typeface="Arial Narrow" panose="020B0606020202030204" charset="0"/>
              <a:ea typeface="Source Han Sans Normal" panose="020B0400000000000000" pitchFamily="34" charset="-122"/>
              <a:cs typeface="Arial Narrow" panose="020B0606020202030204" charset="0"/>
              <a:sym typeface="+mn-ea"/>
            </a:endParaRPr>
          </a:p>
        </p:txBody>
      </p:sp>
      <p:sp>
        <p:nvSpPr>
          <p:cNvPr id="38" name="TextBox 37">
            <a:extLst>
              <a:ext uri="{FF2B5EF4-FFF2-40B4-BE49-F238E27FC236}">
                <a16:creationId xmlns:a16="http://schemas.microsoft.com/office/drawing/2014/main" id="{0FA071D4-69E1-DC02-97BC-A2F60EB76345}"/>
              </a:ext>
            </a:extLst>
          </p:cNvPr>
          <p:cNvSpPr txBox="1"/>
          <p:nvPr/>
        </p:nvSpPr>
        <p:spPr>
          <a:xfrm>
            <a:off x="6670888" y="215593"/>
            <a:ext cx="3990717" cy="498663"/>
          </a:xfrm>
          <a:prstGeom prst="rect">
            <a:avLst/>
          </a:prstGeom>
          <a:noFill/>
        </p:spPr>
        <p:txBody>
          <a:bodyPr wrap="square">
            <a:spAutoFit/>
          </a:bodyPr>
          <a:lstStyle/>
          <a:p>
            <a:pPr algn="ctr">
              <a:lnSpc>
                <a:spcPct val="150000"/>
              </a:lnSpc>
            </a:pPr>
            <a:r>
              <a:rPr lang="en-US" altLang="zh-CN" sz="2000" b="1" dirty="0">
                <a:latin typeface="Times New Roman Regular" panose="02020603050405020304" charset="0"/>
                <a:cs typeface="Times New Roman Regular" panose="02020603050405020304" charset="0"/>
              </a:rPr>
              <a:t>Constitutive</a:t>
            </a:r>
            <a:r>
              <a:rPr lang="zh-CN" altLang="en-US" sz="2000" b="1" dirty="0">
                <a:latin typeface="Times New Roman Regular" panose="02020603050405020304" charset="0"/>
                <a:cs typeface="Times New Roman Regular" panose="02020603050405020304" charset="0"/>
              </a:rPr>
              <a:t> </a:t>
            </a:r>
            <a:r>
              <a:rPr lang="en-US" altLang="zh-CN" sz="2000" b="1" dirty="0">
                <a:latin typeface="Times New Roman Regular" panose="02020603050405020304" charset="0"/>
                <a:cs typeface="Times New Roman Regular" panose="02020603050405020304" charset="0"/>
              </a:rPr>
              <a:t>Laws</a:t>
            </a:r>
          </a:p>
        </p:txBody>
      </p:sp>
      <p:sp>
        <p:nvSpPr>
          <p:cNvPr id="39" name="文本框 12">
            <a:extLst>
              <a:ext uri="{FF2B5EF4-FFF2-40B4-BE49-F238E27FC236}">
                <a16:creationId xmlns:a16="http://schemas.microsoft.com/office/drawing/2014/main" id="{A21A6FDC-068C-16AF-89E0-18902825442D}"/>
              </a:ext>
            </a:extLst>
          </p:cNvPr>
          <p:cNvSpPr txBox="1"/>
          <p:nvPr/>
        </p:nvSpPr>
        <p:spPr>
          <a:xfrm>
            <a:off x="6153682" y="4859151"/>
            <a:ext cx="1687830" cy="460375"/>
          </a:xfrm>
          <a:prstGeom prst="rect">
            <a:avLst/>
          </a:prstGeom>
          <a:noFill/>
        </p:spPr>
        <p:txBody>
          <a:bodyPr wrap="square" rtlCol="0">
            <a:spAutoFit/>
          </a:bodyPr>
          <a:lstStyle/>
          <a:p>
            <a:pPr algn="ctr"/>
            <a:r>
              <a:rPr lang="en-US" altLang="zh-CN" sz="1200" dirty="0">
                <a:latin typeface="Times New Roman Regular" panose="02020603050405020304" charset="0"/>
                <a:cs typeface="Times New Roman Regular" panose="02020603050405020304" charset="0"/>
              </a:rPr>
              <a:t>Plastic</a:t>
            </a:r>
            <a:r>
              <a:rPr lang="zh-CN" altLang="en-US" sz="1200" dirty="0">
                <a:latin typeface="Times New Roman Regular" panose="02020603050405020304" charset="0"/>
                <a:cs typeface="Times New Roman Regular" panose="02020603050405020304" charset="0"/>
              </a:rPr>
              <a:t> </a:t>
            </a:r>
            <a:r>
              <a:rPr lang="en-US" altLang="zh-CN" sz="1200" dirty="0">
                <a:latin typeface="Times New Roman Regular" panose="02020603050405020304" charset="0"/>
                <a:cs typeface="Times New Roman Regular" panose="02020603050405020304" charset="0"/>
              </a:rPr>
              <a:t>Deformation </a:t>
            </a:r>
          </a:p>
          <a:p>
            <a:pPr algn="ctr"/>
            <a:r>
              <a:rPr lang="en-US" altLang="zh-CN" sz="1200" dirty="0">
                <a:latin typeface="Times New Roman Regular" panose="02020603050405020304" charset="0"/>
                <a:cs typeface="Times New Roman Regular" panose="02020603050405020304" charset="0"/>
              </a:rPr>
              <a:t>Gradient</a:t>
            </a:r>
            <a:endParaRPr lang="en-US" altLang="zh-CN" sz="1200" baseline="-25000" dirty="0">
              <a:latin typeface="Times New Roman Regular" panose="02020603050405020304" charset="0"/>
              <a:cs typeface="Times New Roman Regular" panose="02020603050405020304" charset="0"/>
            </a:endParaRPr>
          </a:p>
        </p:txBody>
      </p:sp>
      <p:sp>
        <p:nvSpPr>
          <p:cNvPr id="40" name="文本框 12">
            <a:extLst>
              <a:ext uri="{FF2B5EF4-FFF2-40B4-BE49-F238E27FC236}">
                <a16:creationId xmlns:a16="http://schemas.microsoft.com/office/drawing/2014/main" id="{8A761691-8A60-7430-9BA3-ACEDE564CEB0}"/>
              </a:ext>
            </a:extLst>
          </p:cNvPr>
          <p:cNvSpPr txBox="1"/>
          <p:nvPr/>
        </p:nvSpPr>
        <p:spPr>
          <a:xfrm>
            <a:off x="9835152" y="4884297"/>
            <a:ext cx="1687830" cy="460375"/>
          </a:xfrm>
          <a:prstGeom prst="rect">
            <a:avLst/>
          </a:prstGeom>
          <a:noFill/>
        </p:spPr>
        <p:txBody>
          <a:bodyPr wrap="square" rtlCol="0">
            <a:spAutoFit/>
          </a:bodyPr>
          <a:lstStyle/>
          <a:p>
            <a:pPr algn="ctr"/>
            <a:r>
              <a:rPr lang="en-US" altLang="zh-CN" sz="1200" dirty="0">
                <a:latin typeface="Times New Roman Regular" panose="02020603050405020304" charset="0"/>
                <a:cs typeface="Times New Roman Regular" panose="02020603050405020304" charset="0"/>
              </a:rPr>
              <a:t>Plastic</a:t>
            </a:r>
            <a:r>
              <a:rPr lang="zh-CN" altLang="en-US" sz="1200" dirty="0">
                <a:latin typeface="Times New Roman Regular" panose="02020603050405020304" charset="0"/>
                <a:cs typeface="Times New Roman Regular" panose="02020603050405020304" charset="0"/>
              </a:rPr>
              <a:t> </a:t>
            </a:r>
            <a:r>
              <a:rPr lang="en-US" altLang="zh-CN" sz="1200" dirty="0">
                <a:latin typeface="Times New Roman Regular" panose="02020603050405020304" charset="0"/>
                <a:cs typeface="Times New Roman Regular" panose="02020603050405020304" charset="0"/>
              </a:rPr>
              <a:t>Velocity </a:t>
            </a:r>
          </a:p>
          <a:p>
            <a:pPr algn="ctr"/>
            <a:r>
              <a:rPr lang="en-US" altLang="zh-CN" sz="1200" dirty="0">
                <a:latin typeface="Times New Roman Regular" panose="02020603050405020304" charset="0"/>
                <a:cs typeface="Times New Roman Regular" panose="02020603050405020304" charset="0"/>
              </a:rPr>
              <a:t>Gradient</a:t>
            </a:r>
            <a:endParaRPr lang="en-US" altLang="zh-CN" sz="1200" baseline="-25000" dirty="0">
              <a:latin typeface="Times New Roman Regular" panose="02020603050405020304" charset="0"/>
              <a:cs typeface="Times New Roman Regular" panose="02020603050405020304" charset="0"/>
            </a:endParaRPr>
          </a:p>
        </p:txBody>
      </p:sp>
      <p:sp>
        <p:nvSpPr>
          <p:cNvPr id="6" name="Text Placeholder 10">
            <a:extLst>
              <a:ext uri="{FF2B5EF4-FFF2-40B4-BE49-F238E27FC236}">
                <a16:creationId xmlns:a16="http://schemas.microsoft.com/office/drawing/2014/main" id="{5A7A8D7C-D0EC-52F6-DE15-6DB98DDB0008}"/>
              </a:ext>
            </a:extLst>
          </p:cNvPr>
          <p:cNvSpPr txBox="1">
            <a:spLocks/>
          </p:cNvSpPr>
          <p:nvPr/>
        </p:nvSpPr>
        <p:spPr>
          <a:xfrm>
            <a:off x="3196222" y="6081431"/>
            <a:ext cx="7834944" cy="6641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198F32-6B78-8992-CC75-85E5E61DF13F}"/>
                  </a:ext>
                </a:extLst>
              </p:cNvPr>
              <p:cNvSpPr txBox="1"/>
              <p:nvPr/>
            </p:nvSpPr>
            <p:spPr>
              <a:xfrm>
                <a:off x="615282" y="2414068"/>
                <a:ext cx="3687371" cy="7066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ea typeface="DengXian" panose="02010600030101010101" pitchFamily="2" charset="-122"/>
                              <a:cs typeface="Times New Roman" panose="02020603050405020304" pitchFamily="18" charset="0"/>
                            </a:rPr>
                            <m:t>𝜕</m:t>
                          </m:r>
                          <m:r>
                            <a:rPr lang="en-US" sz="1600" b="1" i="1">
                              <a:latin typeface="Cambria Math" panose="02040503050406030204" pitchFamily="18" charset="0"/>
                              <a:ea typeface="DengXian" panose="02010600030101010101" pitchFamily="2" charset="-122"/>
                              <a:cs typeface="Times New Roman" panose="02020603050405020304" pitchFamily="18" charset="0"/>
                            </a:rPr>
                            <m:t>𝑹</m:t>
                          </m:r>
                        </m:num>
                        <m:den>
                          <m:r>
                            <a:rPr lang="en-US" sz="1600" i="1">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US" sz="1600" i="1">
                                  <a:latin typeface="Cambria Math" panose="02040503050406030204" pitchFamily="18" charset="0"/>
                                </a:rPr>
                              </m:ctrlPr>
                            </m:sSubSupPr>
                            <m:e>
                              <m:r>
                                <a:rPr lang="en-US" sz="1600" b="1" i="1">
                                  <a:latin typeface="Cambria Math" panose="02040503050406030204" pitchFamily="18" charset="0"/>
                                  <a:ea typeface="DengXian" panose="02010600030101010101" pitchFamily="2" charset="-122"/>
                                  <a:cs typeface="Times New Roman" panose="02020603050405020304" pitchFamily="18" charset="0"/>
                                </a:rPr>
                                <m:t>𝑺</m:t>
                              </m:r>
                            </m:e>
                            <m:sub>
                              <m:r>
                                <a:rPr lang="en-US" sz="1600" i="1">
                                  <a:latin typeface="Cambria Math" panose="02040503050406030204" pitchFamily="18" charset="0"/>
                                  <a:ea typeface="DengXian" panose="02010600030101010101" pitchFamily="2" charset="-122"/>
                                  <a:cs typeface="Times New Roman" panose="02020603050405020304" pitchFamily="18" charset="0"/>
                                </a:rPr>
                                <m:t>𝑛</m:t>
                              </m:r>
                              <m:r>
                                <a:rPr lang="en-US" sz="1600" i="1">
                                  <a:latin typeface="Cambria Math" panose="02040503050406030204" pitchFamily="18" charset="0"/>
                                  <a:ea typeface="DengXian" panose="02010600030101010101" pitchFamily="2" charset="-122"/>
                                  <a:cs typeface="Times New Roman" panose="02020603050405020304" pitchFamily="18" charset="0"/>
                                </a:rPr>
                                <m:t>+1</m:t>
                              </m:r>
                            </m:sub>
                            <m:sup>
                              <m:r>
                                <a:rPr lang="en-US" sz="1600" i="1">
                                  <a:latin typeface="Cambria Math" panose="02040503050406030204" pitchFamily="18" charset="0"/>
                                  <a:ea typeface="DengXian" panose="02010600030101010101" pitchFamily="2" charset="-122"/>
                                  <a:cs typeface="Times New Roman" panose="02020603050405020304" pitchFamily="18" charset="0"/>
                                </a:rPr>
                                <m:t>(</m:t>
                              </m:r>
                              <m:r>
                                <a:rPr lang="en-US" sz="1600" i="1">
                                  <a:latin typeface="Cambria Math" panose="02040503050406030204" pitchFamily="18" charset="0"/>
                                  <a:ea typeface="DengXian" panose="02010600030101010101" pitchFamily="2" charset="-122"/>
                                  <a:cs typeface="Times New Roman" panose="02020603050405020304" pitchFamily="18" charset="0"/>
                                </a:rPr>
                                <m:t>𝑘</m:t>
                              </m:r>
                              <m:r>
                                <a:rPr lang="en-US" sz="1600" i="1">
                                  <a:latin typeface="Cambria Math" panose="02040503050406030204" pitchFamily="18" charset="0"/>
                                  <a:ea typeface="DengXian" panose="02010600030101010101" pitchFamily="2" charset="-122"/>
                                  <a:cs typeface="Times New Roman" panose="02020603050405020304" pitchFamily="18" charset="0"/>
                                </a:rPr>
                                <m:t>)</m:t>
                              </m:r>
                            </m:sup>
                          </m:sSubSup>
                        </m:den>
                      </m:f>
                      <m:r>
                        <a:rPr lang="en-US" sz="1600" b="0" i="0">
                          <a:latin typeface="Cambria Math" panose="02040503050406030204" pitchFamily="18" charset="0"/>
                        </a:rPr>
                        <m:t>=</m:t>
                      </m:r>
                      <m:r>
                        <a:rPr lang="en-US" b="1" i="1">
                          <a:latin typeface="Cambria Math" panose="02040503050406030204" pitchFamily="18" charset="0"/>
                        </a:rPr>
                        <m:t>𝕀</m:t>
                      </m:r>
                      <m:r>
                        <a:rPr lang="en-US" sz="1600" b="0" i="0">
                          <a:latin typeface="Cambria Math" panose="02040503050406030204" pitchFamily="18" charset="0"/>
                        </a:rPr>
                        <m:t>−</m:t>
                      </m:r>
                      <m:r>
                        <a:rPr lang="en-US" altLang="zh-CN" sz="1600">
                          <a:latin typeface="Cambria Math" panose="02040503050406030204" pitchFamily="18" charset="0"/>
                        </a:rPr>
                        <m:t>[</m:t>
                      </m:r>
                      <m:r>
                        <a:rPr lang="en-US" sz="1600">
                          <a:latin typeface="Cambria Math" panose="02040503050406030204" pitchFamily="18" charset="0"/>
                        </a:rPr>
                        <m:t>ℂ</m:t>
                      </m:r>
                      <m:r>
                        <a:rPr lang="en-US" sz="1600">
                          <a:latin typeface="Cambria Math" panose="02040503050406030204" pitchFamily="18" charset="0"/>
                        </a:rPr>
                        <m:t>:</m:t>
                      </m:r>
                      <m:f>
                        <m:fPr>
                          <m:ctrlPr>
                            <a:rPr lang="en-US" sz="1600" i="1">
                              <a:solidFill>
                                <a:srgbClr val="836967"/>
                              </a:solidFill>
                              <a:latin typeface="Cambria Math" panose="02040503050406030204" pitchFamily="18" charset="0"/>
                            </a:rPr>
                          </m:ctrlPr>
                        </m:fPr>
                        <m:num>
                          <m:r>
                            <a:rPr lang="en-US" sz="160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b="1" i="1">
                                  <a:latin typeface="Cambria Math" panose="02040503050406030204" pitchFamily="18" charset="0"/>
                                </a:rPr>
                                <m:t>𝜺</m:t>
                              </m:r>
                            </m:e>
                            <m:sup>
                              <m:r>
                                <m:rPr>
                                  <m:sty m:val="p"/>
                                </m:rPr>
                                <a:rPr lang="en-US" sz="1600">
                                  <a:latin typeface="Cambria Math" panose="02040503050406030204" pitchFamily="18" charset="0"/>
                                </a:rPr>
                                <m:t>e</m:t>
                              </m:r>
                            </m:sup>
                          </m:sSup>
                        </m:num>
                        <m:den>
                          <m:r>
                            <a:rPr lang="en-US" sz="160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b="1" i="1">
                                  <a:latin typeface="Cambria Math" panose="02040503050406030204" pitchFamily="18" charset="0"/>
                                </a:rPr>
                                <m:t>𝑭</m:t>
                              </m:r>
                            </m:e>
                            <m:sup>
                              <m:r>
                                <m:rPr>
                                  <m:sty m:val="p"/>
                                </m:rPr>
                                <a:rPr lang="en-US" sz="1600">
                                  <a:latin typeface="Cambria Math" panose="02040503050406030204" pitchFamily="18" charset="0"/>
                                </a:rPr>
                                <m:t>e</m:t>
                              </m:r>
                            </m:sup>
                          </m:sSup>
                        </m:den>
                      </m:f>
                      <m:f>
                        <m:fPr>
                          <m:ctrlPr>
                            <a:rPr lang="en-US" sz="1600" i="1">
                              <a:solidFill>
                                <a:srgbClr val="836967"/>
                              </a:solidFill>
                              <a:latin typeface="Cambria Math" panose="02040503050406030204" pitchFamily="18" charset="0"/>
                            </a:rPr>
                          </m:ctrlPr>
                        </m:fPr>
                        <m:num>
                          <m:r>
                            <a:rPr lang="en-US" sz="160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b="1" i="1">
                                  <a:latin typeface="Cambria Math" panose="02040503050406030204" pitchFamily="18" charset="0"/>
                                </a:rPr>
                                <m:t>𝑭</m:t>
                              </m:r>
                            </m:e>
                            <m:sup>
                              <m:r>
                                <m:rPr>
                                  <m:sty m:val="p"/>
                                </m:rPr>
                                <a:rPr lang="en-US" sz="1600">
                                  <a:latin typeface="Cambria Math" panose="02040503050406030204" pitchFamily="18" charset="0"/>
                                </a:rPr>
                                <m:t>e</m:t>
                              </m:r>
                            </m:sup>
                          </m:sSup>
                        </m:num>
                        <m:den>
                          <m:r>
                            <a:rPr lang="en-US" sz="160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solidFill>
                                            <a:srgbClr val="836967"/>
                                          </a:solidFill>
                                          <a:latin typeface="Cambria Math" panose="02040503050406030204" pitchFamily="18" charset="0"/>
                                        </a:rPr>
                                      </m:ctrlPr>
                                    </m:sSupPr>
                                    <m:e>
                                      <m:r>
                                        <a:rPr lang="en-US" sz="1600" b="1" i="1">
                                          <a:latin typeface="Cambria Math" panose="02040503050406030204" pitchFamily="18" charset="0"/>
                                        </a:rPr>
                                        <m:t>𝑭</m:t>
                                      </m:r>
                                    </m:e>
                                    <m:sup>
                                      <m:r>
                                        <m:rPr>
                                          <m:sty m:val="p"/>
                                        </m:rPr>
                                        <a:rPr lang="en-US" sz="1600">
                                          <a:latin typeface="Cambria Math" panose="02040503050406030204" pitchFamily="18" charset="0"/>
                                        </a:rPr>
                                        <m:t>p</m:t>
                                      </m:r>
                                    </m:sup>
                                  </m:sSup>
                                </m:e>
                              </m:d>
                            </m:e>
                            <m:sup>
                              <m:r>
                                <a:rPr lang="en-US" sz="1600">
                                  <a:latin typeface="Cambria Math" panose="02040503050406030204" pitchFamily="18" charset="0"/>
                                </a:rPr>
                                <m:t>−1</m:t>
                              </m:r>
                            </m:sup>
                          </m:sSup>
                        </m:den>
                      </m:f>
                      <m:f>
                        <m:fPr>
                          <m:ctrlPr>
                            <a:rPr lang="en-US" sz="1600" i="1">
                              <a:latin typeface="Cambria Math" panose="02040503050406030204" pitchFamily="18" charset="0"/>
                            </a:rPr>
                          </m:ctrlPr>
                        </m:fPr>
                        <m:num>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b="1" i="1">
                                          <a:latin typeface="Cambria Math" panose="02040503050406030204" pitchFamily="18" charset="0"/>
                                        </a:rPr>
                                        <m:t>𝑭</m:t>
                                      </m:r>
                                    </m:e>
                                    <m:sup>
                                      <m:r>
                                        <m:rPr>
                                          <m:sty m:val="p"/>
                                        </m:rPr>
                                        <a:rPr lang="en-US" sz="1600">
                                          <a:latin typeface="Cambria Math" panose="02040503050406030204" pitchFamily="18" charset="0"/>
                                        </a:rPr>
                                        <m:t>p</m:t>
                                      </m:r>
                                    </m:sup>
                                  </m:sSup>
                                </m:e>
                              </m:d>
                            </m:e>
                            <m:sup>
                              <m:r>
                                <a:rPr lang="en-US" sz="1600" i="1">
                                  <a:latin typeface="Cambria Math" panose="02040503050406030204" pitchFamily="18" charset="0"/>
                                </a:rPr>
                                <m:t>−1</m:t>
                              </m:r>
                            </m:sup>
                          </m:sSup>
                        </m:num>
                        <m:den>
                          <m:r>
                            <a:rPr lang="en-US" sz="1600" i="1">
                              <a:latin typeface="Cambria Math" panose="02040503050406030204" pitchFamily="18" charset="0"/>
                            </a:rPr>
                            <m:t>𝜕</m:t>
                          </m:r>
                          <m:r>
                            <a:rPr lang="en-US" sz="1600" b="1" i="1">
                              <a:latin typeface="Cambria Math" panose="02040503050406030204" pitchFamily="18" charset="0"/>
                            </a:rPr>
                            <m:t>𝑺</m:t>
                          </m:r>
                        </m:den>
                      </m:f>
                      <m:r>
                        <a:rPr lang="en-US" altLang="zh-CN" sz="1600" b="1" i="1" smtClean="0">
                          <a:latin typeface="Cambria Math" panose="02040503050406030204" pitchFamily="18" charset="0"/>
                        </a:rPr>
                        <m:t>]</m:t>
                      </m:r>
                    </m:oMath>
                  </m:oMathPara>
                </a14:m>
                <a:endParaRPr lang="en-US" sz="1600" dirty="0"/>
              </a:p>
            </p:txBody>
          </p:sp>
        </mc:Choice>
        <mc:Fallback xmlns="">
          <p:sp>
            <p:nvSpPr>
              <p:cNvPr id="9" name="TextBox 8">
                <a:extLst>
                  <a:ext uri="{FF2B5EF4-FFF2-40B4-BE49-F238E27FC236}">
                    <a16:creationId xmlns:a16="http://schemas.microsoft.com/office/drawing/2014/main" id="{B0198F32-6B78-8992-CC75-85E5E61DF13F}"/>
                  </a:ext>
                </a:extLst>
              </p:cNvPr>
              <p:cNvSpPr txBox="1">
                <a:spLocks noRot="1" noChangeAspect="1" noMove="1" noResize="1" noEditPoints="1" noAdjustHandles="1" noChangeArrowheads="1" noChangeShapeType="1" noTextEdit="1"/>
              </p:cNvSpPr>
              <p:nvPr/>
            </p:nvSpPr>
            <p:spPr>
              <a:xfrm>
                <a:off x="615282" y="2414068"/>
                <a:ext cx="3687371" cy="706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11">
                <a:extLst>
                  <a:ext uri="{FF2B5EF4-FFF2-40B4-BE49-F238E27FC236}">
                    <a16:creationId xmlns:a16="http://schemas.microsoft.com/office/drawing/2014/main" id="{18BB416C-F102-7178-8602-85821D84D7B4}"/>
                  </a:ext>
                </a:extLst>
              </p:cNvPr>
              <p:cNvSpPr txBox="1"/>
              <p:nvPr/>
            </p:nvSpPr>
            <p:spPr>
              <a:xfrm>
                <a:off x="462884" y="860783"/>
                <a:ext cx="2189357" cy="507831"/>
              </a:xfrm>
              <a:prstGeom prst="rect">
                <a:avLst/>
              </a:prstGeom>
              <a:noFill/>
            </p:spPr>
            <p:txBody>
              <a:bodyPr wrap="square" rtlCol="0">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𝑅</m:t>
                      </m:r>
                      <m:d>
                        <m:dPr>
                          <m:ctrl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𝑭</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𝑺</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altLang="zh-CN"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0" name="文本框 11">
                <a:extLst>
                  <a:ext uri="{FF2B5EF4-FFF2-40B4-BE49-F238E27FC236}">
                    <a16:creationId xmlns:a16="http://schemas.microsoft.com/office/drawing/2014/main" id="{18BB416C-F102-7178-8602-85821D84D7B4}"/>
                  </a:ext>
                </a:extLst>
              </p:cNvPr>
              <p:cNvSpPr txBox="1">
                <a:spLocks noRot="1" noChangeAspect="1" noMove="1" noResize="1" noEditPoints="1" noAdjustHandles="1" noChangeArrowheads="1" noChangeShapeType="1" noTextEdit="1"/>
              </p:cNvSpPr>
              <p:nvPr/>
            </p:nvSpPr>
            <p:spPr>
              <a:xfrm>
                <a:off x="462884" y="860783"/>
                <a:ext cx="2189357" cy="5078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B679E4-5592-F0CB-914D-E5654A5F5D86}"/>
                  </a:ext>
                </a:extLst>
              </p:cNvPr>
              <p:cNvSpPr txBox="1"/>
              <p:nvPr/>
            </p:nvSpPr>
            <p:spPr>
              <a:xfrm>
                <a:off x="488962" y="1498957"/>
                <a:ext cx="6231834" cy="714683"/>
              </a:xfrm>
              <a:prstGeom prst="rect">
                <a:avLst/>
              </a:prstGeom>
              <a:noFill/>
            </p:spPr>
            <p:txBody>
              <a:bodyPr wrap="square">
                <a:spAutoFit/>
              </a:bodyPr>
              <a:lstStyle/>
              <a:p>
                <a14:m>
                  <m:oMath xmlns:m="http://schemas.openxmlformats.org/officeDocument/2006/math">
                    <m:sSubSup>
                      <m:sSubSupPr>
                        <m:ctrlPr>
                          <a:rPr lang="en-US" i="1" smtClean="0">
                            <a:effectLst/>
                            <a:latin typeface="Cambria Math" panose="02040503050406030204" pitchFamily="18" charset="0"/>
                          </a:rPr>
                        </m:ctrlPr>
                      </m:sSubSupPr>
                      <m:e>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𝑺</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p>
                    </m:sSub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𝑺</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up>
                    </m:sSub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𝜃</m:t>
                    </m:r>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Δ</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𝑺</m:t>
                    </m:r>
                  </m:oMath>
                </a14:m>
                <a:r>
                  <a:rPr lang="en-US" sz="1800" dirty="0">
                    <a:effectLst/>
                    <a:latin typeface="Times New Roman" panose="02020603050405020304" pitchFamily="18" charset="0"/>
                    <a:ea typeface="DengXian" panose="02010600030101010101" pitchFamily="2" charset="-122"/>
                  </a:rPr>
                  <a:t>,   </a:t>
                </a:r>
                <a14:m>
                  <m:oMath xmlns:m="http://schemas.openxmlformats.org/officeDocument/2006/math">
                    <m:d>
                      <m:dPr>
                        <m:ctrlPr>
                          <a:rPr lang="en-US" i="1">
                            <a:effectLst/>
                            <a:latin typeface="Cambria Math" panose="02040503050406030204" pitchFamily="18" charset="0"/>
                          </a:rPr>
                        </m:ctrlPr>
                      </m:dPr>
                      <m:e>
                        <m:f>
                          <m:fPr>
                            <m:ctrlPr>
                              <a:rPr lang="en-US"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𝑹</m:t>
                            </m:r>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𝑺</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up>
                            </m:sSubSup>
                          </m:den>
                        </m:f>
                      </m:e>
                    </m:d>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Δ</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𝑺</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𝑹</m:t>
                    </m:r>
                    <m:d>
                      <m:dPr>
                        <m:ctrlPr>
                          <a:rPr lang="en-US" i="1">
                            <a:effectLst/>
                            <a:latin typeface="Cambria Math" panose="02040503050406030204" pitchFamily="18" charset="0"/>
                          </a:rPr>
                        </m:ctrlPr>
                      </m:dPr>
                      <m:e>
                        <m:sSub>
                          <m:sSubPr>
                            <m:ctrlPr>
                              <a:rPr lang="en-US" b="1" i="1">
                                <a:effectLst/>
                                <a:latin typeface="Cambria Math" panose="02040503050406030204" pitchFamily="18" charset="0"/>
                                <a:cs typeface="Times New Roman" panose="02020603050405020304" pitchFamily="18" charset="0"/>
                              </a:rPr>
                            </m:ctrlPr>
                          </m:sSubPr>
                          <m:e>
                            <m:r>
                              <a:rPr lang="en-US" sz="1800" b="1"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𝑭</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𝑺</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up>
                        </m:sSubSup>
                      </m:e>
                    </m:d>
                  </m:oMath>
                </a14:m>
                <a:r>
                  <a:rPr lang="en-US" dirty="0">
                    <a:effectLst/>
                  </a:rPr>
                  <a:t> </a:t>
                </a:r>
                <a:endParaRPr lang="en-US" dirty="0"/>
              </a:p>
            </p:txBody>
          </p:sp>
        </mc:Choice>
        <mc:Fallback xmlns="">
          <p:sp>
            <p:nvSpPr>
              <p:cNvPr id="15" name="TextBox 14">
                <a:extLst>
                  <a:ext uri="{FF2B5EF4-FFF2-40B4-BE49-F238E27FC236}">
                    <a16:creationId xmlns:a16="http://schemas.microsoft.com/office/drawing/2014/main" id="{5CB679E4-5592-F0CB-914D-E5654A5F5D86}"/>
                  </a:ext>
                </a:extLst>
              </p:cNvPr>
              <p:cNvSpPr txBox="1">
                <a:spLocks noRot="1" noChangeAspect="1" noMove="1" noResize="1" noEditPoints="1" noAdjustHandles="1" noChangeArrowheads="1" noChangeShapeType="1" noTextEdit="1"/>
              </p:cNvSpPr>
              <p:nvPr/>
            </p:nvSpPr>
            <p:spPr>
              <a:xfrm>
                <a:off x="488962" y="1498957"/>
                <a:ext cx="6231834" cy="714683"/>
              </a:xfrm>
              <a:prstGeom prst="rect">
                <a:avLst/>
              </a:prstGeom>
              <a:blipFill>
                <a:blip r:embed="rId7"/>
                <a:stretch>
                  <a:fillRect/>
                </a:stretch>
              </a:blipFill>
            </p:spPr>
            <p:txBody>
              <a:bodyPr/>
              <a:lstStyle/>
              <a:p>
                <a:r>
                  <a:rPr lang="en-US">
                    <a:noFill/>
                  </a:rPr>
                  <a:t> </a:t>
                </a:r>
              </a:p>
            </p:txBody>
          </p:sp>
        </mc:Fallback>
      </mc:AlternateContent>
      <p:sp>
        <p:nvSpPr>
          <p:cNvPr id="16" name="Right Arrow 15">
            <a:extLst>
              <a:ext uri="{FF2B5EF4-FFF2-40B4-BE49-F238E27FC236}">
                <a16:creationId xmlns:a16="http://schemas.microsoft.com/office/drawing/2014/main" id="{D3B85237-8D53-8281-4D8F-AED55338FA04}"/>
              </a:ext>
            </a:extLst>
          </p:cNvPr>
          <p:cNvSpPr/>
          <p:nvPr/>
        </p:nvSpPr>
        <p:spPr>
          <a:xfrm>
            <a:off x="89129" y="1722063"/>
            <a:ext cx="373755" cy="3133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ABAC1D-366C-6CFD-46CB-A0699D8508CF}"/>
              </a:ext>
            </a:extLst>
          </p:cNvPr>
          <p:cNvSpPr/>
          <p:nvPr/>
        </p:nvSpPr>
        <p:spPr>
          <a:xfrm>
            <a:off x="2832213" y="1443625"/>
            <a:ext cx="755374" cy="78525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左大括号 26">
            <a:extLst>
              <a:ext uri="{FF2B5EF4-FFF2-40B4-BE49-F238E27FC236}">
                <a16:creationId xmlns:a16="http://schemas.microsoft.com/office/drawing/2014/main" id="{5D156400-E449-494F-D765-499C2BE2C042}"/>
              </a:ext>
            </a:extLst>
          </p:cNvPr>
          <p:cNvSpPr/>
          <p:nvPr/>
        </p:nvSpPr>
        <p:spPr>
          <a:xfrm>
            <a:off x="191163" y="2767370"/>
            <a:ext cx="292669" cy="1012318"/>
          </a:xfrm>
          <a:prstGeom prst="leftBrace">
            <a:avLst>
              <a:gd name="adj1" fmla="val 8333"/>
              <a:gd name="adj2" fmla="val 502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13">
            <a:extLst>
              <a:ext uri="{FF2B5EF4-FFF2-40B4-BE49-F238E27FC236}">
                <a16:creationId xmlns:a16="http://schemas.microsoft.com/office/drawing/2014/main" id="{3F5D70E6-A2CD-75BC-0F1A-8DDAC6B23B04}"/>
              </a:ext>
            </a:extLst>
          </p:cNvPr>
          <p:cNvSpPr txBox="1"/>
          <p:nvPr/>
        </p:nvSpPr>
        <p:spPr>
          <a:xfrm>
            <a:off x="4635312" y="2508485"/>
            <a:ext cx="1459899" cy="584775"/>
          </a:xfrm>
          <a:prstGeom prst="rect">
            <a:avLst/>
          </a:prstGeom>
          <a:noFill/>
        </p:spPr>
        <p:txBody>
          <a:bodyPr wrap="square" rtlCol="0">
            <a:spAutoFit/>
          </a:bodyPr>
          <a:lstStyle/>
          <a:p>
            <a:pPr algn="ctr"/>
            <a:r>
              <a:rPr lang="en-US" altLang="zh-CN" sz="1600" dirty="0">
                <a:solidFill>
                  <a:srgbClr val="7030A0"/>
                </a:solidFill>
                <a:latin typeface="Times New Roman Regular" panose="02020603050405020304" charset="0"/>
                <a:cs typeface="Times New Roman Regular" panose="02020603050405020304" charset="0"/>
              </a:rPr>
              <a:t>CP</a:t>
            </a:r>
            <a:r>
              <a:rPr lang="zh-CN" altLang="en-US" sz="1600" dirty="0">
                <a:solidFill>
                  <a:srgbClr val="7030A0"/>
                </a:solidFill>
                <a:latin typeface="Times New Roman Regular" panose="02020603050405020304" charset="0"/>
                <a:cs typeface="Times New Roman Regular" panose="02020603050405020304" charset="0"/>
              </a:rPr>
              <a:t> </a:t>
            </a:r>
            <a:r>
              <a:rPr lang="en-US" altLang="zh-CN" sz="1600" dirty="0">
                <a:solidFill>
                  <a:srgbClr val="7030A0"/>
                </a:solidFill>
                <a:latin typeface="Times New Roman Regular" panose="02020603050405020304" charset="0"/>
                <a:cs typeface="Times New Roman Regular" panose="02020603050405020304" charset="0"/>
              </a:rPr>
              <a:t>slip</a:t>
            </a:r>
            <a:r>
              <a:rPr lang="zh-CN" altLang="en-US" sz="1600" dirty="0">
                <a:solidFill>
                  <a:srgbClr val="7030A0"/>
                </a:solidFill>
                <a:latin typeface="Times New Roman Regular" panose="02020603050405020304" charset="0"/>
                <a:cs typeface="Times New Roman Regular" panose="02020603050405020304" charset="0"/>
              </a:rPr>
              <a:t> </a:t>
            </a:r>
            <a:r>
              <a:rPr lang="en-US" altLang="zh-CN" sz="1600" dirty="0">
                <a:solidFill>
                  <a:srgbClr val="7030A0"/>
                </a:solidFill>
                <a:latin typeface="Times New Roman Regular" panose="02020603050405020304" charset="0"/>
                <a:cs typeface="Times New Roman Regular" panose="02020603050405020304" charset="0"/>
              </a:rPr>
              <a:t>derivative</a:t>
            </a:r>
            <a:r>
              <a:rPr lang="zh-CN" altLang="en-US" sz="1600" dirty="0">
                <a:solidFill>
                  <a:srgbClr val="7030A0"/>
                </a:solidFill>
                <a:latin typeface="Times New Roman Regular" panose="02020603050405020304" charset="0"/>
                <a:cs typeface="Times New Roman Regular" panose="02020603050405020304" charset="0"/>
              </a:rPr>
              <a:t> </a:t>
            </a:r>
            <a:r>
              <a:rPr lang="en-US" altLang="zh-CN" sz="1600" dirty="0">
                <a:solidFill>
                  <a:srgbClr val="7030A0"/>
                </a:solidFill>
                <a:latin typeface="Times New Roman Regular" panose="02020603050405020304" charset="0"/>
                <a:cs typeface="Times New Roman Regular" panose="02020603050405020304" charset="0"/>
              </a:rPr>
              <a:t>[1]</a:t>
            </a:r>
          </a:p>
        </p:txBody>
      </p:sp>
      <p:sp>
        <p:nvSpPr>
          <p:cNvPr id="31" name="TextBox 30">
            <a:extLst>
              <a:ext uri="{FF2B5EF4-FFF2-40B4-BE49-F238E27FC236}">
                <a16:creationId xmlns:a16="http://schemas.microsoft.com/office/drawing/2014/main" id="{212C618A-C6E1-DFB1-6F4A-1765F6257D8C}"/>
              </a:ext>
            </a:extLst>
          </p:cNvPr>
          <p:cNvSpPr txBox="1"/>
          <p:nvPr/>
        </p:nvSpPr>
        <p:spPr>
          <a:xfrm>
            <a:off x="153913" y="4241841"/>
            <a:ext cx="5884406" cy="1519262"/>
          </a:xfrm>
          <a:prstGeom prst="rect">
            <a:avLst/>
          </a:prstGeom>
          <a:noFill/>
        </p:spPr>
        <p:txBody>
          <a:bodyPr wrap="square">
            <a:spAutoFit/>
          </a:bodyPr>
          <a:lstStyle/>
          <a:p>
            <a:pPr marL="342900" indent="-342900" algn="just">
              <a:lnSpc>
                <a:spcPct val="140000"/>
              </a:lnSpc>
              <a:buFont typeface="Wingdings" pitchFamily="2" charset="2"/>
              <a:buChar char="§"/>
            </a:pPr>
            <a:r>
              <a:rPr lang="en-US" altLang="zh-CN" sz="2000"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Automatic</a:t>
            </a:r>
            <a:r>
              <a:rPr lang="zh-CN" altLang="en-US" sz="2000"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 </a:t>
            </a:r>
            <a:r>
              <a:rPr lang="en-US" altLang="zh-CN" sz="2000"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Differentiation (AD)</a:t>
            </a:r>
            <a:r>
              <a:rPr lang="zh-CN" altLang="en-US" sz="2000" dirty="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for</a:t>
            </a:r>
            <a:r>
              <a:rPr lang="zh-CN" altLang="en-US" sz="20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Jacobian</a:t>
            </a:r>
            <a:r>
              <a:rPr lang="zh-CN" altLang="en-US" sz="20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DengXian" panose="02010600030101010101" pitchFamily="2" charset="-122"/>
                <a:cs typeface="Times New Roman" panose="02020603050405020304" pitchFamily="18" charset="0"/>
              </a:rPr>
              <a:t>matrix</a:t>
            </a:r>
            <a:r>
              <a:rPr lang="en-US" altLang="zh-CN" sz="2000" dirty="0">
                <a:effectLst/>
                <a:latin typeface="Times New Roman" panose="02020603050405020304" pitchFamily="18" charset="0"/>
                <a:ea typeface="DengXian" panose="02010600030101010101" pitchFamily="2" charset="-122"/>
                <a:cs typeface="Times New Roman" panose="02020603050405020304" pitchFamily="18" charset="0"/>
              </a:rPr>
              <a:t>:</a:t>
            </a:r>
            <a:r>
              <a:rPr lang="zh-CN" altLang="en-US" sz="20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altLang="zh-CN"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lgn="just">
              <a:lnSpc>
                <a:spcPct val="140000"/>
              </a:lnSpc>
              <a:buFont typeface="Courier New" panose="02070309020205020404" pitchFamily="49" charset="0"/>
              <a:buChar char="o"/>
            </a:pP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Different</a:t>
            </a:r>
            <a:r>
              <a:rPr lang="zh-CN" alt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constitutive</a:t>
            </a:r>
            <a:r>
              <a:rPr lang="zh-CN" alt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laws</a:t>
            </a:r>
          </a:p>
          <a:p>
            <a:pPr marL="800100" lvl="1" indent="-342900" algn="just">
              <a:lnSpc>
                <a:spcPct val="140000"/>
              </a:lnSpc>
              <a:buFont typeface="Courier New" panose="02070309020205020404" pitchFamily="49" charset="0"/>
              <a:buChar char="o"/>
            </a:pP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Different</a:t>
            </a:r>
            <a:r>
              <a:rPr lang="zh-CN" alt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physics</a:t>
            </a:r>
            <a:r>
              <a:rPr lang="zh-CN" alt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mechanisms</a:t>
            </a:r>
          </a:p>
          <a:p>
            <a:pPr marL="800100" lvl="1" indent="-342900" algn="just">
              <a:lnSpc>
                <a:spcPct val="140000"/>
              </a:lnSpc>
              <a:buFont typeface="Courier New" panose="02070309020205020404" pitchFamily="49" charset="0"/>
              <a:buChar char="o"/>
            </a:pP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Whenever</a:t>
            </a:r>
            <a:r>
              <a:rPr lang="zh-CN" alt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there</a:t>
            </a:r>
            <a:r>
              <a:rPr lang="zh-CN" alt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is</a:t>
            </a:r>
            <a:r>
              <a:rPr lang="zh-CN" alt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derivative</a:t>
            </a:r>
            <a:r>
              <a:rPr lang="zh-CN" alt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to</a:t>
            </a:r>
            <a:r>
              <a:rPr lang="zh-CN" alt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DengXian" panose="02010600030101010101" pitchFamily="2" charset="-122"/>
                <a:cs typeface="Times New Roman" panose="02020603050405020304" pitchFamily="18" charset="0"/>
              </a:rPr>
              <a:t>evaluate</a:t>
            </a:r>
          </a:p>
        </p:txBody>
      </p:sp>
      <p:sp>
        <p:nvSpPr>
          <p:cNvPr id="46" name="Text Placeholder 45">
            <a:extLst>
              <a:ext uri="{FF2B5EF4-FFF2-40B4-BE49-F238E27FC236}">
                <a16:creationId xmlns:a16="http://schemas.microsoft.com/office/drawing/2014/main" id="{67DDFB94-5146-C090-7C52-9FE9C41BE9F8}"/>
              </a:ext>
            </a:extLst>
          </p:cNvPr>
          <p:cNvSpPr>
            <a:spLocks noGrp="1"/>
          </p:cNvSpPr>
          <p:nvPr>
            <p:ph type="body" sz="quarter" idx="10"/>
          </p:nvPr>
        </p:nvSpPr>
        <p:spPr>
          <a:xfrm>
            <a:off x="3196222" y="6081431"/>
            <a:ext cx="8207756" cy="664137"/>
          </a:xfrm>
        </p:spPr>
        <p:txBody>
          <a:bodyPr>
            <a:normAutofit/>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https://</a:t>
            </a:r>
            <a:r>
              <a:rPr lang="en-US" altLang="zh-CN" dirty="0" err="1">
                <a:latin typeface="Times New Roman" panose="02020603050405020304" pitchFamily="18" charset="0"/>
                <a:cs typeface="Times New Roman" panose="02020603050405020304" pitchFamily="18" charset="0"/>
              </a:rPr>
              <a:t>mooseframework.inl.gov</a:t>
            </a:r>
            <a:r>
              <a:rPr lang="en-US" altLang="zh-CN" dirty="0">
                <a:latin typeface="Times New Roman" panose="02020603050405020304" pitchFamily="18" charset="0"/>
                <a:cs typeface="Times New Roman" panose="02020603050405020304" pitchFamily="18" charset="0"/>
              </a:rPr>
              <a:t>/source/materials/</a:t>
            </a:r>
            <a:r>
              <a:rPr lang="en-US" altLang="zh-CN" dirty="0" err="1">
                <a:latin typeface="Times New Roman" panose="02020603050405020304" pitchFamily="18" charset="0"/>
                <a:cs typeface="Times New Roman" panose="02020603050405020304" pitchFamily="18" charset="0"/>
              </a:rPr>
              <a:t>crystal_plasticity</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D8CEDB-F31B-2AAD-E468-4962C7B62851}"/>
                  </a:ext>
                </a:extLst>
              </p:cNvPr>
              <p:cNvSpPr txBox="1"/>
              <p:nvPr/>
            </p:nvSpPr>
            <p:spPr>
              <a:xfrm>
                <a:off x="2857371" y="864212"/>
                <a:ext cx="3488565" cy="483466"/>
              </a:xfrm>
              <a:prstGeom prst="rect">
                <a:avLst/>
              </a:prstGeom>
              <a:noFill/>
            </p:spPr>
            <p:txBody>
              <a:bodyPr wrap="square">
                <a:spAutoFit/>
              </a:bodyPr>
              <a:lstStyle/>
              <a:p>
                <a14:m>
                  <m:oMath xmlns:m="http://schemas.openxmlformats.org/officeDocument/2006/math">
                    <m:sSub>
                      <m:sSubPr>
                        <m:ctrl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Cambria Math" panose="02040503050406030204" pitchFamily="18" charset="0"/>
                            <a:cs typeface="Times New Roman" panose="02020603050405020304" pitchFamily="18" charset="0"/>
                          </a:rPr>
                          <m:t>𝑺</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t> </a:t>
                </a:r>
                <a14:m>
                  <m:oMath xmlns:m="http://schemas.openxmlformats.org/officeDocument/2006/math">
                    <m:r>
                      <a:rPr lang="en-US">
                        <a:latin typeface="Cambria Math" panose="02040503050406030204" pitchFamily="18" charset="0"/>
                      </a:rPr>
                      <m:t>ℂ</m:t>
                    </m:r>
                    <m:r>
                      <a:rPr lang="en-US">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altLang="zh-CN"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sSubSup>
                              <m:sSubSupPr>
                                <m:ctrlPr>
                                  <a:rPr lang="en-US" i="1">
                                    <a:latin typeface="Cambria Math" panose="02040503050406030204" pitchFamily="18" charset="0"/>
                                  </a:rPr>
                                </m:ctrlPr>
                              </m:sSubSupPr>
                              <m:e>
                                <m:r>
                                  <a:rPr lang="en-US" altLang="zh-CN" b="1" i="1">
                                    <a:latin typeface="Cambria Math" panose="02040503050406030204" pitchFamily="18" charset="0"/>
                                    <a:ea typeface="DengXian" panose="02010600030101010101" pitchFamily="2" charset="-122"/>
                                    <a:cs typeface="Times New Roman" panose="02020603050405020304" pitchFamily="18" charset="0"/>
                                  </a:rPr>
                                  <m:t>𝑭</m:t>
                                </m:r>
                              </m:e>
                              <m:sub>
                                <m:r>
                                  <a:rPr lang="en-US" i="1">
                                    <a:latin typeface="Cambria Math" panose="02040503050406030204" pitchFamily="18" charset="0"/>
                                    <a:ea typeface="DengXian" panose="02010600030101010101" pitchFamily="2" charset="-122"/>
                                    <a:cs typeface="Times New Roman" panose="02020603050405020304" pitchFamily="18" charset="0"/>
                                  </a:rPr>
                                  <m:t>𝑛</m:t>
                                </m:r>
                                <m:r>
                                  <a:rPr lang="en-US" i="1">
                                    <a:latin typeface="Cambria Math" panose="02040503050406030204" pitchFamily="18" charset="0"/>
                                    <a:ea typeface="DengXian" panose="02010600030101010101" pitchFamily="2" charset="-122"/>
                                    <a:cs typeface="Times New Roman" panose="02020603050405020304" pitchFamily="18" charset="0"/>
                                  </a:rPr>
                                  <m:t>+1</m:t>
                                </m:r>
                              </m:sub>
                              <m:sup>
                                <m:r>
                                  <a:rPr lang="en-US" altLang="zh-CN" i="1">
                                    <a:latin typeface="Cambria Math" panose="02040503050406030204" pitchFamily="18" charset="0"/>
                                    <a:ea typeface="DengXian" panose="02010600030101010101" pitchFamily="2" charset="-122"/>
                                    <a:cs typeface="Times New Roman" panose="02020603050405020304" pitchFamily="18" charset="0"/>
                                  </a:rPr>
                                  <m:t>𝑒</m:t>
                                </m:r>
                              </m:sup>
                            </m:sSubSup>
                          </m:e>
                          <m:sup>
                            <m:r>
                              <m:rPr>
                                <m:sty m:val="p"/>
                              </m:rPr>
                              <a:rPr lang="el-GR" altLang="zh-CN" b="0" i="1" smtClean="0">
                                <a:latin typeface="Cambria Math" panose="02040503050406030204" pitchFamily="18" charset="0"/>
                                <a:ea typeface="Cambria Math" panose="02040503050406030204" pitchFamily="18" charset="0"/>
                              </a:rPr>
                              <m:t>Τ</m:t>
                            </m:r>
                          </m:sup>
                        </m:sSup>
                        <m:sSubSup>
                          <m:sSubSupPr>
                            <m:ctrlPr>
                              <a:rPr lang="en-US" i="1">
                                <a:latin typeface="Cambria Math" panose="02040503050406030204" pitchFamily="18" charset="0"/>
                              </a:rPr>
                            </m:ctrlPr>
                          </m:sSubSupPr>
                          <m:e>
                            <m:r>
                              <a:rPr lang="en-US" altLang="zh-CN" b="1" i="1">
                                <a:latin typeface="Cambria Math" panose="02040503050406030204" pitchFamily="18" charset="0"/>
                                <a:ea typeface="DengXian" panose="02010600030101010101" pitchFamily="2" charset="-122"/>
                                <a:cs typeface="Times New Roman" panose="02020603050405020304" pitchFamily="18" charset="0"/>
                              </a:rPr>
                              <m:t>𝑭</m:t>
                            </m:r>
                          </m:e>
                          <m:sub>
                            <m:r>
                              <a:rPr lang="en-US" i="1">
                                <a:latin typeface="Cambria Math" panose="02040503050406030204" pitchFamily="18" charset="0"/>
                                <a:ea typeface="DengXian" panose="02010600030101010101" pitchFamily="2" charset="-122"/>
                                <a:cs typeface="Times New Roman" panose="02020603050405020304" pitchFamily="18" charset="0"/>
                              </a:rPr>
                              <m:t>𝑛</m:t>
                            </m:r>
                            <m:r>
                              <a:rPr lang="en-US" i="1">
                                <a:latin typeface="Cambria Math" panose="02040503050406030204" pitchFamily="18" charset="0"/>
                                <a:ea typeface="DengXian" panose="02010600030101010101" pitchFamily="2" charset="-122"/>
                                <a:cs typeface="Times New Roman" panose="02020603050405020304" pitchFamily="18" charset="0"/>
                              </a:rPr>
                              <m:t>+1</m:t>
                            </m:r>
                          </m:sub>
                          <m:sup>
                            <m:r>
                              <a:rPr lang="en-US" altLang="zh-CN" i="1">
                                <a:latin typeface="Cambria Math" panose="02040503050406030204" pitchFamily="18" charset="0"/>
                                <a:ea typeface="DengXian" panose="02010600030101010101" pitchFamily="2" charset="-122"/>
                                <a:cs typeface="Times New Roman" panose="02020603050405020304" pitchFamily="18" charset="0"/>
                              </a:rPr>
                              <m:t>𝑒</m:t>
                            </m:r>
                          </m:sup>
                        </m:sSubSup>
                        <m:r>
                          <a:rPr lang="en-US" altLang="zh-CN" b="0" i="1" smtClean="0">
                            <a:latin typeface="Cambria Math" panose="02040503050406030204" pitchFamily="18" charset="0"/>
                            <a:ea typeface="DengXian" panose="02010600030101010101" pitchFamily="2" charset="-122"/>
                            <a:cs typeface="Times New Roman" panose="02020603050405020304" pitchFamily="18" charset="0"/>
                          </a:rPr>
                          <m:t>−</m:t>
                        </m:r>
                        <m:r>
                          <a:rPr lang="el-GR" altLang="zh-CN" b="1" i="1" smtClean="0">
                            <a:latin typeface="Cambria Math" panose="02040503050406030204" pitchFamily="18" charset="0"/>
                            <a:ea typeface="Cambria Math" panose="02040503050406030204" pitchFamily="18" charset="0"/>
                            <a:cs typeface="Times New Roman" panose="02020603050405020304" pitchFamily="18" charset="0"/>
                          </a:rPr>
                          <m:t>𝜤</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𝟎</m:t>
                    </m:r>
                  </m:oMath>
                </a14:m>
                <a:endParaRPr lang="en-US" b="1" dirty="0"/>
              </a:p>
            </p:txBody>
          </p:sp>
        </mc:Choice>
        <mc:Fallback xmlns="">
          <p:sp>
            <p:nvSpPr>
              <p:cNvPr id="18" name="TextBox 17">
                <a:extLst>
                  <a:ext uri="{FF2B5EF4-FFF2-40B4-BE49-F238E27FC236}">
                    <a16:creationId xmlns:a16="http://schemas.microsoft.com/office/drawing/2014/main" id="{D6D8CEDB-F31B-2AAD-E468-4962C7B62851}"/>
                  </a:ext>
                </a:extLst>
              </p:cNvPr>
              <p:cNvSpPr txBox="1">
                <a:spLocks noRot="1" noChangeAspect="1" noMove="1" noResize="1" noEditPoints="1" noAdjustHandles="1" noChangeArrowheads="1" noChangeShapeType="1" noTextEdit="1"/>
              </p:cNvSpPr>
              <p:nvPr/>
            </p:nvSpPr>
            <p:spPr>
              <a:xfrm>
                <a:off x="2857371" y="864212"/>
                <a:ext cx="3488565" cy="48346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F4C75CA-B7C6-DFC7-DA10-9FBEB9F60FC3}"/>
                  </a:ext>
                </a:extLst>
              </p:cNvPr>
              <p:cNvSpPr txBox="1"/>
              <p:nvPr/>
            </p:nvSpPr>
            <p:spPr>
              <a:xfrm>
                <a:off x="540317" y="3213249"/>
                <a:ext cx="5326136" cy="7886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600" i="1" smtClean="0">
                              <a:solidFill>
                                <a:srgbClr val="836967"/>
                              </a:solidFill>
                              <a:latin typeface="Cambria Math" panose="02040503050406030204" pitchFamily="18" charset="0"/>
                            </a:rPr>
                          </m:ctrlPr>
                        </m:fPr>
                        <m:num>
                          <m:r>
                            <a:rPr lang="en-US" sz="160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d>
                                <m:dPr>
                                  <m:ctrlPr>
                                    <a:rPr lang="en-US" sz="1600" i="1">
                                      <a:latin typeface="Cambria Math" panose="02040503050406030204" pitchFamily="18" charset="0"/>
                                    </a:rPr>
                                  </m:ctrlPr>
                                </m:dPr>
                                <m:e>
                                  <m:sSubSup>
                                    <m:sSubSupPr>
                                      <m:ctrlPr>
                                        <a:rPr lang="en-US" sz="1600" i="1">
                                          <a:solidFill>
                                            <a:srgbClr val="836967"/>
                                          </a:solidFill>
                                          <a:latin typeface="Cambria Math" panose="02040503050406030204" pitchFamily="18" charset="0"/>
                                        </a:rPr>
                                      </m:ctrlPr>
                                    </m:sSubSupPr>
                                    <m:e>
                                      <m:r>
                                        <a:rPr lang="en-US" sz="1600" b="1" i="1">
                                          <a:latin typeface="Cambria Math" panose="02040503050406030204" pitchFamily="18" charset="0"/>
                                        </a:rPr>
                                        <m:t>𝑭</m:t>
                                      </m:r>
                                    </m:e>
                                    <m:sub>
                                      <m:r>
                                        <a:rPr lang="en-US" sz="1600" b="0" i="1">
                                          <a:latin typeface="Cambria Math" panose="02040503050406030204" pitchFamily="18" charset="0"/>
                                        </a:rPr>
                                        <m:t>𝑛</m:t>
                                      </m:r>
                                      <m:r>
                                        <a:rPr lang="en-US" sz="1600" b="0" i="0">
                                          <a:latin typeface="Cambria Math" panose="02040503050406030204" pitchFamily="18" charset="0"/>
                                        </a:rPr>
                                        <m:t>+1</m:t>
                                      </m:r>
                                    </m:sub>
                                    <m:sup>
                                      <m:r>
                                        <m:rPr>
                                          <m:sty m:val="p"/>
                                        </m:rPr>
                                        <a:rPr lang="en-US" sz="1600" b="0" i="0">
                                          <a:latin typeface="Cambria Math" panose="02040503050406030204" pitchFamily="18" charset="0"/>
                                        </a:rPr>
                                        <m:t>p</m:t>
                                      </m:r>
                                    </m:sup>
                                  </m:sSubSup>
                                </m:e>
                              </m:d>
                            </m:e>
                            <m:sup>
                              <m:r>
                                <a:rPr lang="en-US" sz="1600" b="0" i="0">
                                  <a:latin typeface="Cambria Math" panose="02040503050406030204" pitchFamily="18" charset="0"/>
                                </a:rPr>
                                <m:t>−1</m:t>
                              </m:r>
                            </m:sup>
                          </m:sSup>
                        </m:num>
                        <m:den>
                          <m:r>
                            <a:rPr lang="en-US" sz="1600" b="0" i="0">
                              <a:latin typeface="Cambria Math" panose="02040503050406030204" pitchFamily="18" charset="0"/>
                            </a:rPr>
                            <m:t>𝜕</m:t>
                          </m:r>
                          <m:sSub>
                            <m:sSubPr>
                              <m:ctrlPr>
                                <a:rPr lang="en-US" sz="1600" b="0" i="1">
                                  <a:solidFill>
                                    <a:srgbClr val="836967"/>
                                  </a:solidFill>
                                  <a:latin typeface="Cambria Math" panose="02040503050406030204" pitchFamily="18" charset="0"/>
                                </a:rPr>
                              </m:ctrlPr>
                            </m:sSubPr>
                            <m:e>
                              <m:r>
                                <a:rPr lang="en-US" sz="1600" b="1" i="1">
                                  <a:latin typeface="Cambria Math" panose="02040503050406030204" pitchFamily="18" charset="0"/>
                                </a:rPr>
                                <m:t>𝑺</m:t>
                              </m:r>
                            </m:e>
                            <m:sub>
                              <m:r>
                                <a:rPr lang="en-US" sz="1600" b="0" i="1">
                                  <a:latin typeface="Cambria Math" panose="02040503050406030204" pitchFamily="18" charset="0"/>
                                </a:rPr>
                                <m:t>𝑛</m:t>
                              </m:r>
                              <m:r>
                                <a:rPr lang="en-US" sz="1600" b="0" i="0">
                                  <a:latin typeface="Cambria Math" panose="02040503050406030204" pitchFamily="18" charset="0"/>
                                </a:rPr>
                                <m:t>+1</m:t>
                              </m:r>
                            </m:sub>
                          </m:sSub>
                        </m:den>
                      </m:f>
                      <m:r>
                        <a:rPr lang="en-US" sz="1600" b="0" i="0">
                          <a:latin typeface="Cambria Math" panose="02040503050406030204" pitchFamily="18" charset="0"/>
                        </a:rPr>
                        <m:t>=</m:t>
                      </m:r>
                      <m:nary>
                        <m:naryPr>
                          <m:chr m:val="∑"/>
                          <m:limLoc m:val="subSup"/>
                          <m:supHide m:val="on"/>
                          <m:ctrlPr>
                            <a:rPr lang="en-US" sz="1600" b="0" i="1">
                              <a:latin typeface="Cambria Math" panose="02040503050406030204" pitchFamily="18" charset="0"/>
                            </a:rPr>
                          </m:ctrlPr>
                        </m:naryPr>
                        <m:sub>
                          <m:r>
                            <a:rPr lang="en-US" sz="1600" b="0" i="1">
                              <a:latin typeface="Cambria Math" panose="02040503050406030204" pitchFamily="18" charset="0"/>
                            </a:rPr>
                            <m:t>𝛼</m:t>
                          </m:r>
                        </m:sub>
                        <m:sup/>
                        <m:e>
                          <m:d>
                            <m:dPr>
                              <m:begChr m:val="{"/>
                              <m:endChr m:val="}"/>
                              <m:ctrlPr>
                                <a:rPr lang="en-US" sz="1600" b="0" i="1">
                                  <a:latin typeface="Cambria Math" panose="02040503050406030204" pitchFamily="18" charset="0"/>
                                </a:rPr>
                              </m:ctrlPr>
                            </m:dPr>
                            <m:e>
                              <m:f>
                                <m:fPr>
                                  <m:ctrlPr>
                                    <a:rPr lang="en-US" sz="1600" i="1">
                                      <a:solidFill>
                                        <a:srgbClr val="836967"/>
                                      </a:solidFill>
                                      <a:latin typeface="Cambria Math" panose="02040503050406030204" pitchFamily="18" charset="0"/>
                                    </a:rPr>
                                  </m:ctrlPr>
                                </m:fPr>
                                <m:num>
                                  <m:r>
                                    <a:rPr lang="en-US" sz="160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d>
                                        <m:dPr>
                                          <m:ctrlPr>
                                            <a:rPr lang="en-US" sz="1600" i="1">
                                              <a:latin typeface="Cambria Math" panose="02040503050406030204" pitchFamily="18" charset="0"/>
                                            </a:rPr>
                                          </m:ctrlPr>
                                        </m:dPr>
                                        <m:e>
                                          <m:sSubSup>
                                            <m:sSubSupPr>
                                              <m:ctrlPr>
                                                <a:rPr lang="en-US" sz="1600" i="1">
                                                  <a:solidFill>
                                                    <a:srgbClr val="836967"/>
                                                  </a:solidFill>
                                                  <a:latin typeface="Cambria Math" panose="02040503050406030204" pitchFamily="18" charset="0"/>
                                                </a:rPr>
                                              </m:ctrlPr>
                                            </m:sSubSupPr>
                                            <m:e>
                                              <m:r>
                                                <a:rPr lang="en-US" sz="1600" b="1" i="1">
                                                  <a:latin typeface="Cambria Math" panose="02040503050406030204" pitchFamily="18" charset="0"/>
                                                </a:rPr>
                                                <m:t>𝑭</m:t>
                                              </m:r>
                                            </m:e>
                                            <m:sub>
                                              <m:r>
                                                <a:rPr lang="en-US" sz="1600" i="1">
                                                  <a:latin typeface="Cambria Math" panose="02040503050406030204" pitchFamily="18" charset="0"/>
                                                </a:rPr>
                                                <m:t>𝑛</m:t>
                                              </m:r>
                                              <m:r>
                                                <a:rPr lang="en-US" sz="1600">
                                                  <a:latin typeface="Cambria Math" panose="02040503050406030204" pitchFamily="18" charset="0"/>
                                                </a:rPr>
                                                <m:t>+1</m:t>
                                              </m:r>
                                            </m:sub>
                                            <m:sup>
                                              <m:r>
                                                <m:rPr>
                                                  <m:sty m:val="p"/>
                                                </m:rPr>
                                                <a:rPr lang="en-US" sz="1600">
                                                  <a:latin typeface="Cambria Math" panose="02040503050406030204" pitchFamily="18" charset="0"/>
                                                </a:rPr>
                                                <m:t>p</m:t>
                                              </m:r>
                                            </m:sup>
                                          </m:sSubSup>
                                        </m:e>
                                      </m:d>
                                    </m:e>
                                    <m:sup>
                                      <m:r>
                                        <a:rPr lang="en-US" sz="1600">
                                          <a:latin typeface="Cambria Math" panose="02040503050406030204" pitchFamily="18" charset="0"/>
                                        </a:rPr>
                                        <m:t>−1</m:t>
                                      </m:r>
                                    </m:sup>
                                  </m:sSup>
                                </m:num>
                                <m:den>
                                  <m:r>
                                    <a:rPr lang="en-US" sz="160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d>
                                        <m:dPr>
                                          <m:begChr m:val=""/>
                                          <m:ctrlPr>
                                            <a:rPr lang="en-US" sz="1600" i="1">
                                              <a:latin typeface="Cambria Math" panose="02040503050406030204" pitchFamily="18" charset="0"/>
                                            </a:rPr>
                                          </m:ctrlPr>
                                        </m:dPr>
                                        <m:e>
                                          <m:sSubSup>
                                            <m:sSubSupPr>
                                              <m:ctrlPr>
                                                <a:rPr lang="en-US" sz="1600" i="1">
                                                  <a:solidFill>
                                                    <a:srgbClr val="836967"/>
                                                  </a:solidFill>
                                                  <a:latin typeface="Cambria Math" panose="02040503050406030204" pitchFamily="18" charset="0"/>
                                                </a:rPr>
                                              </m:ctrlPr>
                                            </m:sSubSupPr>
                                            <m:e>
                                              <m:d>
                                                <m:dPr>
                                                  <m:endChr m:val=""/>
                                                  <m:ctrlPr>
                                                    <a:rPr lang="en-US" sz="1600" i="1">
                                                      <a:latin typeface="Cambria Math" panose="02040503050406030204" pitchFamily="18" charset="0"/>
                                                    </a:rPr>
                                                  </m:ctrlPr>
                                                </m:dPr>
                                                <m:e>
                                                  <m:r>
                                                    <a:rPr lang="en-US" sz="1600" b="1" i="1">
                                                      <a:latin typeface="Cambria Math" panose="02040503050406030204" pitchFamily="18" charset="0"/>
                                                    </a:rPr>
                                                    <m:t>𝑳</m:t>
                                                  </m:r>
                                                </m:e>
                                              </m:d>
                                            </m:e>
                                            <m:sub>
                                              <m:r>
                                                <a:rPr lang="en-US" sz="1600" i="1">
                                                  <a:latin typeface="Cambria Math" panose="02040503050406030204" pitchFamily="18" charset="0"/>
                                                </a:rPr>
                                                <m:t>𝑛</m:t>
                                              </m:r>
                                              <m:r>
                                                <a:rPr lang="en-US" sz="1600">
                                                  <a:latin typeface="Cambria Math" panose="02040503050406030204" pitchFamily="18" charset="0"/>
                                                </a:rPr>
                                                <m:t>+1</m:t>
                                              </m:r>
                                            </m:sub>
                                            <m:sup>
                                              <m:r>
                                                <m:rPr>
                                                  <m:sty m:val="p"/>
                                                </m:rPr>
                                                <a:rPr lang="en-US" sz="1600">
                                                  <a:latin typeface="Cambria Math" panose="02040503050406030204" pitchFamily="18" charset="0"/>
                                                </a:rPr>
                                                <m:t>p</m:t>
                                              </m:r>
                                            </m:sup>
                                          </m:sSubSup>
                                        </m:e>
                                      </m:d>
                                    </m:e>
                                    <m:sup>
                                      <m:r>
                                        <a:rPr lang="en-US" sz="1600">
                                          <a:latin typeface="Cambria Math" panose="02040503050406030204" pitchFamily="18" charset="0"/>
                                        </a:rPr>
                                        <m:t>−1</m:t>
                                      </m:r>
                                    </m:sup>
                                  </m:sSup>
                                </m:den>
                              </m:f>
                              <m:f>
                                <m:fPr>
                                  <m:ctrlPr>
                                    <a:rPr lang="en-US" sz="1600" b="0" i="1">
                                      <a:solidFill>
                                        <a:srgbClr val="836967"/>
                                      </a:solidFill>
                                      <a:latin typeface="Cambria Math" panose="02040503050406030204" pitchFamily="18" charset="0"/>
                                    </a:rPr>
                                  </m:ctrlPr>
                                </m:fPr>
                                <m:num>
                                  <m:r>
                                    <a:rPr lang="en-US" sz="1600" b="0" i="0">
                                      <a:latin typeface="Cambria Math" panose="02040503050406030204" pitchFamily="18" charset="0"/>
                                    </a:rPr>
                                    <m:t>𝜕</m:t>
                                  </m:r>
                                  <m:sSup>
                                    <m:sSupPr>
                                      <m:ctrlPr>
                                        <a:rPr lang="en-US" sz="1600" b="0" i="1">
                                          <a:solidFill>
                                            <a:srgbClr val="836967"/>
                                          </a:solidFill>
                                          <a:latin typeface="Cambria Math" panose="02040503050406030204" pitchFamily="18" charset="0"/>
                                        </a:rPr>
                                      </m:ctrlPr>
                                    </m:sSupPr>
                                    <m:e>
                                      <m:d>
                                        <m:dPr>
                                          <m:begChr m:val=""/>
                                          <m:ctrlPr>
                                            <a:rPr lang="en-US" sz="1600" b="0" i="1">
                                              <a:latin typeface="Cambria Math" panose="02040503050406030204" pitchFamily="18" charset="0"/>
                                            </a:rPr>
                                          </m:ctrlPr>
                                        </m:dPr>
                                        <m:e>
                                          <m:sSubSup>
                                            <m:sSubSupPr>
                                              <m:ctrlPr>
                                                <a:rPr lang="en-US" sz="1600" b="0" i="1">
                                                  <a:solidFill>
                                                    <a:srgbClr val="836967"/>
                                                  </a:solidFill>
                                                  <a:latin typeface="Cambria Math" panose="02040503050406030204" pitchFamily="18" charset="0"/>
                                                </a:rPr>
                                              </m:ctrlPr>
                                            </m:sSubSupPr>
                                            <m:e>
                                              <m:d>
                                                <m:dPr>
                                                  <m:endChr m:val=""/>
                                                  <m:ctrlPr>
                                                    <a:rPr lang="en-US" sz="1600" b="0" i="1">
                                                      <a:latin typeface="Cambria Math" panose="02040503050406030204" pitchFamily="18" charset="0"/>
                                                    </a:rPr>
                                                  </m:ctrlPr>
                                                </m:dPr>
                                                <m:e>
                                                  <m:r>
                                                    <a:rPr lang="en-US" sz="1600" b="1" i="1">
                                                      <a:latin typeface="Cambria Math" panose="02040503050406030204" pitchFamily="18" charset="0"/>
                                                    </a:rPr>
                                                    <m:t>𝑳</m:t>
                                                  </m:r>
                                                </m:e>
                                              </m:d>
                                            </m:e>
                                            <m:sub>
                                              <m:r>
                                                <a:rPr lang="en-US" sz="1600" b="0" i="1">
                                                  <a:latin typeface="Cambria Math" panose="02040503050406030204" pitchFamily="18" charset="0"/>
                                                </a:rPr>
                                                <m:t>𝑛</m:t>
                                              </m:r>
                                              <m:r>
                                                <a:rPr lang="en-US" sz="1600" b="0" i="0">
                                                  <a:latin typeface="Cambria Math" panose="02040503050406030204" pitchFamily="18" charset="0"/>
                                                </a:rPr>
                                                <m:t>+1</m:t>
                                              </m:r>
                                            </m:sub>
                                            <m:sup>
                                              <m:r>
                                                <m:rPr>
                                                  <m:sty m:val="p"/>
                                                </m:rPr>
                                                <a:rPr lang="en-US" sz="1600" b="0" i="0">
                                                  <a:latin typeface="Cambria Math" panose="02040503050406030204" pitchFamily="18" charset="0"/>
                                                </a:rPr>
                                                <m:t>p</m:t>
                                              </m:r>
                                            </m:sup>
                                          </m:sSubSup>
                                        </m:e>
                                      </m:d>
                                    </m:e>
                                    <m:sup>
                                      <m:r>
                                        <a:rPr lang="en-US" sz="1600" b="0" i="0">
                                          <a:latin typeface="Cambria Math" panose="02040503050406030204" pitchFamily="18" charset="0"/>
                                        </a:rPr>
                                        <m:t>−1</m:t>
                                      </m:r>
                                    </m:sup>
                                  </m:sSup>
                                </m:num>
                                <m:den>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acc>
                                        <m:accPr>
                                          <m:chr m:val="̇"/>
                                          <m:ctrlPr>
                                            <a:rPr lang="en-US" sz="1600" b="0" i="1">
                                              <a:solidFill>
                                                <a:srgbClr val="836967"/>
                                              </a:solidFill>
                                              <a:latin typeface="Cambria Math" panose="02040503050406030204" pitchFamily="18" charset="0"/>
                                            </a:rPr>
                                          </m:ctrlPr>
                                        </m:accPr>
                                        <m:e>
                                          <m:r>
                                            <a:rPr lang="en-US" sz="1600" b="1" i="1">
                                              <a:latin typeface="Cambria Math" panose="02040503050406030204" pitchFamily="18" charset="0"/>
                                            </a:rPr>
                                            <m:t>𝜸</m:t>
                                          </m:r>
                                        </m:e>
                                      </m:acc>
                                    </m:e>
                                    <m:sub>
                                      <m:r>
                                        <a:rPr lang="en-US" sz="1600" b="0" i="1">
                                          <a:latin typeface="Cambria Math" panose="02040503050406030204" pitchFamily="18" charset="0"/>
                                        </a:rPr>
                                        <m:t>𝑛</m:t>
                                      </m:r>
                                      <m:r>
                                        <a:rPr lang="en-US" sz="1600" b="0" i="0">
                                          <a:latin typeface="Cambria Math" panose="02040503050406030204" pitchFamily="18" charset="0"/>
                                        </a:rPr>
                                        <m:t>+1</m:t>
                                      </m:r>
                                    </m:sub>
                                    <m:sup>
                                      <m:r>
                                        <a:rPr lang="en-US" sz="1600" b="0" i="1">
                                          <a:latin typeface="Cambria Math" panose="02040503050406030204" pitchFamily="18" charset="0"/>
                                        </a:rPr>
                                        <m:t>𝛼</m:t>
                                      </m:r>
                                    </m:sup>
                                  </m:sSubSup>
                                </m:den>
                              </m:f>
                              <m:r>
                                <a:rPr lang="en-US" sz="1600" b="0" i="0">
                                  <a:latin typeface="Cambria Math" panose="02040503050406030204" pitchFamily="18" charset="0"/>
                                </a:rPr>
                                <m:t> </m:t>
                              </m:r>
                              <m:f>
                                <m:fPr>
                                  <m:ctrlPr>
                                    <a:rPr lang="en-US" sz="1600" b="0" i="1">
                                      <a:solidFill>
                                        <a:srgbClr val="836967"/>
                                      </a:solidFill>
                                      <a:latin typeface="Cambria Math" panose="02040503050406030204" pitchFamily="18" charset="0"/>
                                    </a:rPr>
                                  </m:ctrlPr>
                                </m:fPr>
                                <m:num>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acc>
                                        <m:accPr>
                                          <m:chr m:val="̇"/>
                                          <m:ctrlPr>
                                            <a:rPr lang="en-US" sz="1600" b="0" i="1">
                                              <a:solidFill>
                                                <a:srgbClr val="836967"/>
                                              </a:solidFill>
                                              <a:latin typeface="Cambria Math" panose="02040503050406030204" pitchFamily="18" charset="0"/>
                                            </a:rPr>
                                          </m:ctrlPr>
                                        </m:accPr>
                                        <m:e>
                                          <m:r>
                                            <a:rPr lang="en-US" sz="1600" b="1" i="1">
                                              <a:latin typeface="Cambria Math" panose="02040503050406030204" pitchFamily="18" charset="0"/>
                                            </a:rPr>
                                            <m:t>𝜸</m:t>
                                          </m:r>
                                        </m:e>
                                      </m:acc>
                                    </m:e>
                                    <m:sub>
                                      <m:r>
                                        <a:rPr lang="en-US" sz="1600" b="0" i="1">
                                          <a:latin typeface="Cambria Math" panose="02040503050406030204" pitchFamily="18" charset="0"/>
                                        </a:rPr>
                                        <m:t>𝑛</m:t>
                                      </m:r>
                                      <m:r>
                                        <a:rPr lang="en-US" sz="1600" b="0" i="0">
                                          <a:latin typeface="Cambria Math" panose="02040503050406030204" pitchFamily="18" charset="0"/>
                                        </a:rPr>
                                        <m:t>+1</m:t>
                                      </m:r>
                                    </m:sub>
                                    <m:sup>
                                      <m:r>
                                        <a:rPr lang="en-US" sz="1600" b="0" i="1">
                                          <a:latin typeface="Cambria Math" panose="02040503050406030204" pitchFamily="18" charset="0"/>
                                        </a:rPr>
                                        <m:t>𝛼</m:t>
                                      </m:r>
                                    </m:sup>
                                  </m:sSubSup>
                                </m:num>
                                <m:den>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r>
                                        <a:rPr lang="en-US" sz="1600" b="0" i="1">
                                          <a:latin typeface="Cambria Math" panose="02040503050406030204" pitchFamily="18" charset="0"/>
                                        </a:rPr>
                                        <m:t>𝜏</m:t>
                                      </m:r>
                                    </m:e>
                                    <m:sub>
                                      <m:r>
                                        <a:rPr lang="en-US" sz="1600" b="0" i="1">
                                          <a:latin typeface="Cambria Math" panose="02040503050406030204" pitchFamily="18" charset="0"/>
                                        </a:rPr>
                                        <m:t>𝑛</m:t>
                                      </m:r>
                                      <m:r>
                                        <a:rPr lang="en-US" sz="1600" b="0" i="0">
                                          <a:latin typeface="Cambria Math" panose="02040503050406030204" pitchFamily="18" charset="0"/>
                                        </a:rPr>
                                        <m:t>+1</m:t>
                                      </m:r>
                                    </m:sub>
                                    <m:sup>
                                      <m:r>
                                        <a:rPr lang="en-US" sz="1600" b="0" i="1">
                                          <a:latin typeface="Cambria Math" panose="02040503050406030204" pitchFamily="18" charset="0"/>
                                        </a:rPr>
                                        <m:t>𝛼</m:t>
                                      </m:r>
                                    </m:sup>
                                  </m:sSubSup>
                                </m:den>
                              </m:f>
                              <m:r>
                                <a:rPr lang="en-US" sz="1600" b="0" i="0">
                                  <a:latin typeface="Cambria Math" panose="02040503050406030204" pitchFamily="18" charset="0"/>
                                </a:rPr>
                                <m:t> </m:t>
                              </m:r>
                              <m:f>
                                <m:fPr>
                                  <m:ctrlPr>
                                    <a:rPr lang="en-US" sz="1600" b="0" i="1">
                                      <a:solidFill>
                                        <a:srgbClr val="836967"/>
                                      </a:solidFill>
                                      <a:latin typeface="Cambria Math" panose="02040503050406030204" pitchFamily="18" charset="0"/>
                                    </a:rPr>
                                  </m:ctrlPr>
                                </m:fPr>
                                <m:num>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r>
                                        <a:rPr lang="en-US" sz="1600" b="0" i="1">
                                          <a:latin typeface="Cambria Math" panose="02040503050406030204" pitchFamily="18" charset="0"/>
                                        </a:rPr>
                                        <m:t>𝜏</m:t>
                                      </m:r>
                                    </m:e>
                                    <m:sub>
                                      <m:r>
                                        <a:rPr lang="en-US" sz="1600" b="0" i="1">
                                          <a:latin typeface="Cambria Math" panose="02040503050406030204" pitchFamily="18" charset="0"/>
                                        </a:rPr>
                                        <m:t>𝑛</m:t>
                                      </m:r>
                                      <m:r>
                                        <a:rPr lang="en-US" sz="1600" b="0" i="0">
                                          <a:latin typeface="Cambria Math" panose="02040503050406030204" pitchFamily="18" charset="0"/>
                                        </a:rPr>
                                        <m:t>+1</m:t>
                                      </m:r>
                                    </m:sub>
                                    <m:sup>
                                      <m:r>
                                        <a:rPr lang="en-US" sz="1600" b="0" i="1">
                                          <a:latin typeface="Cambria Math" panose="02040503050406030204" pitchFamily="18" charset="0"/>
                                        </a:rPr>
                                        <m:t>𝛼</m:t>
                                      </m:r>
                                    </m:sup>
                                  </m:sSubSup>
                                </m:num>
                                <m:den>
                                  <m:r>
                                    <a:rPr lang="en-US" sz="1600" b="0" i="0">
                                      <a:latin typeface="Cambria Math" panose="02040503050406030204" pitchFamily="18" charset="0"/>
                                    </a:rPr>
                                    <m:t>𝜕</m:t>
                                  </m:r>
                                  <m:sSub>
                                    <m:sSubPr>
                                      <m:ctrlPr>
                                        <a:rPr lang="en-US" sz="1600" b="0" i="1">
                                          <a:solidFill>
                                            <a:srgbClr val="836967"/>
                                          </a:solidFill>
                                          <a:latin typeface="Cambria Math" panose="02040503050406030204" pitchFamily="18" charset="0"/>
                                        </a:rPr>
                                      </m:ctrlPr>
                                    </m:sSubPr>
                                    <m:e>
                                      <m:r>
                                        <a:rPr lang="en-US" sz="1600" b="1" i="1">
                                          <a:latin typeface="Cambria Math" panose="02040503050406030204" pitchFamily="18" charset="0"/>
                                        </a:rPr>
                                        <m:t>𝑺</m:t>
                                      </m:r>
                                    </m:e>
                                    <m:sub>
                                      <m:r>
                                        <a:rPr lang="en-US" sz="1600" b="0" i="1">
                                          <a:latin typeface="Cambria Math" panose="02040503050406030204" pitchFamily="18" charset="0"/>
                                        </a:rPr>
                                        <m:t>𝑛</m:t>
                                      </m:r>
                                      <m:r>
                                        <a:rPr lang="en-US" sz="1600" b="0" i="0">
                                          <a:latin typeface="Cambria Math" panose="02040503050406030204" pitchFamily="18" charset="0"/>
                                        </a:rPr>
                                        <m:t>+1</m:t>
                                      </m:r>
                                    </m:sub>
                                  </m:sSub>
                                </m:den>
                              </m:f>
                            </m:e>
                          </m:d>
                        </m:e>
                      </m:nary>
                    </m:oMath>
                  </m:oMathPara>
                </a14:m>
                <a:endParaRPr lang="en-US" sz="1600" dirty="0"/>
              </a:p>
            </p:txBody>
          </p:sp>
        </mc:Choice>
        <mc:Fallback xmlns="">
          <p:sp>
            <p:nvSpPr>
              <p:cNvPr id="21" name="TextBox 20">
                <a:extLst>
                  <a:ext uri="{FF2B5EF4-FFF2-40B4-BE49-F238E27FC236}">
                    <a16:creationId xmlns:a16="http://schemas.microsoft.com/office/drawing/2014/main" id="{9F4C75CA-B7C6-DFC7-DA10-9FBEB9F60FC3}"/>
                  </a:ext>
                </a:extLst>
              </p:cNvPr>
              <p:cNvSpPr txBox="1">
                <a:spLocks noRot="1" noChangeAspect="1" noMove="1" noResize="1" noEditPoints="1" noAdjustHandles="1" noChangeArrowheads="1" noChangeShapeType="1" noTextEdit="1"/>
              </p:cNvSpPr>
              <p:nvPr/>
            </p:nvSpPr>
            <p:spPr>
              <a:xfrm>
                <a:off x="540317" y="3213249"/>
                <a:ext cx="5326136" cy="788614"/>
              </a:xfrm>
              <a:prstGeom prst="rect">
                <a:avLst/>
              </a:prstGeom>
              <a:blipFill>
                <a:blip r:embed="rId9"/>
                <a:stretch>
                  <a:fillRect t="-95238" b="-150794"/>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20BDAEF3-162D-73E9-4A91-0E5FCA7F975C}"/>
              </a:ext>
            </a:extLst>
          </p:cNvPr>
          <p:cNvCxnSpPr>
            <a:cxnSpLocks/>
          </p:cNvCxnSpPr>
          <p:nvPr/>
        </p:nvCxnSpPr>
        <p:spPr>
          <a:xfrm>
            <a:off x="2348246" y="3983422"/>
            <a:ext cx="784149" cy="28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2EC4CE-1F5F-3081-B88D-54D0FE059174}"/>
              </a:ext>
            </a:extLst>
          </p:cNvPr>
          <p:cNvCxnSpPr>
            <a:cxnSpLocks/>
          </p:cNvCxnSpPr>
          <p:nvPr/>
        </p:nvCxnSpPr>
        <p:spPr>
          <a:xfrm>
            <a:off x="3322595" y="3987321"/>
            <a:ext cx="74141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5A0A578-D081-8760-7D6A-9AB8EA89FA2E}"/>
              </a:ext>
            </a:extLst>
          </p:cNvPr>
          <p:cNvCxnSpPr>
            <a:cxnSpLocks/>
          </p:cNvCxnSpPr>
          <p:nvPr/>
        </p:nvCxnSpPr>
        <p:spPr>
          <a:xfrm>
            <a:off x="4227686" y="3992507"/>
            <a:ext cx="63434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8001785-FAAD-9357-FF53-B1F2B22385BB}"/>
              </a:ext>
            </a:extLst>
          </p:cNvPr>
          <p:cNvSpPr/>
          <p:nvPr/>
        </p:nvSpPr>
        <p:spPr>
          <a:xfrm>
            <a:off x="3227192" y="2336057"/>
            <a:ext cx="755374" cy="71468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2047AE7-9121-705D-6396-CBFFBB44B497}"/>
              </a:ext>
            </a:extLst>
          </p:cNvPr>
          <p:cNvSpPr/>
          <p:nvPr/>
        </p:nvSpPr>
        <p:spPr>
          <a:xfrm>
            <a:off x="577298" y="3202388"/>
            <a:ext cx="1037677" cy="714684"/>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FBEACA2-1362-06B5-7C69-BA99A99648DD}"/>
              </a:ext>
            </a:extLst>
          </p:cNvPr>
          <p:cNvSpPr/>
          <p:nvPr/>
        </p:nvSpPr>
        <p:spPr>
          <a:xfrm rot="16200000">
            <a:off x="2402650" y="934630"/>
            <a:ext cx="704050" cy="20486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TextBox 7">
            <a:extLst>
              <a:ext uri="{FF2B5EF4-FFF2-40B4-BE49-F238E27FC236}">
                <a16:creationId xmlns:a16="http://schemas.microsoft.com/office/drawing/2014/main" id="{2516AA31-F577-C751-FD9E-D521A08DEB19}"/>
              </a:ext>
            </a:extLst>
          </p:cNvPr>
          <p:cNvSpPr txBox="1"/>
          <p:nvPr/>
        </p:nvSpPr>
        <p:spPr>
          <a:xfrm>
            <a:off x="1980757" y="260375"/>
            <a:ext cx="4365179" cy="369332"/>
          </a:xfrm>
          <a:prstGeom prst="rect">
            <a:avLst/>
          </a:prstGeom>
          <a:noFill/>
        </p:spPr>
        <p:txBody>
          <a:bodyPr wrap="square">
            <a:spAutoFit/>
          </a:bodyPr>
          <a:lstStyle/>
          <a:p>
            <a:r>
              <a:rPr lang="en-US" altLang="zh-CN" sz="1800" i="1" dirty="0" err="1">
                <a:solidFill>
                  <a:srgbClr val="C00000"/>
                </a:solidFill>
                <a:latin typeface="Times New Roman Regular" panose="02020603050405020304" charset="0"/>
                <a:cs typeface="Times New Roman Regular" panose="02020603050405020304" charset="0"/>
              </a:rPr>
              <a:t>AutoDiff</a:t>
            </a:r>
            <a:r>
              <a:rPr lang="zh-CN" altLang="en-US" sz="1800" i="1" dirty="0">
                <a:solidFill>
                  <a:srgbClr val="C00000"/>
                </a:solidFill>
                <a:latin typeface="Times New Roman Regular" panose="02020603050405020304" charset="0"/>
                <a:cs typeface="Times New Roman Regular" panose="02020603050405020304" charset="0"/>
              </a:rPr>
              <a:t> </a:t>
            </a:r>
            <a:r>
              <a:rPr lang="en-US" altLang="zh-CN" sz="1800" i="1" dirty="0">
                <a:solidFill>
                  <a:srgbClr val="C00000"/>
                </a:solidFill>
                <a:latin typeface="Times New Roman Regular" panose="02020603050405020304" charset="0"/>
                <a:cs typeface="Times New Roman Regular" panose="02020603050405020304" charset="0"/>
              </a:rPr>
              <a:t>of</a:t>
            </a:r>
            <a:r>
              <a:rPr lang="en-US" altLang="zh-CN" i="1" dirty="0">
                <a:solidFill>
                  <a:srgbClr val="C00000"/>
                </a:solidFill>
                <a:latin typeface="Times New Roman Regular" panose="02020603050405020304" charset="0"/>
                <a:cs typeface="Times New Roman Regular" panose="02020603050405020304" charset="0"/>
              </a:rPr>
              <a:t> </a:t>
            </a:r>
            <a:r>
              <a:rPr lang="en-US" altLang="zh-CN" sz="1800" i="1" dirty="0">
                <a:solidFill>
                  <a:srgbClr val="C00000"/>
                </a:solidFill>
                <a:latin typeface="Times New Roman Regular" panose="02020603050405020304" charset="0"/>
                <a:cs typeface="Times New Roman Regular" panose="02020603050405020304" charset="0"/>
              </a:rPr>
              <a:t>constitutive</a:t>
            </a:r>
            <a:r>
              <a:rPr lang="zh-CN" altLang="en-US" sz="1800" i="1" dirty="0">
                <a:solidFill>
                  <a:srgbClr val="C00000"/>
                </a:solidFill>
                <a:latin typeface="Times New Roman Regular" panose="02020603050405020304" charset="0"/>
                <a:cs typeface="Times New Roman Regular" panose="02020603050405020304" charset="0"/>
              </a:rPr>
              <a:t> </a:t>
            </a:r>
            <a:r>
              <a:rPr lang="en-US" altLang="zh-CN" sz="1800" i="1" dirty="0">
                <a:solidFill>
                  <a:srgbClr val="C00000"/>
                </a:solidFill>
                <a:latin typeface="Times New Roman Regular" panose="02020603050405020304" charset="0"/>
                <a:cs typeface="Times New Roman Regular" panose="02020603050405020304" charset="0"/>
              </a:rPr>
              <a:t>law:</a:t>
            </a:r>
            <a:r>
              <a:rPr lang="zh-CN" altLang="en-US" sz="1800" i="1" dirty="0">
                <a:solidFill>
                  <a:srgbClr val="C00000"/>
                </a:solidFill>
                <a:latin typeface="Times New Roman Regular" panose="02020603050405020304" charset="0"/>
                <a:cs typeface="Times New Roman Regular" panose="02020603050405020304" charset="0"/>
              </a:rPr>
              <a:t> </a:t>
            </a:r>
            <a:r>
              <a:rPr lang="en-US" altLang="zh-CN" dirty="0" err="1">
                <a:solidFill>
                  <a:srgbClr val="C00000"/>
                </a:solidFill>
                <a:latin typeface="Times New Roman Regular" panose="02020603050405020304" charset="0"/>
                <a:cs typeface="Times New Roman Regular" panose="02020603050405020304" charset="0"/>
              </a:rPr>
              <a:t>jax.jacfwd</a:t>
            </a:r>
            <a:endParaRPr lang="en-US" dirty="0">
              <a:solidFill>
                <a:srgbClr val="C00000"/>
              </a:solidFill>
            </a:endParaRPr>
          </a:p>
        </p:txBody>
      </p:sp>
    </p:spTree>
    <p:extLst>
      <p:ext uri="{BB962C8B-B14F-4D97-AF65-F5344CB8AC3E}">
        <p14:creationId xmlns:p14="http://schemas.microsoft.com/office/powerpoint/2010/main" val="281135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linds(horizontal)">
                                      <p:cBhvr>
                                        <p:cTn id="28" dur="500"/>
                                        <p:tgtEl>
                                          <p:spTgt spid="3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500"/>
                                        <p:tgtEl>
                                          <p:spTgt spid="2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blinds(horizontal)">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linds(horizontal)">
                                      <p:cBhvr>
                                        <p:cTn id="42" dur="500"/>
                                        <p:tgtEl>
                                          <p:spTgt spid="28"/>
                                        </p:tgtEl>
                                      </p:cBhvr>
                                    </p:animEffect>
                                  </p:childTnLst>
                                </p:cTn>
                              </p:par>
                              <p:par>
                                <p:cTn id="43" presetID="3" presetClass="entr" presetSubtype="1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blinds(horizontal)">
                                      <p:cBhvr>
                                        <p:cTn id="45" dur="500"/>
                                        <p:tgtEl>
                                          <p:spTgt spid="30"/>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linds(horizontal)">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blinds(horizontal)">
                                      <p:cBhvr>
                                        <p:cTn id="53" dur="500"/>
                                        <p:tgtEl>
                                          <p:spTgt spid="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linds(horizontal)">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blinds(horizontal)">
                                      <p:cBhvr>
                                        <p:cTn id="6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animBg="1"/>
      <p:bldP spid="17" grpId="0" animBg="1"/>
      <p:bldP spid="19" grpId="0" animBg="1"/>
      <p:bldP spid="27" grpId="0"/>
      <p:bldP spid="31" grpId="0"/>
      <p:bldP spid="21" grpId="0"/>
      <p:bldP spid="32" grpId="0" animBg="1"/>
      <p:bldP spid="33" grpId="0" animBg="1"/>
      <p:bldP spid="5" grpId="0" animBg="1"/>
      <p:bldP spid="8" grpId="0"/>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alibri Light"/>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15716</TotalTime>
  <Words>4328</Words>
  <Application>Microsoft Macintosh PowerPoint</Application>
  <PresentationFormat>Widescreen</PresentationFormat>
  <Paragraphs>839</Paragraphs>
  <Slides>36</Slides>
  <Notes>35</Notes>
  <HiddenSlides>0</HiddenSlides>
  <MMClips>3</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36</vt:i4>
      </vt:variant>
    </vt:vector>
  </HeadingPairs>
  <TitlesOfParts>
    <vt:vector size="55" baseType="lpstr">
      <vt:lpstr>等线</vt:lpstr>
      <vt:lpstr>Google Sans</vt:lpstr>
      <vt:lpstr>MS PGothic</vt:lpstr>
      <vt:lpstr>MS PGothic</vt:lpstr>
      <vt:lpstr>Times</vt:lpstr>
      <vt:lpstr>Times New Roman Bold</vt:lpstr>
      <vt:lpstr>Times New Roman Italic</vt:lpstr>
      <vt:lpstr>Times New Roman Regular</vt:lpstr>
      <vt:lpstr>思源黑体 CN Normal</vt:lpstr>
      <vt:lpstr>Arial</vt:lpstr>
      <vt:lpstr>Arial Narrow</vt:lpstr>
      <vt:lpstr>Calibri</vt:lpstr>
      <vt:lpstr>Calibri Light</vt:lpstr>
      <vt:lpstr>Cambria Math</vt:lpstr>
      <vt:lpstr>Courier New</vt:lpstr>
      <vt:lpstr>Helvetica</vt:lpstr>
      <vt:lpstr>Times New Roman</vt:lpstr>
      <vt:lpstr>Wingdings</vt:lpstr>
      <vt:lpstr>Office Theme</vt:lpstr>
      <vt:lpstr>Solving inverse problems in crystal plasticity  with differentiable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Zhang Huan</dc:creator>
  <cp:lastModifiedBy>Fanglei Hu</cp:lastModifiedBy>
  <cp:revision>1466</cp:revision>
  <dcterms:created xsi:type="dcterms:W3CDTF">2023-07-28T19:31:21Z</dcterms:created>
  <dcterms:modified xsi:type="dcterms:W3CDTF">2025-09-04T02:47:16Z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8D8A501C9F282A4E1453C364CC7A1CDE_43</vt:lpwstr>
  </property>
  <property fmtid="{D5CDD505-2E9C-101B-9397-08002B2CF9AE}" pid="3" name="KSOProductBuildVer">
    <vt:lpwstr>2052-5.5.1.7991</vt:lpwstr>
  </property>
</Properties>
</file>